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9" r:id="rId2"/>
    <p:sldId id="258" r:id="rId3"/>
    <p:sldId id="260" r:id="rId4"/>
    <p:sldId id="261" r:id="rId5"/>
    <p:sldId id="266" r:id="rId6"/>
    <p:sldId id="264" r:id="rId7"/>
    <p:sldId id="265" r:id="rId8"/>
    <p:sldId id="267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B9222-8B96-4403-A9C5-E83FD36A5CC4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6A1F6-BF1D-4883-AB14-B57C5F8A48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198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</p:grpSp>
      <p:pic>
        <p:nvPicPr>
          <p:cNvPr id="15" name="Obrázek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844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88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6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45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011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314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84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53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54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255C2-9B2B-456E-9663-B2AAE2467F97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83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kcpp.mvso.cz/" TargetMode="External"/><Relationship Id="rId2" Type="http://schemas.openxmlformats.org/officeDocument/2006/relationships/hyperlink" Target="mailto:ida.wiedermannova@mvso.c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Aktivity KCPP k podpoře podnikavosti a podnikání studentů na SŠ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RNDr. Ida </a:t>
            </a:r>
            <a:r>
              <a:rPr lang="cs-CZ" dirty="0" err="1"/>
              <a:t>Wiedermannová</a:t>
            </a:r>
            <a:r>
              <a:rPr lang="cs-CZ" dirty="0"/>
              <a:t>, MBA </a:t>
            </a:r>
          </a:p>
          <a:p>
            <a:r>
              <a:rPr lang="cs-CZ" dirty="0"/>
              <a:t>Koordinátor KCPP</a:t>
            </a:r>
          </a:p>
        </p:txBody>
      </p:sp>
    </p:spTree>
    <p:extLst>
      <p:ext uri="{BB962C8B-B14F-4D97-AF65-F5344CB8AC3E}">
        <p14:creationId xmlns:p14="http://schemas.microsoft.com/office/powerpoint/2010/main" val="1517352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cap="all" dirty="0"/>
              <a:t>Krajské centrum podpory podnikavosti (KCPP)</a:t>
            </a:r>
            <a:endParaRPr lang="cs-CZ" cap="all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421947"/>
            <a:ext cx="12192000" cy="5070927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Poslání KCPP -</a:t>
            </a:r>
            <a:r>
              <a:rPr lang="cs-CZ" dirty="0">
                <a:latin typeface="+mj-lt"/>
              </a:rPr>
              <a:t> </a:t>
            </a:r>
            <a:r>
              <a:rPr lang="cs-CZ" b="0" i="0" dirty="0">
                <a:effectLst/>
                <a:latin typeface="+mj-lt"/>
              </a:rPr>
              <a:t>motivovat nastupující generaci ke kreativitě, etickému chování v podnikání a společenské odpovědnosti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Cíl KCPP </a:t>
            </a:r>
            <a:r>
              <a:rPr lang="cs-CZ" dirty="0">
                <a:latin typeface="+mj-lt"/>
              </a:rPr>
              <a:t>- vzdělávání pedagogů k rozšíření praktické výuky v oblasti kompetencí k podnikavosti a podnikání a v oblasti využívání moderních metod ve výuce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Tým KCPP –</a:t>
            </a:r>
            <a:r>
              <a:rPr lang="cs-CZ" dirty="0">
                <a:latin typeface="+mj-lt"/>
              </a:rPr>
              <a:t> 1 koordinátor aktivit, 2 odborní garanti, 1 metodik, 4 odborní konzultanti, 1 regionální konzultant pro podnikovou sféru, 5 lektorů, 6 metodiků podnikavosti na SŠ</a:t>
            </a:r>
          </a:p>
        </p:txBody>
      </p:sp>
    </p:spTree>
    <p:extLst>
      <p:ext uri="{BB962C8B-B14F-4D97-AF65-F5344CB8AC3E}">
        <p14:creationId xmlns:p14="http://schemas.microsoft.com/office/powerpoint/2010/main" val="252604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cap="all" dirty="0"/>
              <a:t>Aktivtiy realizované KCPP</a:t>
            </a:r>
            <a:endParaRPr lang="cs-CZ" cap="all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Aft>
                <a:spcPts val="3600"/>
              </a:spcAft>
              <a:buFont typeface="+mj-lt"/>
              <a:buAutoNum type="arabicPeriod"/>
            </a:pPr>
            <a:r>
              <a:rPr lang="cs-CZ" b="1" cap="all" dirty="0">
                <a:latin typeface="+mj-lt"/>
              </a:rPr>
              <a:t>Metodické dny oborové didaktiky </a:t>
            </a:r>
          </a:p>
          <a:p>
            <a:pPr marL="514350" indent="-514350">
              <a:lnSpc>
                <a:spcPct val="100000"/>
              </a:lnSpc>
              <a:spcAft>
                <a:spcPts val="3600"/>
              </a:spcAft>
              <a:buFont typeface="+mj-lt"/>
              <a:buAutoNum type="arabicPeriod"/>
            </a:pPr>
            <a:r>
              <a:rPr lang="cs-CZ" b="1" cap="all" dirty="0">
                <a:latin typeface="+mj-lt"/>
              </a:rPr>
              <a:t>Přenos informací z praxe do vzdělávání na škole </a:t>
            </a:r>
          </a:p>
          <a:p>
            <a:pPr marL="514350" indent="-514350">
              <a:lnSpc>
                <a:spcPct val="100000"/>
              </a:lnSpc>
              <a:spcAft>
                <a:spcPts val="3600"/>
              </a:spcAft>
              <a:buFont typeface="+mj-lt"/>
              <a:buAutoNum type="arabicPeriod"/>
            </a:pPr>
            <a:r>
              <a:rPr lang="cs-CZ" b="1" cap="all" dirty="0">
                <a:latin typeface="+mj-lt"/>
              </a:rPr>
              <a:t>Vzdělávání pedagogů všech do projektu zapojených škol </a:t>
            </a:r>
          </a:p>
          <a:p>
            <a:pPr marL="514350" indent="-514350">
              <a:lnSpc>
                <a:spcPct val="100000"/>
              </a:lnSpc>
              <a:spcAft>
                <a:spcPts val="3600"/>
              </a:spcAft>
              <a:buFont typeface="+mj-lt"/>
              <a:buAutoNum type="arabicPeriod"/>
            </a:pPr>
            <a:r>
              <a:rPr lang="cs-CZ" b="1" cap="all" dirty="0">
                <a:latin typeface="+mj-lt"/>
              </a:rPr>
              <a:t>Shromažďování a šíření příkladů dobré praxe </a:t>
            </a:r>
          </a:p>
        </p:txBody>
      </p:sp>
    </p:spTree>
    <p:extLst>
      <p:ext uri="{BB962C8B-B14F-4D97-AF65-F5344CB8AC3E}">
        <p14:creationId xmlns:p14="http://schemas.microsoft.com/office/powerpoint/2010/main" val="559281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cap="all" dirty="0">
                <a:latin typeface="+mj-lt"/>
              </a:rPr>
              <a:t>1. Metodické dny oborové didaktiky</a:t>
            </a:r>
            <a:br>
              <a:rPr lang="cs-CZ" b="1" cap="all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Cíl </a:t>
            </a:r>
            <a:r>
              <a:rPr lang="cs-CZ" dirty="0">
                <a:latin typeface="+mj-lt"/>
              </a:rPr>
              <a:t>- podpora vzdělávací práce učitele odborného teoretického vyučování a učitele praktického výcviku ve výuce </a:t>
            </a:r>
          </a:p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Cílová skupina - </a:t>
            </a:r>
            <a:r>
              <a:rPr lang="cs-CZ" dirty="0">
                <a:latin typeface="+mj-lt"/>
              </a:rPr>
              <a:t>učitelé odborných předmětů a učitelé praktického výcviku</a:t>
            </a:r>
          </a:p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Forma realizace </a:t>
            </a:r>
            <a:r>
              <a:rPr lang="cs-CZ" dirty="0">
                <a:latin typeface="+mj-lt"/>
              </a:rPr>
              <a:t>- workshopy obsahově zaměřené na didaktiku výuky vybraného tématu z učebního plánu oboru na každé primárně zapojené škole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Realizované workshopy: </a:t>
            </a:r>
            <a:r>
              <a:rPr lang="cs-CZ" b="1" dirty="0">
                <a:latin typeface="+mj-lt"/>
              </a:rPr>
              <a:t>Týmová práce. Kritické myšlení. </a:t>
            </a:r>
          </a:p>
        </p:txBody>
      </p:sp>
    </p:spTree>
    <p:extLst>
      <p:ext uri="{BB962C8B-B14F-4D97-AF65-F5344CB8AC3E}">
        <p14:creationId xmlns:p14="http://schemas.microsoft.com/office/powerpoint/2010/main" val="4027225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cap="all" dirty="0"/>
              <a:t>2. </a:t>
            </a:r>
            <a:r>
              <a:rPr lang="cs-CZ" b="1" cap="all" dirty="0">
                <a:latin typeface="+mj-lt"/>
              </a:rPr>
              <a:t>Přenos informací z praxe do vzdělávání na škole</a:t>
            </a:r>
            <a:br>
              <a:rPr lang="cs-CZ" b="1" cap="all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Cíl </a:t>
            </a:r>
            <a:r>
              <a:rPr lang="cs-CZ" b="1" dirty="0">
                <a:solidFill>
                  <a:srgbClr val="0070C0"/>
                </a:solidFill>
                <a:latin typeface="+mj-lt"/>
              </a:rPr>
              <a:t>–</a:t>
            </a:r>
            <a:r>
              <a:rPr lang="cs-CZ" dirty="0">
                <a:latin typeface="+mj-lt"/>
              </a:rPr>
              <a:t> získat přehled o aktuálních novinkách a trendech v oblasti podnikání a jejich následné šíření do odborného vzdělávání škol</a:t>
            </a:r>
          </a:p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Cílová skupina - </a:t>
            </a:r>
            <a:r>
              <a:rPr lang="cs-CZ" sz="2800" dirty="0">
                <a:latin typeface="+mj-lt"/>
              </a:rPr>
              <a:t>pedagogové SŠ </a:t>
            </a:r>
          </a:p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Forma realizace - </a:t>
            </a:r>
            <a:r>
              <a:rPr lang="cs-CZ" sz="2700" dirty="0">
                <a:latin typeface="+mj-lt"/>
              </a:rPr>
              <a:t>měsíční newslettery v elektronické podobě</a:t>
            </a:r>
          </a:p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Vydáno bylo: </a:t>
            </a:r>
            <a:r>
              <a:rPr lang="cs-CZ" b="1" dirty="0">
                <a:latin typeface="+mj-lt"/>
              </a:rPr>
              <a:t>11 newsletterů</a:t>
            </a:r>
            <a:r>
              <a:rPr lang="cs-CZ" dirty="0"/>
              <a:t> 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endParaRPr lang="cs-CZ" b="1" dirty="0">
              <a:latin typeface="+mj-lt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55D7AAA-7642-4DC3-A4C9-CBE4E08A7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562" y="1594859"/>
            <a:ext cx="3183800" cy="19826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C05645BD-9D89-416D-8C15-4A69B8CB5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7280" y="3709048"/>
            <a:ext cx="3183800" cy="214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229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cap="all" dirty="0"/>
            </a:br>
            <a:r>
              <a:rPr lang="cs-CZ" b="1" cap="all" dirty="0"/>
              <a:t>3. </a:t>
            </a:r>
            <a:r>
              <a:rPr lang="cs-CZ" b="1" cap="all" dirty="0">
                <a:latin typeface="+mj-lt"/>
              </a:rPr>
              <a:t>Vzdělávání pedagogů všech do projektu zapojených škol </a:t>
            </a:r>
            <a:br>
              <a:rPr lang="cs-CZ" b="1" cap="all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br>
              <a:rPr lang="cs-CZ" b="1" cap="all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Cíl </a:t>
            </a:r>
            <a:r>
              <a:rPr lang="cs-CZ" dirty="0">
                <a:latin typeface="+mj-lt"/>
              </a:rPr>
              <a:t>- rozšíření praktické i teoretické výuky v oblasti kreativity a iniciativy k zahájení vlastního podnikání včetně moderních výukových metod</a:t>
            </a:r>
          </a:p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Cílová skupina - </a:t>
            </a:r>
            <a:r>
              <a:rPr lang="cs-CZ" dirty="0">
                <a:latin typeface="+mj-lt"/>
              </a:rPr>
              <a:t>pedagogové a studenti SŠ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Forma realizace</a:t>
            </a:r>
          </a:p>
          <a:p>
            <a:pPr marL="504000" lvl="1">
              <a:lnSpc>
                <a:spcPct val="100000"/>
              </a:lnSpc>
            </a:pPr>
            <a:r>
              <a:rPr lang="pl-PL" sz="2600" dirty="0">
                <a:latin typeface="+mj-lt"/>
              </a:rPr>
              <a:t>Inspirativní setkání s podnikateli</a:t>
            </a:r>
          </a:p>
          <a:p>
            <a:pPr marL="504000" lvl="1">
              <a:lnSpc>
                <a:spcPct val="100000"/>
              </a:lnSpc>
            </a:pPr>
            <a:r>
              <a:rPr lang="pl-PL" sz="2600" dirty="0">
                <a:latin typeface="+mj-lt"/>
              </a:rPr>
              <a:t>Semináře na odborná témata</a:t>
            </a:r>
          </a:p>
          <a:p>
            <a:pPr marL="0" indent="0">
              <a:lnSpc>
                <a:spcPct val="100000"/>
              </a:lnSpc>
              <a:buNone/>
            </a:pPr>
            <a:endParaRPr lang="cs-CZ" dirty="0">
              <a:latin typeface="+mj-lt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Realizovalo se: </a:t>
            </a:r>
            <a:r>
              <a:rPr lang="cs-CZ" b="1" dirty="0">
                <a:latin typeface="+mj-lt"/>
              </a:rPr>
              <a:t>2 inspirativní setkání s podnikateli - JUDr. Jakub Dohnal, Manželé </a:t>
            </a:r>
            <a:r>
              <a:rPr lang="cs-CZ" b="1" dirty="0" err="1">
                <a:latin typeface="+mj-lt"/>
              </a:rPr>
              <a:t>Pohořstí</a:t>
            </a:r>
            <a:r>
              <a:rPr lang="cs-CZ" b="1" dirty="0">
                <a:latin typeface="+mj-lt"/>
              </a:rPr>
              <a:t>; 3 semináře - Zakládání fiktivních firem, Finanční povědomí, Kreativní myšlení a tvořivost</a:t>
            </a:r>
            <a:endParaRPr lang="cs-CZ" dirty="0">
              <a:latin typeface="+mj-lt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20634B6-2055-4AC8-8186-A91D54C02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3890" y="1682398"/>
            <a:ext cx="3458110" cy="2169269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3C08501-3F78-48CC-B1E9-C7CDA987A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6664" y="2858363"/>
            <a:ext cx="3747226" cy="224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500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cap="all" dirty="0"/>
            </a:br>
            <a:r>
              <a:rPr lang="cs-CZ" b="1" cap="all" dirty="0"/>
              <a:t>4. Shromažďování a šíření příkladů dobré praxe</a:t>
            </a:r>
            <a:br>
              <a:rPr lang="cs-CZ" b="1" cap="all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br>
              <a:rPr lang="cs-CZ" b="1" cap="all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Cíl – </a:t>
            </a:r>
            <a:r>
              <a:rPr lang="cs-CZ" dirty="0">
                <a:latin typeface="+mj-lt"/>
              </a:rPr>
              <a:t> získat teoretické znalosti a praktické schopnosti při práci se studenty v rámci zpracování podnikatelských záměrů a zároveň informovat pedagogy o osvědčených vzdělávacích potřebách a metodách na jednotlivých SŠ.</a:t>
            </a:r>
          </a:p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Cílová skupina - </a:t>
            </a:r>
            <a:r>
              <a:rPr lang="cs-CZ" b="1" dirty="0">
                <a:latin typeface="+mj-lt"/>
              </a:rPr>
              <a:t>pedagogové a studenti SŠ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Forma realizace</a:t>
            </a:r>
          </a:p>
          <a:p>
            <a:pPr marL="504000" lvl="1">
              <a:lnSpc>
                <a:spcPct val="80000"/>
              </a:lnSpc>
            </a:pPr>
            <a:r>
              <a:rPr lang="cs-CZ" b="1" dirty="0">
                <a:latin typeface="+mj-lt"/>
              </a:rPr>
              <a:t>Fiktivní firma</a:t>
            </a:r>
          </a:p>
          <a:p>
            <a:pPr marL="504000" lvl="1">
              <a:lnSpc>
                <a:spcPct val="80000"/>
              </a:lnSpc>
            </a:pPr>
            <a:r>
              <a:rPr lang="cs-CZ" b="1" dirty="0">
                <a:latin typeface="+mj-lt"/>
              </a:rPr>
              <a:t>Články zaměření na dobrou praxi z praktického vyučování na SŠ</a:t>
            </a:r>
          </a:p>
          <a:p>
            <a:pPr marL="504000" lvl="1">
              <a:lnSpc>
                <a:spcPct val="80000"/>
              </a:lnSpc>
            </a:pPr>
            <a:r>
              <a:rPr lang="cs-CZ" b="1" dirty="0">
                <a:latin typeface="+mj-lt"/>
              </a:rPr>
              <a:t>Konference – prezentace vybraných fiktivních firem, 8. 12. 2021</a:t>
            </a:r>
          </a:p>
          <a:p>
            <a:pPr marL="275400" lvl="1" indent="0">
              <a:lnSpc>
                <a:spcPct val="80000"/>
              </a:lnSpc>
              <a:buNone/>
            </a:pPr>
            <a:endParaRPr lang="cs-CZ" b="1" dirty="0">
              <a:latin typeface="+mj-lt"/>
            </a:endParaRP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Realizují se: </a:t>
            </a:r>
            <a:r>
              <a:rPr lang="cs-CZ" b="1" dirty="0">
                <a:latin typeface="+mj-lt"/>
              </a:rPr>
              <a:t>fiktivní firmy na 6 SŠ, 7 příkladů dobré praxe např. Vzdělávací proces po distanční výuce, Debata jako výuková metoda, Využití didaktických her ve výuce na SŠ 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endParaRPr lang="cs-CZ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A000A789-A0A5-4F0C-9D42-85FE8E1B7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625" y="1797821"/>
            <a:ext cx="340995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41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cs-CZ" cap="all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Aft>
                <a:spcPts val="3600"/>
              </a:spcAft>
              <a:buNone/>
            </a:pPr>
            <a:endParaRPr lang="cs-CZ" b="1" cap="all" dirty="0">
              <a:latin typeface="+mj-lt"/>
            </a:endParaRPr>
          </a:p>
          <a:p>
            <a:pPr marL="0" indent="0" algn="ctr">
              <a:lnSpc>
                <a:spcPct val="100000"/>
              </a:lnSpc>
              <a:spcAft>
                <a:spcPts val="3600"/>
              </a:spcAft>
              <a:buNone/>
            </a:pPr>
            <a:r>
              <a:rPr lang="cs-CZ" sz="4400" b="1" cap="all" dirty="0">
                <a:latin typeface="+mj-lt"/>
              </a:rPr>
              <a:t>DĚKUJI ZA Pozornost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cs-CZ" sz="3200" dirty="0"/>
              <a:t>RNDr. Ida </a:t>
            </a:r>
            <a:r>
              <a:rPr lang="cs-CZ" sz="3200" dirty="0" err="1"/>
              <a:t>Wiedermannová</a:t>
            </a:r>
            <a:r>
              <a:rPr lang="cs-CZ" sz="3200" dirty="0"/>
              <a:t>, MBA, koordinátor KCPP</a:t>
            </a:r>
            <a:endParaRPr lang="cs-CZ" sz="4400" b="1" cap="all" dirty="0">
              <a:latin typeface="+mj-lt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cs-CZ" b="1" dirty="0">
                <a:latin typeface="+mj-lt"/>
              </a:rPr>
              <a:t>Kontakt: </a:t>
            </a:r>
            <a:r>
              <a:rPr lang="cs-CZ" b="1" dirty="0"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ida.wiedermannova@mvso.cz</a:t>
            </a:r>
            <a:endParaRPr lang="cs-CZ" b="1" dirty="0">
              <a:latin typeface="+mj-lt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cs-CZ" b="1" dirty="0">
                <a:latin typeface="+mj-lt"/>
              </a:rPr>
              <a:t>Web KCCP: </a:t>
            </a:r>
            <a:r>
              <a:rPr lang="pl-PL" dirty="0">
                <a:hlinkClick r:id="rId3"/>
              </a:rPr>
              <a:t>KCPP – Krajské centrum podpory podnikavosti (mvso.cz)</a:t>
            </a:r>
            <a:r>
              <a:rPr lang="cs-CZ" b="1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00227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459</Words>
  <Application>Microsoft Office PowerPoint</Application>
  <PresentationFormat>Širokoúhlá obrazovka</PresentationFormat>
  <Paragraphs>44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Motiv Office</vt:lpstr>
      <vt:lpstr>Aktivity KCPP k podpoře podnikavosti a podnikání studentů na SŠ</vt:lpstr>
      <vt:lpstr>Krajské centrum podpory podnikavosti (KCPP)</vt:lpstr>
      <vt:lpstr>Aktivtiy realizované KCPP</vt:lpstr>
      <vt:lpstr>1. Metodické dny oborové didaktiky </vt:lpstr>
      <vt:lpstr>2. Přenos informací z praxe do vzdělávání na škole </vt:lpstr>
      <vt:lpstr> 3. Vzdělávání pedagogů všech do projektu zapojených škol   </vt:lpstr>
      <vt:lpstr> 4. Shromažďování a šíření příkladů dobré praxe  </vt:lpstr>
      <vt:lpstr>Prezentace aplikace PowerPoint</vt:lpstr>
    </vt:vector>
  </TitlesOfParts>
  <Company>AQE advisors,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Sedláček</dc:creator>
  <cp:lastModifiedBy>Jindra Peterkova</cp:lastModifiedBy>
  <cp:revision>8</cp:revision>
  <dcterms:created xsi:type="dcterms:W3CDTF">2021-01-19T15:31:23Z</dcterms:created>
  <dcterms:modified xsi:type="dcterms:W3CDTF">2021-11-26T17:29:49Z</dcterms:modified>
</cp:coreProperties>
</file>