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60" r:id="rId3"/>
    <p:sldId id="273" r:id="rId4"/>
    <p:sldId id="272" r:id="rId5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F9F9F9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4637" autoAdjust="0"/>
  </p:normalViewPr>
  <p:slideViewPr>
    <p:cSldViewPr>
      <p:cViewPr varScale="1">
        <p:scale>
          <a:sx n="124" d="100"/>
          <a:sy n="124" d="100"/>
        </p:scale>
        <p:origin x="136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9FB6-D9ED-404E-AFD2-37E0835FC3D6}" type="datetimeFigureOut">
              <a:rPr lang="cs-CZ" smtClean="0"/>
              <a:pPr/>
              <a:t>23.10.2018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A257B-425A-4350-8792-7C494188941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2080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48070-1754-4046-9E38-6F5D9D5E9BB1}" type="datetimeFigureOut">
              <a:rPr lang="cs-CZ" smtClean="0"/>
              <a:pPr/>
              <a:t>23.10.2018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77F0F-9C0A-45F8-A7AE-EABCF91188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46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5181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Podporované</a:t>
            </a:r>
            <a:r>
              <a:rPr lang="cs-CZ" baseline="0" dirty="0" smtClean="0"/>
              <a:t> aktivity v rámci podprogramu jsou stejné pro všechny dotační tituly daného podprogramu. Dotační tituly byly zavedeny z důvodu rozlišení skupin příjemců a stanovení výše alokace jednotlivým skupinám příjemců.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5324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autoři projektu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7" name="Podnadpis 2"/>
          <p:cNvSpPr txBox="1">
            <a:spLocks/>
          </p:cNvSpPr>
          <p:nvPr userDrawn="1"/>
        </p:nvSpPr>
        <p:spPr>
          <a:xfrm>
            <a:off x="1403648" y="3789040"/>
            <a:ext cx="7209184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MINISTERSTVO PRO MÍSTNÍ ROZVOJ ČR</a:t>
            </a:r>
          </a:p>
        </p:txBody>
      </p:sp>
      <p:pic>
        <p:nvPicPr>
          <p:cNvPr id="8" name="Obrázek 7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2565000" cy="5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pic>
        <p:nvPicPr>
          <p:cNvPr id="3" name="Obrázek 2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2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podtisk_modry.emf"/>
          <p:cNvPicPr>
            <a:picLocks noChangeAspect="1"/>
          </p:cNvPicPr>
          <p:nvPr/>
        </p:nvPicPr>
        <p:blipFill>
          <a:blip r:embed="rId6" cstate="print"/>
          <a:srcRect l="17008" b="8622"/>
          <a:stretch>
            <a:fillRect/>
          </a:stretch>
        </p:blipFill>
        <p:spPr>
          <a:xfrm>
            <a:off x="2" y="1988841"/>
            <a:ext cx="7908545" cy="4869160"/>
          </a:xfrm>
          <a:prstGeom prst="rect">
            <a:avLst/>
          </a:prstGeom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1"/>
            <a:ext cx="9144000" cy="26064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mr.cz/cs/Narodni-dotace/Cestovni-ruch/Narodni-program-podpory-cestovniho-ruchu-v-regione/Rok-2018-Marketingove-aktivity-v-cestovnim-ruchu" TargetMode="External"/><Relationship Id="rId2" Type="http://schemas.openxmlformats.org/officeDocument/2006/relationships/hyperlink" Target="mailto:nppcrr@mmr.cz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7416824" cy="194421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Informace k procesu vydávání posudku PS RSK pro cestovní ruchu k projektům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září </a:t>
            </a:r>
            <a:r>
              <a:rPr lang="cs-CZ" dirty="0" smtClean="0"/>
              <a:t>2018</a:t>
            </a:r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403648" y="1988840"/>
            <a:ext cx="7283152" cy="1440160"/>
          </a:xfrm>
        </p:spPr>
        <p:txBody>
          <a:bodyPr/>
          <a:lstStyle/>
          <a:p>
            <a:r>
              <a:rPr lang="cs-CZ" sz="2500" dirty="0" smtClean="0"/>
              <a:t>Národní program podpory CR v regionech</a:t>
            </a:r>
            <a:endParaRPr lang="en-US" sz="25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21200"/>
            <a:ext cx="5923241" cy="1297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60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291264" cy="504056"/>
          </a:xfrm>
        </p:spPr>
        <p:txBody>
          <a:bodyPr/>
          <a:lstStyle/>
          <a:p>
            <a:r>
              <a:rPr lang="cs-CZ" sz="2800" dirty="0" smtClean="0"/>
              <a:t>Schéma </a:t>
            </a:r>
            <a:r>
              <a:rPr lang="cs-CZ" sz="2800" dirty="0" smtClean="0"/>
              <a:t>2. </a:t>
            </a:r>
            <a:r>
              <a:rPr lang="cs-CZ" sz="2800" dirty="0" smtClean="0"/>
              <a:t>výzvy NPPCRR 2018			</a:t>
            </a:r>
            <a:endParaRPr lang="cs-CZ" sz="2800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862106"/>
              </p:ext>
            </p:extLst>
          </p:nvPr>
        </p:nvGraphicFramePr>
        <p:xfrm>
          <a:off x="467544" y="1763257"/>
          <a:ext cx="8136903" cy="252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7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3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34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1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60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72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8032">
                <a:tc gridSpan="6"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Národní</a:t>
                      </a:r>
                      <a:r>
                        <a:rPr lang="cs-CZ" sz="1400" baseline="0" dirty="0" smtClean="0"/>
                        <a:t> program podpory CR v regionech                          </a:t>
                      </a:r>
                      <a:r>
                        <a:rPr lang="cs-CZ" sz="1400" baseline="0" dirty="0" smtClean="0"/>
                        <a:t>2. </a:t>
                      </a:r>
                      <a:r>
                        <a:rPr lang="cs-CZ" sz="1400" baseline="0" dirty="0" smtClean="0"/>
                        <a:t>výzva  2018, alokace </a:t>
                      </a:r>
                      <a:r>
                        <a:rPr lang="cs-CZ" sz="1400" baseline="0" dirty="0" smtClean="0"/>
                        <a:t>100 </a:t>
                      </a:r>
                      <a:r>
                        <a:rPr lang="cs-CZ" sz="1400" baseline="0" dirty="0" smtClean="0"/>
                        <a:t>mil. Kč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409">
                <a:tc gridSpan="6">
                  <a:txBody>
                    <a:bodyPr/>
                    <a:lstStyle/>
                    <a:p>
                      <a:r>
                        <a:rPr lang="cs-CZ" sz="1400" dirty="0" smtClean="0">
                          <a:solidFill>
                            <a:srgbClr val="00AF3F"/>
                          </a:solidFill>
                        </a:rPr>
                        <a:t>Podprogram:</a:t>
                      </a:r>
                      <a:endParaRPr lang="cs-CZ" sz="1400" dirty="0">
                        <a:solidFill>
                          <a:srgbClr val="00AF3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6981">
                <a:tc gridSpan="5">
                  <a:txBody>
                    <a:bodyPr/>
                    <a:lstStyle/>
                    <a:p>
                      <a:pPr algn="ctr"/>
                      <a:r>
                        <a:rPr lang="cs-CZ" sz="1400" b="1" dirty="0" smtClean="0"/>
                        <a:t>II. Marketingové aktivity v cestovním ruchu</a:t>
                      </a:r>
                      <a:endParaRPr lang="cs-CZ" sz="1400" b="1" baseline="0" dirty="0" smtClean="0"/>
                    </a:p>
                    <a:p>
                      <a:pPr algn="ctr"/>
                      <a:r>
                        <a:rPr lang="cs-CZ" sz="1400" baseline="0" dirty="0" smtClean="0"/>
                        <a:t>100 </a:t>
                      </a:r>
                      <a:r>
                        <a:rPr lang="cs-CZ" sz="1400" baseline="0" dirty="0" smtClean="0"/>
                        <a:t>000 000,- Kč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409">
                <a:tc gridSpan="5">
                  <a:txBody>
                    <a:bodyPr/>
                    <a:lstStyle/>
                    <a:p>
                      <a:r>
                        <a:rPr lang="cs-CZ" sz="1400" dirty="0" smtClean="0">
                          <a:solidFill>
                            <a:srgbClr val="00AF3F"/>
                          </a:solidFill>
                        </a:rPr>
                        <a:t>Dotační titul:</a:t>
                      </a:r>
                      <a:endParaRPr lang="cs-CZ" sz="1400" dirty="0">
                        <a:solidFill>
                          <a:srgbClr val="00AF3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7720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chemeClr val="tx1"/>
                          </a:solidFill>
                        </a:rPr>
                        <a:t>Č. 1 </a:t>
                      </a:r>
                    </a:p>
                    <a:p>
                      <a:r>
                        <a:rPr lang="cs-CZ" sz="1400" dirty="0" smtClean="0">
                          <a:solidFill>
                            <a:srgbClr val="000099"/>
                          </a:solidFill>
                        </a:rPr>
                        <a:t>Marketingové aktivity na úrovni</a:t>
                      </a:r>
                      <a:r>
                        <a:rPr lang="cs-CZ" sz="1400" baseline="0" dirty="0" smtClean="0">
                          <a:solidFill>
                            <a:srgbClr val="000099"/>
                          </a:solidFill>
                        </a:rPr>
                        <a:t> krajů</a:t>
                      </a:r>
                      <a:endParaRPr lang="cs-CZ" sz="1400" baseline="0" dirty="0" smtClean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chemeClr val="tx1"/>
                          </a:solidFill>
                        </a:rPr>
                        <a:t>Č. 2 </a:t>
                      </a:r>
                    </a:p>
                    <a:p>
                      <a:r>
                        <a:rPr lang="cs-CZ" sz="1400" dirty="0" smtClean="0">
                          <a:solidFill>
                            <a:srgbClr val="000099"/>
                          </a:solidFill>
                        </a:rPr>
                        <a:t>Marketingové aktivity na oblastní a lokální úrovni</a:t>
                      </a:r>
                    </a:p>
                    <a:p>
                      <a:pPr algn="ctr"/>
                      <a:r>
                        <a:rPr lang="cs-CZ" sz="1200" baseline="0" dirty="0" smtClean="0">
                          <a:solidFill>
                            <a:srgbClr val="FF0000"/>
                          </a:solidFill>
                        </a:rPr>
                        <a:t>RSK</a:t>
                      </a:r>
                      <a:endParaRPr lang="cs-CZ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chemeClr val="tx1"/>
                          </a:solidFill>
                        </a:rPr>
                        <a:t>Č. 3</a:t>
                      </a:r>
                    </a:p>
                    <a:p>
                      <a:r>
                        <a:rPr lang="cs-CZ" sz="1400" dirty="0" smtClean="0">
                          <a:solidFill>
                            <a:srgbClr val="000099"/>
                          </a:solidFill>
                        </a:rPr>
                        <a:t>Marketingové aktivity na národní a nadregionální úrovni</a:t>
                      </a:r>
                      <a:endParaRPr lang="cs-CZ" sz="1400" dirty="0" smtClean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680520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473393"/>
              </p:ext>
            </p:extLst>
          </p:nvPr>
        </p:nvGraphicFramePr>
        <p:xfrm>
          <a:off x="395536" y="4581128"/>
          <a:ext cx="8280919" cy="1205900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16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070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Dotační </a:t>
                      </a:r>
                      <a:r>
                        <a:rPr lang="cs-CZ" sz="1200" dirty="0" smtClean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titul č. </a:t>
                      </a:r>
                      <a:r>
                        <a:rPr lang="cs-CZ" sz="1200" dirty="0" smtClean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2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Příjemci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1420">
                <a:tc>
                  <a:txBody>
                    <a:bodyPr/>
                    <a:lstStyle/>
                    <a:p>
                      <a:pPr marL="0" lvl="0" indent="0" algn="l" fontAlgn="base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/>
                        <a:buNone/>
                      </a:pPr>
                      <a:r>
                        <a:rPr lang="cs-CZ" sz="1200" b="1" u="none" strike="noStrike" kern="0" spc="0" dirty="0" smtClean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Marketingové aktivity na oblastní a lokální úrovni </a:t>
                      </a:r>
                      <a:r>
                        <a:rPr lang="cs-CZ" sz="1200" b="1" u="none" strike="noStrike" kern="0" spc="0" baseline="0" dirty="0" smtClean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RSK</a:t>
                      </a:r>
                      <a:endParaRPr lang="cs-CZ" sz="1200" b="1" u="none" strike="noStrike" kern="0" spc="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base">
                        <a:spcAft>
                          <a:spcPts val="0"/>
                        </a:spcAft>
                        <a:buFont typeface="Arial"/>
                        <a:buChar char="▪"/>
                      </a:pPr>
                      <a:endParaRPr lang="cs-CZ" sz="1200" u="none" strike="noStrike" kern="0" spc="0" dirty="0" smtClean="0">
                        <a:effectLst/>
                        <a:uFill>
                          <a:solidFill>
                            <a:srgbClr val="000000"/>
                          </a:solidFill>
                        </a:uFill>
                      </a:endParaRPr>
                    </a:p>
                    <a:p>
                      <a:pPr marL="342900" lvl="0" indent="-342900" algn="just" fontAlgn="base">
                        <a:spcAft>
                          <a:spcPts val="0"/>
                        </a:spcAft>
                        <a:buFont typeface="Arial"/>
                        <a:buChar char="▪"/>
                      </a:pPr>
                      <a:r>
                        <a:rPr lang="cs-CZ" sz="1200" u="none" strike="noStrike" kern="0" spc="0" dirty="0" smtClean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Registrované / certifikované oblastní</a:t>
                      </a:r>
                      <a:r>
                        <a:rPr lang="cs-CZ" sz="1200" u="none" strike="noStrike" kern="0" spc="0" baseline="0" dirty="0" smtClean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 a lokální organizace destinačního managementu (různé právní subjektivity)</a:t>
                      </a:r>
                      <a:endParaRPr lang="cs-CZ" sz="1200" u="none" strike="noStrike" kern="0" spc="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653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5040560"/>
          </a:xfrm>
        </p:spPr>
        <p:txBody>
          <a:bodyPr>
            <a:normAutofit fontScale="47500" lnSpcReduction="20000"/>
          </a:bodyPr>
          <a:lstStyle/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3200" dirty="0" smtClean="0"/>
              <a:t>Posudek </a:t>
            </a:r>
            <a:r>
              <a:rPr lang="cs-CZ" sz="3200" dirty="0"/>
              <a:t>se vypracovává do jednotného formuláře </a:t>
            </a:r>
            <a:r>
              <a:rPr lang="cs-CZ" sz="2500" i="1" dirty="0" smtClean="0"/>
              <a:t>(elektronické zaslání)</a:t>
            </a:r>
            <a:endParaRPr lang="cs-CZ" sz="2500" i="1" dirty="0"/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3200" dirty="0" smtClean="0"/>
              <a:t>Podkladem je stručný popis projektového záměru </a:t>
            </a:r>
            <a:r>
              <a:rPr lang="cs-CZ" sz="3200" dirty="0"/>
              <a:t>a jeho vazeb na strategie a priority kraje, který v rámci přílohy „F“ </a:t>
            </a:r>
            <a:r>
              <a:rPr lang="cs-CZ" sz="3200" dirty="0" smtClean="0"/>
              <a:t>zpracovával a předložil se žádostí žadatel o dotaci </a:t>
            </a:r>
            <a:r>
              <a:rPr lang="cs-CZ" sz="3200" dirty="0"/>
              <a:t>– </a:t>
            </a:r>
            <a:r>
              <a:rPr lang="cs-CZ" sz="2500" i="1" dirty="0"/>
              <a:t>(elektronické zaslání)</a:t>
            </a: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2900" dirty="0" smtClean="0"/>
              <a:t>Předseda / předsedkyně přidělí členům PS RSK pro CR přílohu </a:t>
            </a:r>
            <a:r>
              <a:rPr lang="cs-CZ" sz="2900" dirty="0" smtClean="0"/>
              <a:t>„G“ </a:t>
            </a:r>
            <a:r>
              <a:rPr lang="cs-CZ" sz="2900" dirty="0" smtClean="0"/>
              <a:t>pro vydání posudku. </a:t>
            </a: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2900" dirty="0" smtClean="0"/>
              <a:t>Zpracovatelé před zpracováním posudku, po seznámení se s přidělenými podklady, vyplní čestné prohlášení o nepodjatosti (1 formulář pro všechny žádosti a zpracovatele v rámci PS RSK pro CR </a:t>
            </a:r>
            <a:r>
              <a:rPr lang="cs-CZ" sz="2500" i="1" dirty="0"/>
              <a:t>(elektronické zaslání</a:t>
            </a:r>
            <a:r>
              <a:rPr lang="cs-CZ" sz="2500" i="1" dirty="0" smtClean="0"/>
              <a:t>).</a:t>
            </a:r>
            <a:endParaRPr lang="cs-CZ" sz="2900" dirty="0" smtClean="0"/>
          </a:p>
          <a:p>
            <a:pPr marL="1200150" lvl="1" indent="-4572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2900" dirty="0" smtClean="0">
                <a:solidFill>
                  <a:srgbClr val="00AF3F"/>
                </a:solidFill>
              </a:rPr>
              <a:t>V případě, že nějaký „vztah“ je identifikován, musí dojít k předání zpracování posudku pro příslušný projektový záměr jinému zpracovateli.</a:t>
            </a: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2900" dirty="0" smtClean="0"/>
              <a:t>Stanoviska ke všem předloženým projektovým záměrům (příloha </a:t>
            </a:r>
            <a:r>
              <a:rPr lang="cs-CZ" sz="2900" dirty="0" smtClean="0"/>
              <a:t>„G“) </a:t>
            </a:r>
            <a:r>
              <a:rPr lang="cs-CZ" sz="2900" dirty="0" smtClean="0"/>
              <a:t>budou uvedena do jednotného formuláře „Posudek PS RSK pro CR k předloženým projektům“. </a:t>
            </a: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2900" dirty="0" smtClean="0"/>
              <a:t>Vyplněný/é formulář/e a hromadné čestné prohlášení za kraj </a:t>
            </a:r>
            <a:r>
              <a:rPr lang="cs-CZ" sz="2900" dirty="0"/>
              <a:t>budou po </a:t>
            </a:r>
            <a:r>
              <a:rPr lang="cs-CZ" sz="2900" dirty="0" smtClean="0"/>
              <a:t>podpisu předsedou </a:t>
            </a:r>
            <a:r>
              <a:rPr lang="cs-CZ" sz="2900" dirty="0"/>
              <a:t>PS RSK pro </a:t>
            </a:r>
            <a:r>
              <a:rPr lang="cs-CZ" sz="2900" dirty="0" smtClean="0"/>
              <a:t>CR v elektronické (</a:t>
            </a:r>
            <a:r>
              <a:rPr lang="cs-CZ" sz="2900" dirty="0" smtClean="0">
                <a:hlinkClick r:id="rId2"/>
              </a:rPr>
              <a:t>nppcrr@mmr.cz</a:t>
            </a:r>
            <a:r>
              <a:rPr lang="cs-CZ" sz="2900" dirty="0" smtClean="0"/>
              <a:t>) a fyzické podobě zaslány/předány na odbor cestovního ruchu MMR.</a:t>
            </a: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2900" b="1" dirty="0" smtClean="0">
                <a:solidFill>
                  <a:srgbClr val="00AF3F"/>
                </a:solidFill>
              </a:rPr>
              <a:t>PS RSK posuzuje existenci vazby projektu na strategické dokumenty a priority kraje. PS RSK neposuzuje formální náležitosti, realizovatelnost ani kvalitu projektu.</a:t>
            </a:r>
          </a:p>
          <a:p>
            <a:r>
              <a:rPr lang="cs-CZ" sz="2400" dirty="0" smtClean="0"/>
              <a:t>Bližší </a:t>
            </a:r>
            <a:r>
              <a:rPr lang="cs-CZ" sz="2400" dirty="0"/>
              <a:t>podrobnosti k </a:t>
            </a:r>
            <a:r>
              <a:rPr lang="cs-CZ" sz="2400" dirty="0" smtClean="0"/>
              <a:t>programu, respektive výzvě:</a:t>
            </a: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>
                <a:hlinkClick r:id="rId3"/>
              </a:rPr>
              <a:t>http://</a:t>
            </a:r>
            <a:r>
              <a:rPr lang="cs-CZ" sz="2400" dirty="0" smtClean="0">
                <a:hlinkClick r:id="rId3"/>
              </a:rPr>
              <a:t>www.mmr.cz/cs/Narodni-dotace/Cestovni-ruch/Narodni-program-podpory-cestovniho-ruchu-v-regione/Rok-2018-Marketingove-aktivity-v-cestovnim-ruchu</a:t>
            </a:r>
            <a:endParaRPr lang="cs-CZ" sz="2400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91264" cy="504056"/>
          </a:xfrm>
        </p:spPr>
        <p:txBody>
          <a:bodyPr/>
          <a:lstStyle/>
          <a:p>
            <a:r>
              <a:rPr lang="cs-CZ" sz="2800" dirty="0"/>
              <a:t>Pracovní postup vydání </a:t>
            </a:r>
            <a:r>
              <a:rPr lang="cs-CZ" sz="2800" dirty="0" smtClean="0"/>
              <a:t>posudku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234028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680520"/>
          </a:xfrm>
        </p:spPr>
        <p:txBody>
          <a:bodyPr>
            <a:normAutofit/>
          </a:bodyPr>
          <a:lstStyle/>
          <a:p>
            <a:pPr algn="ctr"/>
            <a:r>
              <a:rPr lang="cs-CZ" sz="2000" b="1" dirty="0" smtClean="0"/>
              <a:t>Posudek pracovní </a:t>
            </a:r>
            <a:r>
              <a:rPr lang="cs-CZ" sz="2000" b="1" dirty="0"/>
              <a:t>skupiny RSK pro cestovní ruch k projektům předloženým v rámci výzvy č.: </a:t>
            </a:r>
            <a:r>
              <a:rPr lang="cs-CZ" sz="2000" b="1" dirty="0"/>
              <a:t>2</a:t>
            </a:r>
            <a:r>
              <a:rPr lang="cs-CZ" sz="2000" b="1" dirty="0" smtClean="0"/>
              <a:t>/2018 </a:t>
            </a:r>
            <a:r>
              <a:rPr lang="cs-CZ" sz="2000" b="1" dirty="0" smtClean="0"/>
              <a:t>NPPCRR </a:t>
            </a:r>
            <a:r>
              <a:rPr lang="cs-CZ" sz="1200" i="1" dirty="0" smtClean="0"/>
              <a:t>(DT č. </a:t>
            </a:r>
            <a:r>
              <a:rPr lang="cs-CZ" sz="1200" i="1" smtClean="0"/>
              <a:t>2)</a:t>
            </a:r>
            <a:endParaRPr lang="cs-CZ" sz="1200" i="1" dirty="0"/>
          </a:p>
          <a:p>
            <a:pPr>
              <a:spcAft>
                <a:spcPts val="3000"/>
              </a:spcAft>
            </a:pPr>
            <a:r>
              <a:rPr lang="cs-CZ" sz="1800" dirty="0" smtClean="0"/>
              <a:t>Pracovní </a:t>
            </a:r>
            <a:r>
              <a:rPr lang="cs-CZ" sz="1800" dirty="0"/>
              <a:t>skupina RSK pro cestovní ruch XX kraje prohlašuje, že níže uvedené projekty vykazují vazbu na region, respektive strategické dokumenty kraje</a:t>
            </a:r>
            <a:r>
              <a:rPr lang="cs-CZ" sz="1800" dirty="0" smtClean="0"/>
              <a:t>:</a:t>
            </a:r>
          </a:p>
          <a:p>
            <a:endParaRPr lang="cs-CZ" sz="2000" dirty="0"/>
          </a:p>
          <a:p>
            <a:r>
              <a:rPr lang="cs-CZ" sz="1800" dirty="0" smtClean="0"/>
              <a:t>a </a:t>
            </a:r>
            <a:r>
              <a:rPr lang="cs-CZ" sz="1800" dirty="0"/>
              <a:t>níže uvedené projekty vazbu na region, respektive strategické dokumenty kraje </a:t>
            </a:r>
            <a:r>
              <a:rPr lang="cs-CZ" sz="1800" dirty="0" smtClean="0"/>
              <a:t>nevykazují:</a:t>
            </a:r>
            <a:endParaRPr lang="cs-CZ" sz="1800" dirty="0"/>
          </a:p>
          <a:p>
            <a:r>
              <a:rPr lang="cs-CZ" sz="2000" dirty="0" smtClean="0"/>
              <a:t>			</a:t>
            </a:r>
          </a:p>
          <a:p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91264" cy="504056"/>
          </a:xfrm>
        </p:spPr>
        <p:txBody>
          <a:bodyPr/>
          <a:lstStyle/>
          <a:p>
            <a:r>
              <a:rPr lang="cs-CZ" sz="2800" dirty="0" smtClean="0"/>
              <a:t>Ukázka jednotného formuláře</a:t>
            </a:r>
            <a:endParaRPr lang="cs-CZ" sz="2800" dirty="0"/>
          </a:p>
        </p:txBody>
      </p:sp>
      <p:graphicFrame>
        <p:nvGraphicFramePr>
          <p:cNvPr id="10" name="Tabulk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259291"/>
              </p:ext>
            </p:extLst>
          </p:nvPr>
        </p:nvGraphicFramePr>
        <p:xfrm>
          <a:off x="539552" y="3284984"/>
          <a:ext cx="7776865" cy="900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1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r>
                        <a:rPr lang="cs-CZ" sz="1000" dirty="0" smtClean="0"/>
                        <a:t>Číslo</a:t>
                      </a:r>
                      <a:endParaRPr lang="cs-C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000" dirty="0" smtClean="0"/>
                        <a:t>Pořadové číslo žádosti</a:t>
                      </a:r>
                      <a:endParaRPr lang="cs-C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000" dirty="0" smtClean="0"/>
                        <a:t>Název žadatele</a:t>
                      </a:r>
                      <a:endParaRPr lang="cs-C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000" dirty="0" smtClean="0"/>
                        <a:t>Název akce</a:t>
                      </a:r>
                      <a:endParaRPr lang="cs-C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000" dirty="0" smtClean="0"/>
                        <a:t>Poznámka v případě potřeby</a:t>
                      </a:r>
                      <a:endParaRPr lang="cs-CZ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029">
                <a:tc>
                  <a:txBody>
                    <a:bodyPr/>
                    <a:lstStyle/>
                    <a:p>
                      <a:r>
                        <a:rPr lang="cs-CZ" sz="1000" dirty="0" smtClean="0"/>
                        <a:t>1</a:t>
                      </a:r>
                      <a:endParaRPr lang="cs-C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000" dirty="0" smtClean="0"/>
                        <a:t>92055 </a:t>
                      </a:r>
                      <a:r>
                        <a:rPr lang="cs-CZ" sz="1000" dirty="0" smtClean="0">
                          <a:solidFill>
                            <a:srgbClr val="00AF3F"/>
                          </a:solidFill>
                        </a:rPr>
                        <a:t>(viz tabulka</a:t>
                      </a:r>
                      <a:r>
                        <a:rPr lang="cs-CZ" sz="1000" baseline="0" dirty="0" smtClean="0">
                          <a:solidFill>
                            <a:srgbClr val="00AF3F"/>
                          </a:solidFill>
                        </a:rPr>
                        <a:t> </a:t>
                      </a:r>
                      <a:r>
                        <a:rPr lang="cs-CZ" sz="1000" dirty="0" smtClean="0">
                          <a:solidFill>
                            <a:srgbClr val="00AF3F"/>
                          </a:solidFill>
                        </a:rPr>
                        <a:t> v příloze průvodního dopisu)</a:t>
                      </a:r>
                      <a:endParaRPr lang="cs-C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000" dirty="0" smtClean="0"/>
                        <a:t>Destinace</a:t>
                      </a:r>
                      <a:r>
                        <a:rPr lang="cs-CZ" sz="1000" baseline="0" dirty="0" smtClean="0"/>
                        <a:t>, s.r.o.</a:t>
                      </a:r>
                      <a:endParaRPr lang="cs-C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000" dirty="0" smtClean="0"/>
                        <a:t>Královské</a:t>
                      </a:r>
                      <a:r>
                        <a:rPr lang="cs-CZ" sz="1000" baseline="0" dirty="0" smtClean="0"/>
                        <a:t> putování</a:t>
                      </a:r>
                      <a:endParaRPr lang="cs-C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ul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937347"/>
              </p:ext>
            </p:extLst>
          </p:nvPr>
        </p:nvGraphicFramePr>
        <p:xfrm>
          <a:off x="467544" y="5013176"/>
          <a:ext cx="784887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906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97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1886">
                <a:tc>
                  <a:txBody>
                    <a:bodyPr/>
                    <a:lstStyle/>
                    <a:p>
                      <a:r>
                        <a:rPr lang="cs-CZ" sz="1000" dirty="0" smtClean="0"/>
                        <a:t>Číslo</a:t>
                      </a:r>
                      <a:endParaRPr lang="cs-C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000" dirty="0" smtClean="0"/>
                        <a:t>Pořadové číslo žádosti</a:t>
                      </a:r>
                      <a:endParaRPr lang="cs-C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000" dirty="0" smtClean="0"/>
                        <a:t>Název žadatele</a:t>
                      </a:r>
                      <a:endParaRPr lang="cs-C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000" dirty="0" smtClean="0"/>
                        <a:t>Název akce</a:t>
                      </a:r>
                      <a:endParaRPr lang="cs-C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000" dirty="0" smtClean="0"/>
                        <a:t>Odůvodnění</a:t>
                      </a:r>
                      <a:endParaRPr lang="cs-CZ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202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1971230"/>
      </p:ext>
    </p:extLst>
  </p:cSld>
  <p:clrMapOvr>
    <a:masterClrMapping/>
  </p:clrMapOvr>
</p:sld>
</file>

<file path=ppt/theme/theme1.xml><?xml version="1.0" encoding="utf-8"?>
<a:theme xmlns:a="http://schemas.openxmlformats.org/drawingml/2006/main" name="MMR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1037</TotalTime>
  <Words>464</Words>
  <Application>Microsoft Office PowerPoint</Application>
  <PresentationFormat>Předvádění na obrazovce (4:3)</PresentationFormat>
  <Paragraphs>54</Paragraphs>
  <Slides>4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9" baseType="lpstr">
      <vt:lpstr>Arial</vt:lpstr>
      <vt:lpstr>Arial Unicode MS</vt:lpstr>
      <vt:lpstr>Calibri</vt:lpstr>
      <vt:lpstr>Wingdings</vt:lpstr>
      <vt:lpstr>MMR_klas</vt:lpstr>
      <vt:lpstr>Národní program podpory CR v regionech</vt:lpstr>
      <vt:lpstr>Schéma 2. výzvy NPPCRR 2018   </vt:lpstr>
      <vt:lpstr>Pracovní postup vydání posudku </vt:lpstr>
      <vt:lpstr>Ukázka jednotného formuláře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Vaner Lukáš</dc:creator>
  <cp:lastModifiedBy>RŠ</cp:lastModifiedBy>
  <cp:revision>89</cp:revision>
  <cp:lastPrinted>2016-11-23T11:30:07Z</cp:lastPrinted>
  <dcterms:created xsi:type="dcterms:W3CDTF">2014-02-26T13:05:03Z</dcterms:created>
  <dcterms:modified xsi:type="dcterms:W3CDTF">2018-10-23T07:10:45Z</dcterms:modified>
</cp:coreProperties>
</file>