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86" r:id="rId3"/>
    <p:sldId id="287" r:id="rId4"/>
    <p:sldId id="291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1" r:id="rId13"/>
    <p:sldId id="300" r:id="rId14"/>
    <p:sldId id="303" r:id="rId15"/>
    <p:sldId id="302" r:id="rId16"/>
    <p:sldId id="285" r:id="rId17"/>
  </p:sldIdLst>
  <p:sldSz cx="9144000" cy="6858000" type="screen4x3"/>
  <p:notesSz cx="6797675" cy="992822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994"/>
    <a:srgbClr val="FF9900"/>
    <a:srgbClr val="33339A"/>
    <a:srgbClr val="6CD72D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81" autoAdjust="0"/>
    <p:restoredTop sz="79121" autoAdjust="0"/>
  </p:normalViewPr>
  <p:slideViewPr>
    <p:cSldViewPr>
      <p:cViewPr>
        <p:scale>
          <a:sx n="80" d="100"/>
          <a:sy n="80" d="100"/>
        </p:scale>
        <p:origin x="-666" y="-6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70" d="100"/>
          <a:sy n="70" d="100"/>
        </p:scale>
        <p:origin x="-2328" y="-330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einisch\Desktop\Evaluace%20-%20grafy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einisch\Desktop\Evaluace%20-%20grafy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einisch\Desktop\Evaluace%20-%20graf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List1!$A$3</c:f>
              <c:strCache>
                <c:ptCount val="1"/>
                <c:pt idx="0">
                  <c:v>IVOK I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txPr>
              <a:bodyPr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List1!$B$1:$E$2</c:f>
              <c:strCache>
                <c:ptCount val="4"/>
                <c:pt idx="0">
                  <c:v>1-10</c:v>
                </c:pt>
                <c:pt idx="1">
                  <c:v>11-50</c:v>
                </c:pt>
                <c:pt idx="2">
                  <c:v>51-250</c:v>
                </c:pt>
                <c:pt idx="3">
                  <c:v>více než 250</c:v>
                </c:pt>
              </c:strCache>
            </c:strRef>
          </c:cat>
          <c:val>
            <c:numRef>
              <c:f>List1!$B$3:$E$3</c:f>
              <c:numCache>
                <c:formatCode>General</c:formatCode>
                <c:ptCount val="4"/>
                <c:pt idx="0">
                  <c:v>8</c:v>
                </c:pt>
                <c:pt idx="1">
                  <c:v>16</c:v>
                </c:pt>
                <c:pt idx="2">
                  <c:v>8</c:v>
                </c:pt>
                <c:pt idx="3">
                  <c:v>6</c:v>
                </c:pt>
              </c:numCache>
            </c:numRef>
          </c:val>
        </c:ser>
        <c:ser>
          <c:idx val="1"/>
          <c:order val="1"/>
          <c:tx>
            <c:strRef>
              <c:f>List1!$A$4</c:f>
              <c:strCache>
                <c:ptCount val="1"/>
                <c:pt idx="0">
                  <c:v>IVOK II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txPr>
              <a:bodyPr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List1!$B$1:$E$2</c:f>
              <c:strCache>
                <c:ptCount val="4"/>
                <c:pt idx="0">
                  <c:v>1-10</c:v>
                </c:pt>
                <c:pt idx="1">
                  <c:v>11-50</c:v>
                </c:pt>
                <c:pt idx="2">
                  <c:v>51-250</c:v>
                </c:pt>
                <c:pt idx="3">
                  <c:v>více než 250</c:v>
                </c:pt>
              </c:strCache>
            </c:strRef>
          </c:cat>
          <c:val>
            <c:numRef>
              <c:f>List1!$B$4:$E$4</c:f>
              <c:numCache>
                <c:formatCode>General</c:formatCode>
                <c:ptCount val="4"/>
                <c:pt idx="0">
                  <c:v>14</c:v>
                </c:pt>
                <c:pt idx="1">
                  <c:v>15</c:v>
                </c:pt>
                <c:pt idx="2">
                  <c:v>11</c:v>
                </c:pt>
                <c:pt idx="3">
                  <c:v>6</c:v>
                </c:pt>
              </c:numCache>
            </c:numRef>
          </c:val>
        </c:ser>
        <c:ser>
          <c:idx val="2"/>
          <c:order val="2"/>
          <c:tx>
            <c:strRef>
              <c:f>List1!$A$5</c:f>
              <c:strCache>
                <c:ptCount val="1"/>
                <c:pt idx="0">
                  <c:v>RIS3 OK 2015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txPr>
              <a:bodyPr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List1!$B$1:$E$2</c:f>
              <c:strCache>
                <c:ptCount val="4"/>
                <c:pt idx="0">
                  <c:v>1-10</c:v>
                </c:pt>
                <c:pt idx="1">
                  <c:v>11-50</c:v>
                </c:pt>
                <c:pt idx="2">
                  <c:v>51-250</c:v>
                </c:pt>
                <c:pt idx="3">
                  <c:v>více než 250</c:v>
                </c:pt>
              </c:strCache>
            </c:strRef>
          </c:cat>
          <c:val>
            <c:numRef>
              <c:f>List1!$B$5:$E$5</c:f>
              <c:numCache>
                <c:formatCode>General</c:formatCode>
                <c:ptCount val="4"/>
                <c:pt idx="0">
                  <c:v>8</c:v>
                </c:pt>
                <c:pt idx="1">
                  <c:v>4</c:v>
                </c:pt>
                <c:pt idx="2">
                  <c:v>7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15"/>
        <c:axId val="72170496"/>
        <c:axId val="72176384"/>
      </c:barChart>
      <c:catAx>
        <c:axId val="721704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cs-CZ"/>
          </a:p>
        </c:txPr>
        <c:crossAx val="72176384"/>
        <c:crosses val="autoZero"/>
        <c:auto val="1"/>
        <c:lblAlgn val="ctr"/>
        <c:lblOffset val="100"/>
        <c:noMultiLvlLbl val="0"/>
      </c:catAx>
      <c:valAx>
        <c:axId val="7217638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72170496"/>
        <c:crosses val="autoZero"/>
        <c:crossBetween val="between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7871864361461976E-2"/>
          <c:y val="2.3004690300111583E-2"/>
          <c:w val="0.9493630509758576"/>
          <c:h val="0.7976547291846799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List1!$A$24</c:f>
              <c:strCache>
                <c:ptCount val="1"/>
                <c:pt idx="0">
                  <c:v>IVOK I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List1!$B$23:$C$23</c:f>
              <c:strCache>
                <c:ptCount val="2"/>
                <c:pt idx="0">
                  <c:v>akciová společnost</c:v>
                </c:pt>
                <c:pt idx="1">
                  <c:v>společnost s ručením omezeným</c:v>
                </c:pt>
              </c:strCache>
            </c:strRef>
          </c:cat>
          <c:val>
            <c:numRef>
              <c:f>List1!$B$24:$C$24</c:f>
              <c:numCache>
                <c:formatCode>General</c:formatCode>
                <c:ptCount val="2"/>
                <c:pt idx="0">
                  <c:v>10</c:v>
                </c:pt>
                <c:pt idx="1">
                  <c:v>28</c:v>
                </c:pt>
              </c:numCache>
            </c:numRef>
          </c:val>
        </c:ser>
        <c:ser>
          <c:idx val="1"/>
          <c:order val="1"/>
          <c:tx>
            <c:strRef>
              <c:f>List1!$A$25</c:f>
              <c:strCache>
                <c:ptCount val="1"/>
                <c:pt idx="0">
                  <c:v>IVOK II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List1!$B$23:$C$23</c:f>
              <c:strCache>
                <c:ptCount val="2"/>
                <c:pt idx="0">
                  <c:v>akciová společnost</c:v>
                </c:pt>
                <c:pt idx="1">
                  <c:v>společnost s ručením omezeným</c:v>
                </c:pt>
              </c:strCache>
            </c:strRef>
          </c:cat>
          <c:val>
            <c:numRef>
              <c:f>List1!$B$25:$C$25</c:f>
              <c:numCache>
                <c:formatCode>General</c:formatCode>
                <c:ptCount val="2"/>
                <c:pt idx="0">
                  <c:v>5</c:v>
                </c:pt>
                <c:pt idx="1">
                  <c:v>41</c:v>
                </c:pt>
              </c:numCache>
            </c:numRef>
          </c:val>
        </c:ser>
        <c:ser>
          <c:idx val="2"/>
          <c:order val="2"/>
          <c:tx>
            <c:strRef>
              <c:f>List1!$A$26</c:f>
              <c:strCache>
                <c:ptCount val="1"/>
                <c:pt idx="0">
                  <c:v>RIS3 OK 2015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List1!$B$23:$C$23</c:f>
              <c:strCache>
                <c:ptCount val="2"/>
                <c:pt idx="0">
                  <c:v>akciová společnost</c:v>
                </c:pt>
                <c:pt idx="1">
                  <c:v>společnost s ručením omezeným</c:v>
                </c:pt>
              </c:strCache>
            </c:strRef>
          </c:cat>
          <c:val>
            <c:numRef>
              <c:f>List1!$B$26:$C$26</c:f>
              <c:numCache>
                <c:formatCode>General</c:formatCode>
                <c:ptCount val="2"/>
                <c:pt idx="0">
                  <c:v>7</c:v>
                </c:pt>
                <c:pt idx="1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15"/>
        <c:axId val="72215168"/>
        <c:axId val="75899264"/>
      </c:barChart>
      <c:catAx>
        <c:axId val="722151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cs-CZ"/>
          </a:p>
        </c:txPr>
        <c:crossAx val="75899264"/>
        <c:crosses val="autoZero"/>
        <c:auto val="1"/>
        <c:lblAlgn val="ctr"/>
        <c:lblOffset val="100"/>
        <c:noMultiLvlLbl val="0"/>
      </c:catAx>
      <c:valAx>
        <c:axId val="7589926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72215168"/>
        <c:crosses val="autoZero"/>
        <c:crossBetween val="between"/>
      </c:valAx>
      <c:spPr>
        <a:noFill/>
        <a:ln>
          <a:solidFill>
            <a:schemeClr val="tx1"/>
          </a:solidFill>
        </a:ln>
      </c:spPr>
    </c:plotArea>
    <c:legend>
      <c:legendPos val="b"/>
      <c:layout>
        <c:manualLayout>
          <c:xMode val="edge"/>
          <c:yMode val="edge"/>
          <c:x val="1.4940128081695936E-4"/>
          <c:y val="2.2058237490520393E-2"/>
          <c:w val="0.55886187652230401"/>
          <c:h val="6.5422380605053551E-2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cs-CZ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4614007607965987E-2"/>
          <c:y val="0.17137096774193547"/>
          <c:w val="0.95077198478406799"/>
          <c:h val="0.708795561341122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List1!$A$134</c:f>
              <c:strCache>
                <c:ptCount val="1"/>
                <c:pt idx="0">
                  <c:v>IVOK I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dLbl>
              <c:idx val="0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List1!$B$133:$F$133</c:f>
              <c:strCache>
                <c:ptCount val="5"/>
                <c:pt idx="0">
                  <c:v>Sekce A</c:v>
                </c:pt>
                <c:pt idx="1">
                  <c:v>Sekce C</c:v>
                </c:pt>
                <c:pt idx="2">
                  <c:v>Sekce E</c:v>
                </c:pt>
                <c:pt idx="3">
                  <c:v>Sekce F</c:v>
                </c:pt>
                <c:pt idx="4">
                  <c:v>Sekce J</c:v>
                </c:pt>
              </c:strCache>
            </c:strRef>
          </c:cat>
          <c:val>
            <c:numRef>
              <c:f>List1!$B$134:$F$134</c:f>
              <c:numCache>
                <c:formatCode>General</c:formatCode>
                <c:ptCount val="5"/>
                <c:pt idx="0">
                  <c:v>0</c:v>
                </c:pt>
                <c:pt idx="1">
                  <c:v>27</c:v>
                </c:pt>
                <c:pt idx="2">
                  <c:v>2</c:v>
                </c:pt>
                <c:pt idx="3">
                  <c:v>6</c:v>
                </c:pt>
                <c:pt idx="4">
                  <c:v>3</c:v>
                </c:pt>
              </c:numCache>
            </c:numRef>
          </c:val>
        </c:ser>
        <c:ser>
          <c:idx val="1"/>
          <c:order val="1"/>
          <c:tx>
            <c:strRef>
              <c:f>List1!$A$135</c:f>
              <c:strCache>
                <c:ptCount val="1"/>
                <c:pt idx="0">
                  <c:v>IVOK II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List1!$B$133:$F$133</c:f>
              <c:strCache>
                <c:ptCount val="5"/>
                <c:pt idx="0">
                  <c:v>Sekce A</c:v>
                </c:pt>
                <c:pt idx="1">
                  <c:v>Sekce C</c:v>
                </c:pt>
                <c:pt idx="2">
                  <c:v>Sekce E</c:v>
                </c:pt>
                <c:pt idx="3">
                  <c:v>Sekce F</c:v>
                </c:pt>
                <c:pt idx="4">
                  <c:v>Sekce J</c:v>
                </c:pt>
              </c:strCache>
            </c:strRef>
          </c:cat>
          <c:val>
            <c:numRef>
              <c:f>List1!$B$135:$F$135</c:f>
              <c:numCache>
                <c:formatCode>General</c:formatCode>
                <c:ptCount val="5"/>
                <c:pt idx="0">
                  <c:v>0</c:v>
                </c:pt>
                <c:pt idx="1">
                  <c:v>33</c:v>
                </c:pt>
                <c:pt idx="2">
                  <c:v>1</c:v>
                </c:pt>
                <c:pt idx="3">
                  <c:v>5</c:v>
                </c:pt>
                <c:pt idx="4">
                  <c:v>7</c:v>
                </c:pt>
              </c:numCache>
            </c:numRef>
          </c:val>
        </c:ser>
        <c:ser>
          <c:idx val="2"/>
          <c:order val="2"/>
          <c:tx>
            <c:strRef>
              <c:f>List1!$A$136</c:f>
              <c:strCache>
                <c:ptCount val="1"/>
                <c:pt idx="0">
                  <c:v>RIS3 OK 2015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3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List1!$B$133:$F$133</c:f>
              <c:strCache>
                <c:ptCount val="5"/>
                <c:pt idx="0">
                  <c:v>Sekce A</c:v>
                </c:pt>
                <c:pt idx="1">
                  <c:v>Sekce C</c:v>
                </c:pt>
                <c:pt idx="2">
                  <c:v>Sekce E</c:v>
                </c:pt>
                <c:pt idx="3">
                  <c:v>Sekce F</c:v>
                </c:pt>
                <c:pt idx="4">
                  <c:v>Sekce J</c:v>
                </c:pt>
              </c:strCache>
            </c:strRef>
          </c:cat>
          <c:val>
            <c:numRef>
              <c:f>List1!$B$136:$F$136</c:f>
              <c:numCache>
                <c:formatCode>General</c:formatCode>
                <c:ptCount val="5"/>
                <c:pt idx="0">
                  <c:v>4</c:v>
                </c:pt>
                <c:pt idx="1">
                  <c:v>13</c:v>
                </c:pt>
                <c:pt idx="2">
                  <c:v>1</c:v>
                </c:pt>
                <c:pt idx="3">
                  <c:v>0</c:v>
                </c:pt>
                <c:pt idx="4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15"/>
        <c:axId val="75926144"/>
        <c:axId val="75936128"/>
      </c:barChart>
      <c:catAx>
        <c:axId val="75926144"/>
        <c:scaling>
          <c:orientation val="minMax"/>
        </c:scaling>
        <c:delete val="0"/>
        <c:axPos val="b"/>
        <c:majorTickMark val="out"/>
        <c:minorTickMark val="none"/>
        <c:tickLblPos val="nextTo"/>
        <c:crossAx val="75936128"/>
        <c:crosses val="autoZero"/>
        <c:auto val="1"/>
        <c:lblAlgn val="ctr"/>
        <c:lblOffset val="100"/>
        <c:noMultiLvlLbl val="0"/>
      </c:catAx>
      <c:valAx>
        <c:axId val="7593612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75926144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noFill/>
    <a:ln>
      <a:solidFill>
        <a:schemeClr val="tx1"/>
      </a:solidFill>
    </a:ln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cs-CZ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0" y="2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29751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0" y="9429751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97DACB-D3ED-41D4-ADAE-1D2899CE140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0543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90" y="2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EE249F65-46A3-41CF-9BA7-AEAE1AEFEDB2}" type="datetimeFigureOut">
              <a:rPr lang="cs-CZ" smtClean="0"/>
              <a:t>9.10.2015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2" y="4716465"/>
            <a:ext cx="5438775" cy="4467225"/>
          </a:xfrm>
          <a:prstGeom prst="rect">
            <a:avLst/>
          </a:prstGeom>
        </p:spPr>
        <p:txBody>
          <a:bodyPr vert="horz" lIns="91434" tIns="45717" rIns="91434" bIns="45717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2" y="9429751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90" y="9429751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607D48A1-2235-4DA4-BBB2-AB8F78F2020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7122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270290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55919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Hodnota</a:t>
            </a:r>
            <a:r>
              <a:rPr lang="cs-CZ" baseline="0" dirty="0" smtClean="0"/>
              <a:t> celého voucheru s dotací a vlastní investicí činil 80-199 tis. Kč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08058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cs-CZ" baseline="0" dirty="0" smtClean="0"/>
              <a:t>Etapa</a:t>
            </a:r>
          </a:p>
          <a:p>
            <a:pPr marL="685800" lvl="1" indent="-228600">
              <a:buAutoNum type="arabicPeriod"/>
            </a:pPr>
            <a:r>
              <a:rPr lang="cs-CZ" baseline="0" dirty="0" smtClean="0"/>
              <a:t>4 mil. Kč ROP SM</a:t>
            </a:r>
          </a:p>
          <a:p>
            <a:pPr marL="685800" lvl="1" indent="-228600">
              <a:buAutoNum type="arabicPeriod"/>
            </a:pPr>
            <a:r>
              <a:rPr lang="cs-CZ" baseline="0" dirty="0" smtClean="0"/>
              <a:t>1 mil. Olomoucký kraj</a:t>
            </a:r>
          </a:p>
          <a:p>
            <a:pPr marL="685800" lvl="1" indent="-228600">
              <a:buAutoNum type="arabicPeriod"/>
            </a:pPr>
            <a:r>
              <a:rPr lang="cs-CZ" baseline="0" dirty="0" smtClean="0"/>
              <a:t>400 tis. Město Olomouc</a:t>
            </a:r>
          </a:p>
          <a:p>
            <a:pPr marL="228600" indent="-228600">
              <a:buAutoNum type="arabicPeriod"/>
            </a:pPr>
            <a:endParaRPr lang="cs-CZ" baseline="0" dirty="0" smtClean="0"/>
          </a:p>
          <a:p>
            <a:pPr marL="228600" indent="-228600">
              <a:buAutoNum type="arabicPeriod"/>
            </a:pPr>
            <a:r>
              <a:rPr lang="cs-CZ" baseline="0" dirty="0" smtClean="0"/>
              <a:t>etapa </a:t>
            </a:r>
          </a:p>
          <a:p>
            <a:pPr marL="685800" lvl="1" indent="-228600">
              <a:buAutoNum type="arabicPeriod"/>
            </a:pPr>
            <a:r>
              <a:rPr lang="cs-CZ" baseline="0" dirty="0" smtClean="0"/>
              <a:t>4,8 mil. Kč ROP SM</a:t>
            </a:r>
          </a:p>
          <a:p>
            <a:pPr marL="685800" lvl="1" indent="-228600">
              <a:buAutoNum type="arabicPeriod"/>
            </a:pPr>
            <a:r>
              <a:rPr lang="cs-CZ" baseline="0" dirty="0" smtClean="0"/>
              <a:t>1,6 mil. Kč Olomoucký kraj</a:t>
            </a:r>
          </a:p>
          <a:p>
            <a:pPr marL="457200" lvl="1" indent="0">
              <a:buNone/>
            </a:pPr>
            <a:endParaRPr lang="cs-CZ" baseline="0" dirty="0" smtClean="0"/>
          </a:p>
          <a:p>
            <a:pPr marL="457200" lvl="1" indent="0">
              <a:buNone/>
            </a:pPr>
            <a:r>
              <a:rPr lang="cs-CZ" baseline="0" dirty="0" smtClean="0"/>
              <a:t>Celkem dotace 11,7 mil. Kč, podpořeno 84 voucherů a 8 vysokých škol (Univerzita Palackého a VUT Brno) u obou ve více jak 30 případech.</a:t>
            </a:r>
          </a:p>
          <a:p>
            <a:pPr marL="685800" lvl="1" indent="-228600">
              <a:buAutoNum type="arabicPeriod"/>
            </a:pPr>
            <a:endParaRPr lang="cs-CZ" baseline="0" dirty="0" smtClean="0"/>
          </a:p>
          <a:p>
            <a:pPr marL="457200" lvl="1" indent="0">
              <a:buNone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RIS 3 - subjekty spolupracující s </a:t>
            </a:r>
            <a:r>
              <a:rPr lang="cs-CZ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VaV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organizací z Olomouckého kraje 60 % (tedy 48 000 – 120 000 Kč) a 50 % při spolupráci s </a:t>
            </a:r>
            <a:r>
              <a:rPr lang="cs-CZ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VaV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organizací mimo Olomoucký kraj (40 000 – 100 000 Kč).</a:t>
            </a:r>
            <a:endParaRPr lang="cs-CZ" baseline="0" dirty="0" smtClean="0"/>
          </a:p>
          <a:p>
            <a:pPr marL="685800" lvl="1" indent="-228600">
              <a:buAutoNum type="arabicPeriod"/>
            </a:pPr>
            <a:endParaRPr lang="cs-CZ" baseline="0" dirty="0" smtClean="0"/>
          </a:p>
          <a:p>
            <a:pPr marL="685800" lvl="1" indent="-228600">
              <a:buAutoNum type="arabicPeriod"/>
            </a:pPr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06426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Odvětví vymezená CZ-NACE</a:t>
            </a:r>
          </a:p>
          <a:p>
            <a:r>
              <a:rPr lang="cs-CZ" dirty="0" smtClean="0"/>
              <a:t>Sekce</a:t>
            </a:r>
            <a:r>
              <a:rPr lang="cs-CZ" baseline="0" dirty="0" smtClean="0"/>
              <a:t> C -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Zpracovatelský průmysl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Sekce J – Informační a komunikační činnosti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Sekce A - Zemědělství, lesnictví a rybářství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Sekce F – odpadové hospodářství</a:t>
            </a:r>
          </a:p>
          <a:p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b="1" dirty="0" smtClean="0"/>
              <a:t>2014+ (Operační program Podnikání a inovace pro konkurenceschopnost</a:t>
            </a:r>
            <a:r>
              <a:rPr lang="cs-CZ" dirty="0" smtClean="0"/>
              <a:t>)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Příjemci dotace mohou být malé a střední podniky. Dotace bude poskytována na nákup expertních služeb v oblasti inovací.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Výše dotace na 1 projekt bude 80 000 – 500 000 Kč a intenzita podpory může v režimu de </a:t>
            </a:r>
            <a:r>
              <a:rPr lang="cs-CZ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minimis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dosáhnout až 100 %. Termín vyhlášení výzvy k předkládání projektů se předpokládá v druhé pol. roku 2015.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71287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Vyhledávací studie lokalit </a:t>
            </a:r>
            <a:r>
              <a:rPr lang="cs-CZ" dirty="0" err="1" smtClean="0"/>
              <a:t>brownfields</a:t>
            </a:r>
            <a:r>
              <a:rPr lang="cs-CZ" dirty="0" smtClean="0"/>
              <a:t> v Olomouckém kraji – rok 2011 - 98 </a:t>
            </a:r>
            <a:r>
              <a:rPr lang="cs-CZ" dirty="0" err="1" smtClean="0"/>
              <a:t>brownfields</a:t>
            </a:r>
            <a:endParaRPr lang="cs-CZ" dirty="0" smtClean="0"/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Nová aktualizace 200 </a:t>
            </a:r>
            <a:r>
              <a:rPr lang="cs-CZ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Brownfields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- 1 019 ha. </a:t>
            </a:r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ROP SM – individuální</a:t>
            </a:r>
            <a:r>
              <a:rPr lang="cs-CZ" baseline="0" dirty="0" smtClean="0"/>
              <a:t> projekty, Koncepty</a:t>
            </a:r>
            <a:endParaRPr lang="cs-CZ" dirty="0" smtClean="0"/>
          </a:p>
          <a:p>
            <a:r>
              <a:rPr lang="cs-CZ" dirty="0" smtClean="0"/>
              <a:t>OP PI – Operační</a:t>
            </a:r>
            <a:r>
              <a:rPr lang="cs-CZ" baseline="0" dirty="0" smtClean="0"/>
              <a:t> program podnikání a inovace</a:t>
            </a:r>
            <a:endParaRPr lang="cs-CZ" dirty="0" smtClean="0"/>
          </a:p>
          <a:p>
            <a:r>
              <a:rPr lang="cs-CZ" dirty="0" smtClean="0"/>
              <a:t>OPŽP – Odstraňování</a:t>
            </a:r>
            <a:r>
              <a:rPr lang="cs-CZ" baseline="0" dirty="0" smtClean="0"/>
              <a:t> starých ekologických zátěží </a:t>
            </a:r>
          </a:p>
          <a:p>
            <a:r>
              <a:rPr lang="cs-CZ" baseline="0" dirty="0" smtClean="0"/>
              <a:t>PRV – Modernizace zemědělských podniků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12715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1</a:t>
            </a:r>
            <a:r>
              <a:rPr lang="cs-CZ" baseline="0" dirty="0" smtClean="0"/>
              <a:t> z ORP Zábřeh</a:t>
            </a:r>
          </a:p>
          <a:p>
            <a:r>
              <a:rPr lang="cs-CZ" baseline="0" dirty="0" smtClean="0"/>
              <a:t>3 z ORP Olomouc z toho 2 z Olomouce</a:t>
            </a:r>
          </a:p>
          <a:p>
            <a:r>
              <a:rPr lang="cs-CZ" baseline="0" dirty="0" smtClean="0"/>
              <a:t>1 z ORP Lipník nad Bečvou</a:t>
            </a:r>
          </a:p>
          <a:p>
            <a:endParaRPr lang="cs-CZ" baseline="0" dirty="0" smtClean="0"/>
          </a:p>
          <a:p>
            <a:r>
              <a:rPr lang="cs-CZ" baseline="0" dirty="0" smtClean="0"/>
              <a:t>Celkem 1,88 ha za 115,7 mil. Kč</a:t>
            </a:r>
          </a:p>
          <a:p>
            <a:endParaRPr lang="cs-CZ" baseline="0" dirty="0" smtClean="0"/>
          </a:p>
          <a:p>
            <a:r>
              <a:rPr lang="cs-CZ" baseline="0" dirty="0" smtClean="0"/>
              <a:t>Odstoupily 5 projektů v ZK se </a:t>
            </a:r>
            <a:r>
              <a:rPr lang="cs-CZ" baseline="0" dirty="0" err="1" smtClean="0"/>
              <a:t>relizovalo</a:t>
            </a:r>
            <a:r>
              <a:rPr lang="cs-CZ" baseline="0" dirty="0" smtClean="0"/>
              <a:t> 9 projektů</a:t>
            </a:r>
          </a:p>
          <a:p>
            <a:r>
              <a:rPr lang="cs-CZ" i="1" dirty="0" err="1" smtClean="0"/>
              <a:t>Seniorcentrum</a:t>
            </a:r>
            <a:r>
              <a:rPr lang="cs-CZ" i="1" dirty="0" smtClean="0"/>
              <a:t> Wolkerovy sady (Zábřeh)</a:t>
            </a:r>
          </a:p>
          <a:p>
            <a:r>
              <a:rPr lang="cs-CZ" i="1" dirty="0" smtClean="0"/>
              <a:t>Tržní</a:t>
            </a:r>
            <a:r>
              <a:rPr lang="cs-CZ" i="1" baseline="0" dirty="0" smtClean="0"/>
              <a:t> v Přerově</a:t>
            </a:r>
          </a:p>
          <a:p>
            <a:r>
              <a:rPr lang="cs-CZ" baseline="0" dirty="0" smtClean="0"/>
              <a:t>Bavte se, sportujte a relaxujte v Přáslavicích</a:t>
            </a:r>
          </a:p>
          <a:p>
            <a:r>
              <a:rPr lang="cs-CZ" baseline="0" dirty="0" smtClean="0"/>
              <a:t>Rekonstrukce objektů na servis nákladních automobilů (Zábřeh)</a:t>
            </a:r>
          </a:p>
          <a:p>
            <a:r>
              <a:rPr lang="cs-CZ" baseline="0" dirty="0" smtClean="0"/>
              <a:t>Regionální distribuční centrum (Olomouc)</a:t>
            </a:r>
          </a:p>
          <a:p>
            <a:endParaRPr lang="cs-CZ" baseline="0" dirty="0" smtClean="0"/>
          </a:p>
          <a:p>
            <a:r>
              <a:rPr lang="cs-CZ" baseline="0" dirty="0" smtClean="0"/>
              <a:t>OPPIK – SC 2.3 Zvýšit využitelnost infrastruktury pro podnikání – probíhá 1.9.2015 - 31.1.2016 pod názvem výzvy „ Nemovitosti“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76582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8347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13772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Před oficiálním zahájením evaluací příprava</a:t>
            </a:r>
            <a:r>
              <a:rPr lang="cs-CZ" baseline="0" dirty="0" smtClean="0"/>
              <a:t> na programové období 2014+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25133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altLang="cs-CZ" sz="1200" dirty="0" smtClean="0">
                <a:solidFill>
                  <a:srgbClr val="333399"/>
                </a:solidFill>
                <a:latin typeface="Arial" charset="0"/>
              </a:rPr>
              <a:t>Těchto území bylo pro podoblast podpory 3.1.1 – Integrovaný rozvoj cestovního ruchu vymezeno 6.</a:t>
            </a:r>
            <a:endParaRPr lang="cs-CZ" dirty="0" smtClean="0"/>
          </a:p>
          <a:p>
            <a:endParaRPr lang="cs-CZ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altLang="cs-CZ" sz="1200" dirty="0" smtClean="0">
                <a:solidFill>
                  <a:srgbClr val="333399"/>
                </a:solidFill>
                <a:latin typeface="Arial" charset="0"/>
              </a:rPr>
              <a:t>Specifický integrovaný přístup je v rámci podoblasti podpory 3.1.2 Integrovaný rozvoj cestovního ruchu pilotními aktivitami. Tato podoblast podpory je pilotně zaměřena na realizaci integrovaného rozvoje lokalit obcí Bouzov a Staré Město.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4255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altLang="cs-CZ" sz="1200" dirty="0" smtClean="0">
                <a:solidFill>
                  <a:srgbClr val="333399"/>
                </a:solidFill>
                <a:latin typeface="+mj-lt"/>
              </a:rPr>
              <a:t>Každý šestý obyvatel regionu Střední Morava tedy žije na území některého z realizovaných  IPRÚ.</a:t>
            </a:r>
          </a:p>
          <a:p>
            <a:endParaRPr lang="cs-CZ" dirty="0" smtClean="0">
              <a:latin typeface="+mj-lt"/>
            </a:endParaRPr>
          </a:p>
          <a:p>
            <a:r>
              <a:rPr lang="cs-CZ" dirty="0" smtClean="0">
                <a:latin typeface="+mj-lt"/>
              </a:rPr>
              <a:t>Alokace 1,4</a:t>
            </a:r>
            <a:r>
              <a:rPr lang="cs-CZ" baseline="0" dirty="0" smtClean="0">
                <a:latin typeface="+mj-lt"/>
              </a:rPr>
              <a:t> mld. odpovídá 8 % celkové alokace ROP SM</a:t>
            </a:r>
            <a:endParaRPr lang="cs-CZ" dirty="0">
              <a:latin typeface="+mj-lt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16971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81455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altLang="cs-CZ" dirty="0" smtClean="0">
                <a:solidFill>
                  <a:srgbClr val="333399"/>
                </a:solidFill>
              </a:rPr>
              <a:t>tj.,52,3% dosud vytvořených nebo modernizovaných lůžek na celém území regionu Střední Morava podpořených z ROP Střední Morava.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altLang="cs-CZ" dirty="0" smtClean="0">
              <a:solidFill>
                <a:srgbClr val="333399"/>
              </a:solidFill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altLang="cs-CZ" dirty="0" smtClean="0">
                <a:solidFill>
                  <a:srgbClr val="333399"/>
                </a:solidFill>
              </a:rPr>
              <a:t>na území všech IPRÚ bylo skutečně vytvořeno již 376 nových pracovních míst, která tvoří více než 46% skutečně vytvořených pracovních míst v rámci ROP Střední Morava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altLang="cs-CZ" dirty="0" smtClean="0">
              <a:solidFill>
                <a:srgbClr val="333399"/>
              </a:solidFill>
            </a:endParaRPr>
          </a:p>
          <a:p>
            <a:r>
              <a:rPr lang="cs-CZ" dirty="0" smtClean="0"/>
              <a:t>Doporučení:</a:t>
            </a:r>
          </a:p>
          <a:p>
            <a:pPr lvl="0" algn="just">
              <a:spcAft>
                <a:spcPts val="1200"/>
              </a:spcAft>
            </a:pPr>
            <a:r>
              <a:rPr lang="cs-CZ" altLang="cs-CZ" sz="1200" dirty="0" smtClean="0">
                <a:solidFill>
                  <a:srgbClr val="333399"/>
                </a:solidFill>
                <a:latin typeface="Arial" charset="0"/>
              </a:rPr>
              <a:t>1) Implementace IPRÚ se vyznačovala vysokou chybovostí v předložených projektových žádostech (úspěšnost pouze kolem 50%) – je nutná důslednější práce s předkladateli projektových žádostí naplňujících koncept IPRÚ</a:t>
            </a:r>
          </a:p>
          <a:p>
            <a:pPr lvl="0" algn="just">
              <a:spcAft>
                <a:spcPts val="1200"/>
              </a:spcAft>
            </a:pPr>
            <a:r>
              <a:rPr lang="cs-CZ" altLang="cs-CZ" sz="1200" dirty="0" smtClean="0">
                <a:solidFill>
                  <a:srgbClr val="333399"/>
                </a:solidFill>
                <a:latin typeface="Arial" charset="0"/>
              </a:rPr>
              <a:t>2)</a:t>
            </a:r>
            <a:r>
              <a:rPr lang="cs-CZ" altLang="cs-CZ" sz="1200" baseline="0" dirty="0" smtClean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cs-CZ" altLang="cs-CZ" sz="1200" dirty="0" smtClean="0">
                <a:solidFill>
                  <a:srgbClr val="333399"/>
                </a:solidFill>
                <a:latin typeface="Arial" charset="0"/>
              </a:rPr>
              <a:t>Integrovaný přístup vyžaduje vyšší flexibilitu při práci s podnikatelskými subjekty (možnost úpravy finančního a časového harmonogramu apod.) –podnikatelé často odstupují od projektů v pokročilé fázi administrace</a:t>
            </a:r>
          </a:p>
          <a:p>
            <a:pPr lvl="0" algn="just">
              <a:spcAft>
                <a:spcPts val="1200"/>
              </a:spcAft>
            </a:pPr>
            <a:r>
              <a:rPr lang="cs-CZ" altLang="cs-CZ" sz="1200" dirty="0" smtClean="0">
                <a:solidFill>
                  <a:srgbClr val="333399"/>
                </a:solidFill>
                <a:latin typeface="Arial" charset="0"/>
              </a:rPr>
              <a:t>3) Malý dopad investičních projektů na </a:t>
            </a:r>
            <a:r>
              <a:rPr lang="cs-CZ" altLang="cs-CZ" sz="1200" dirty="0" err="1" smtClean="0">
                <a:solidFill>
                  <a:srgbClr val="333399"/>
                </a:solidFill>
                <a:latin typeface="Arial" charset="0"/>
              </a:rPr>
              <a:t>socio</a:t>
            </a:r>
            <a:r>
              <a:rPr lang="cs-CZ" altLang="cs-CZ" sz="1200" dirty="0" smtClean="0">
                <a:solidFill>
                  <a:srgbClr val="333399"/>
                </a:solidFill>
                <a:latin typeface="Arial" charset="0"/>
              </a:rPr>
              <a:t>-ekonomický vývoj – propojení investičních projektů s neinvestičními projekty </a:t>
            </a:r>
          </a:p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73682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ukazatel Vnitřní míra výnosnosti </a:t>
            </a:r>
          </a:p>
          <a:p>
            <a:endParaRPr lang="cs-CZ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Celková rentabilita všech podpořených projektů ROP Střední Morava dosahuje hodnoty 59,2 %, což znamená, že každá investovaná koruna do projektu se vrátí a přinese navíc 59,2 haléřů.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82292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8644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06675"/>
            <a:ext cx="7772400" cy="1470025"/>
          </a:xfrm>
        </p:spPr>
        <p:txBody>
          <a:bodyPr/>
          <a:lstStyle>
            <a:lvl1pPr>
              <a:defRPr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92600"/>
            <a:ext cx="6400800" cy="13462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3F862-01A0-4BE8-816D-6611BA907408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5820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9413" y="115888"/>
            <a:ext cx="2090737" cy="601027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119813" cy="601027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C237D-4A9F-4F07-B906-6D40D35B598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2598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3491880" y="6381750"/>
            <a:ext cx="2133600" cy="476250"/>
          </a:xfrm>
        </p:spPr>
        <p:txBody>
          <a:bodyPr/>
          <a:lstStyle>
            <a:lvl1pPr algn="ctr">
              <a:defRPr/>
            </a:lvl1pPr>
          </a:lstStyle>
          <a:p>
            <a:fld id="{57167D27-7101-4338-82A1-62DB34D25E3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412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9D20E1-4466-4E27-87DE-B0D49EC82FF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644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14875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24EE2-3262-49D8-9480-6FD6B078DE0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4393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530BF-7845-4DD5-AA4B-0A161B1EA475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8847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51AD28-FD34-4F86-94F5-A8EBA202B1D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266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3C4A4-5060-46E1-BDD3-765BDC0EB6A9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3882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D78E0E-A28D-4724-A341-DEEEB9ACC7E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5413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9B751-CEED-437F-93AA-430EA0203FC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5389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14563" y="115888"/>
            <a:ext cx="46815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57338"/>
            <a:ext cx="8362950" cy="456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25738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2075" y="6337300"/>
            <a:ext cx="3327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fld id="{1953BCB5-15D9-4407-BFAE-1237D3476102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rgbClr val="FF99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0039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rgbClr val="0039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b="1">
          <a:solidFill>
            <a:srgbClr val="003994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560" y="2636912"/>
            <a:ext cx="7772400" cy="1470025"/>
          </a:xfrm>
        </p:spPr>
        <p:txBody>
          <a:bodyPr/>
          <a:lstStyle/>
          <a:p>
            <a:r>
              <a:rPr lang="cs-CZ" sz="3600" dirty="0" smtClean="0">
                <a:solidFill>
                  <a:srgbClr val="003994"/>
                </a:solidFill>
              </a:rPr>
              <a:t>Evaluační aktivity Olomouckého kraje ve vztahu k vyhodnocení ROP SM</a:t>
            </a:r>
            <a:endParaRPr lang="cs-CZ" sz="3600" dirty="0">
              <a:solidFill>
                <a:srgbClr val="003994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4292600"/>
            <a:ext cx="8856984" cy="1346200"/>
          </a:xfrm>
        </p:spPr>
        <p:txBody>
          <a:bodyPr/>
          <a:lstStyle/>
          <a:p>
            <a:endParaRPr lang="cs-CZ" dirty="0"/>
          </a:p>
          <a:p>
            <a:r>
              <a:rPr lang="cs-CZ" sz="2000" dirty="0" smtClean="0">
                <a:solidFill>
                  <a:srgbClr val="003994"/>
                </a:solidFill>
              </a:rPr>
              <a:t>Workshop pro zástupce ORP Olomouckého kraje</a:t>
            </a:r>
            <a:endParaRPr lang="cs-CZ" sz="2000" dirty="0">
              <a:solidFill>
                <a:srgbClr val="003994"/>
              </a:solidFill>
            </a:endParaRPr>
          </a:p>
          <a:p>
            <a:r>
              <a:rPr lang="cs-CZ" sz="2000" dirty="0" smtClean="0">
                <a:solidFill>
                  <a:srgbClr val="003994"/>
                </a:solidFill>
              </a:rPr>
              <a:t>23. 9. </a:t>
            </a:r>
            <a:r>
              <a:rPr lang="cs-CZ" sz="2000" dirty="0">
                <a:solidFill>
                  <a:srgbClr val="003994"/>
                </a:solidFill>
              </a:rPr>
              <a:t>2015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309765" cy="1143000"/>
          </a:xfrm>
        </p:spPr>
        <p:txBody>
          <a:bodyPr/>
          <a:lstStyle/>
          <a:p>
            <a:r>
              <a:rPr lang="cs-CZ" dirty="0"/>
              <a:t>Evaluace dopadů ROP SM</a:t>
            </a:r>
          </a:p>
        </p:txBody>
      </p:sp>
      <p:pic>
        <p:nvPicPr>
          <p:cNvPr id="4" name="obrázek 4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6188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Evaluace Inovačních voucherů v OK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557338"/>
            <a:ext cx="8291264" cy="5184030"/>
          </a:xfrm>
        </p:spPr>
        <p:txBody>
          <a:bodyPr/>
          <a:lstStyle/>
          <a:p>
            <a:r>
              <a:rPr lang="cs-CZ" dirty="0" smtClean="0"/>
              <a:t>Inovační voucher</a:t>
            </a:r>
          </a:p>
          <a:p>
            <a:pPr lvl="1"/>
            <a:r>
              <a:rPr lang="cs-CZ" dirty="0"/>
              <a:t>finanční nástroj podporující spolupráci podnikatelských subjektů s vědeckovýzkumnými institucemi </a:t>
            </a:r>
            <a:endParaRPr lang="cs-CZ" dirty="0" smtClean="0"/>
          </a:p>
          <a:p>
            <a:pPr lvl="1"/>
            <a:r>
              <a:rPr lang="cs-CZ" dirty="0" smtClean="0"/>
              <a:t>Dotace jednoho inovačního voucheru: </a:t>
            </a:r>
          </a:p>
          <a:p>
            <a:pPr marL="914400" lvl="2" indent="0">
              <a:buNone/>
            </a:pPr>
            <a:r>
              <a:rPr lang="cs-CZ" sz="2400" dirty="0"/>
              <a:t>60 – 149 tis. Kč</a:t>
            </a:r>
          </a:p>
          <a:p>
            <a:pPr marL="914400" lvl="2" indent="0">
              <a:buNone/>
            </a:pPr>
            <a:r>
              <a:rPr lang="cs-CZ" sz="2400" dirty="0"/>
              <a:t>pokrýval 75 % celkové hodnoty </a:t>
            </a:r>
            <a:endParaRPr lang="cs-CZ" dirty="0" smtClean="0"/>
          </a:p>
          <a:p>
            <a:pPr lvl="1"/>
            <a:r>
              <a:rPr lang="cs-CZ" sz="2400" dirty="0" smtClean="0"/>
              <a:t>Administrativa z projektu Podpora </a:t>
            </a:r>
            <a:r>
              <a:rPr lang="cs-CZ" sz="2400" dirty="0"/>
              <a:t>rozvoje Olomouckého kraje 2012-2015</a:t>
            </a:r>
            <a:endParaRPr lang="cs-CZ" sz="2400" dirty="0" smtClean="0"/>
          </a:p>
          <a:p>
            <a:r>
              <a:rPr lang="cs-CZ" dirty="0" smtClean="0"/>
              <a:t>2 etapy</a:t>
            </a:r>
          </a:p>
          <a:p>
            <a:pPr lvl="1"/>
            <a:r>
              <a:rPr lang="cs-CZ" dirty="0" smtClean="0"/>
              <a:t>1. etapa od 10. 7. 2012 – 30. 6. 2014</a:t>
            </a:r>
          </a:p>
          <a:p>
            <a:pPr lvl="1"/>
            <a:r>
              <a:rPr lang="cs-CZ" dirty="0" smtClean="0"/>
              <a:t>2.etapa od 1. 8. 2013 – 30. 6. 2015</a:t>
            </a:r>
          </a:p>
          <a:p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439674"/>
            <a:ext cx="2318840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9648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Evaluace Inovačních voucherů v OK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557338"/>
            <a:ext cx="8362950" cy="5184030"/>
          </a:xfrm>
        </p:spPr>
        <p:txBody>
          <a:bodyPr/>
          <a:lstStyle/>
          <a:p>
            <a:r>
              <a:rPr lang="cs-CZ" dirty="0" smtClean="0"/>
              <a:t>Vyhodnocení IVOK</a:t>
            </a:r>
          </a:p>
          <a:p>
            <a:pPr lvl="1"/>
            <a:r>
              <a:rPr lang="cs-CZ" dirty="0"/>
              <a:t>1. etapa </a:t>
            </a:r>
          </a:p>
          <a:p>
            <a:pPr lvl="2"/>
            <a:r>
              <a:rPr lang="cs-CZ" sz="2200" dirty="0"/>
              <a:t>dotace 5,3 mil. Kč</a:t>
            </a:r>
          </a:p>
          <a:p>
            <a:pPr lvl="2"/>
            <a:r>
              <a:rPr lang="cs-CZ" sz="2200" dirty="0"/>
              <a:t>38 voucherů</a:t>
            </a:r>
          </a:p>
          <a:p>
            <a:pPr lvl="2"/>
            <a:r>
              <a:rPr lang="cs-CZ" sz="2200" dirty="0"/>
              <a:t>spolupráce se 7 vysokými školami</a:t>
            </a:r>
          </a:p>
          <a:p>
            <a:pPr lvl="1"/>
            <a:r>
              <a:rPr lang="cs-CZ" dirty="0"/>
              <a:t>2. etapa</a:t>
            </a:r>
          </a:p>
          <a:p>
            <a:pPr lvl="2"/>
            <a:r>
              <a:rPr lang="cs-CZ" sz="2200" dirty="0"/>
              <a:t>dotace 6,4 mil. Kč</a:t>
            </a:r>
          </a:p>
          <a:p>
            <a:pPr lvl="2"/>
            <a:r>
              <a:rPr lang="cs-CZ" sz="2200" dirty="0"/>
              <a:t>46 voucherů</a:t>
            </a:r>
          </a:p>
          <a:p>
            <a:pPr lvl="2"/>
            <a:r>
              <a:rPr lang="cs-CZ" sz="2200" dirty="0"/>
              <a:t>Spolupráce se 6 vysokými </a:t>
            </a:r>
            <a:r>
              <a:rPr lang="cs-CZ" sz="2200" dirty="0" smtClean="0"/>
              <a:t>školami</a:t>
            </a:r>
          </a:p>
          <a:p>
            <a:r>
              <a:rPr lang="cs-CZ" dirty="0" smtClean="0"/>
              <a:t>RIS 3</a:t>
            </a:r>
          </a:p>
          <a:p>
            <a:pPr lvl="1"/>
            <a:r>
              <a:rPr lang="cs-CZ" dirty="0" smtClean="0"/>
              <a:t>Dotace 2,5 mil. Kč </a:t>
            </a:r>
          </a:p>
          <a:p>
            <a:pPr lvl="1"/>
            <a:r>
              <a:rPr lang="cs-CZ" dirty="0" smtClean="0"/>
              <a:t>Max 60 % z ceny Inovačního voucheru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6650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Evaluace Inovačních voucherů v OK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6794195"/>
              </p:ext>
            </p:extLst>
          </p:nvPr>
        </p:nvGraphicFramePr>
        <p:xfrm>
          <a:off x="12722" y="1268760"/>
          <a:ext cx="4919318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 4"/>
          <p:cNvGraphicFramePr/>
          <p:nvPr>
            <p:extLst>
              <p:ext uri="{D42A27DB-BD31-4B8C-83A1-F6EECF244321}">
                <p14:modId xmlns:p14="http://schemas.microsoft.com/office/powerpoint/2010/main" val="3675840259"/>
              </p:ext>
            </p:extLst>
          </p:nvPr>
        </p:nvGraphicFramePr>
        <p:xfrm>
          <a:off x="4860032" y="1340768"/>
          <a:ext cx="4263685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 5"/>
          <p:cNvGraphicFramePr/>
          <p:nvPr>
            <p:extLst>
              <p:ext uri="{D42A27DB-BD31-4B8C-83A1-F6EECF244321}">
                <p14:modId xmlns:p14="http://schemas.microsoft.com/office/powerpoint/2010/main" val="2278312574"/>
              </p:ext>
            </p:extLst>
          </p:nvPr>
        </p:nvGraphicFramePr>
        <p:xfrm>
          <a:off x="611560" y="4338320"/>
          <a:ext cx="7416824" cy="2519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67233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Evaluace </a:t>
            </a:r>
            <a:r>
              <a:rPr lang="cs-CZ" dirty="0" err="1"/>
              <a:t>brownfields</a:t>
            </a:r>
            <a:r>
              <a:rPr lang="cs-CZ" dirty="0"/>
              <a:t> v Olomouckém kraji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362950" cy="5445224"/>
          </a:xfrm>
        </p:spPr>
        <p:txBody>
          <a:bodyPr/>
          <a:lstStyle/>
          <a:p>
            <a:r>
              <a:rPr lang="cs-CZ" dirty="0" err="1" smtClean="0"/>
              <a:t>Brownfields</a:t>
            </a:r>
            <a:r>
              <a:rPr lang="cs-CZ" dirty="0" smtClean="0"/>
              <a:t> jsou lokality</a:t>
            </a:r>
            <a:r>
              <a:rPr lang="cs-CZ" dirty="0"/>
              <a:t>, které v minulosti sloužily pro </a:t>
            </a:r>
            <a:r>
              <a:rPr lang="cs-CZ" dirty="0" smtClean="0"/>
              <a:t>podnikatelskou činnost </a:t>
            </a:r>
            <a:r>
              <a:rPr lang="cs-CZ" dirty="0"/>
              <a:t>a v současné době ztratily původní funkční využití</a:t>
            </a:r>
            <a:r>
              <a:rPr lang="cs-CZ" dirty="0" smtClean="0"/>
              <a:t>.</a:t>
            </a:r>
          </a:p>
          <a:p>
            <a:endParaRPr lang="cs-CZ" sz="2600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sz="1400" dirty="0" smtClean="0"/>
          </a:p>
          <a:p>
            <a:r>
              <a:rPr lang="cs-CZ" dirty="0" smtClean="0"/>
              <a:t>Financování </a:t>
            </a:r>
          </a:p>
          <a:p>
            <a:pPr lvl="1"/>
            <a:r>
              <a:rPr lang="cs-CZ" dirty="0" smtClean="0"/>
              <a:t>ROP SM – 2.4 Podpora podnikání</a:t>
            </a:r>
          </a:p>
          <a:p>
            <a:pPr lvl="1"/>
            <a:r>
              <a:rPr lang="cs-CZ" dirty="0" smtClean="0"/>
              <a:t>OP PI – 5.3 Infrastruktura pro podnikání</a:t>
            </a:r>
          </a:p>
          <a:p>
            <a:pPr lvl="1"/>
            <a:r>
              <a:rPr lang="cs-CZ" dirty="0" smtClean="0"/>
              <a:t>OP ŽP a PRV</a:t>
            </a:r>
          </a:p>
          <a:p>
            <a:pPr lvl="1"/>
            <a:endParaRPr lang="cs-CZ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700951"/>
              </p:ext>
            </p:extLst>
          </p:nvPr>
        </p:nvGraphicFramePr>
        <p:xfrm>
          <a:off x="257881" y="2708920"/>
          <a:ext cx="8856984" cy="245364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5828380"/>
                <a:gridCol w="3028604"/>
              </a:tblGrid>
              <a:tr h="2496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Okres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Počet brownfieldů</a:t>
                      </a:r>
                      <a:endParaRPr lang="cs-CZ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96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Olomouc</a:t>
                      </a:r>
                      <a:endParaRPr lang="cs-CZ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54</a:t>
                      </a:r>
                      <a:endParaRPr lang="cs-CZ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96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Prostějov</a:t>
                      </a:r>
                      <a:endParaRPr lang="cs-CZ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45</a:t>
                      </a:r>
                      <a:endParaRPr lang="cs-CZ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96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Přerov</a:t>
                      </a:r>
                      <a:endParaRPr lang="cs-CZ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35</a:t>
                      </a:r>
                      <a:endParaRPr lang="cs-CZ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96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Jeseník</a:t>
                      </a:r>
                      <a:endParaRPr lang="cs-CZ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25</a:t>
                      </a:r>
                      <a:endParaRPr lang="cs-CZ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96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Šumperk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41</a:t>
                      </a:r>
                      <a:endParaRPr lang="cs-CZ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96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 smtClean="0">
                          <a:effectLst/>
                        </a:rPr>
                        <a:t>CELKEM</a:t>
                      </a:r>
                      <a:endParaRPr lang="cs-CZ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</a:rPr>
                        <a:t>200</a:t>
                      </a:r>
                      <a:endParaRPr lang="cs-CZ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5957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Evaluace </a:t>
            </a:r>
            <a:r>
              <a:rPr lang="cs-CZ" dirty="0" err="1" smtClean="0"/>
              <a:t>brownfields</a:t>
            </a:r>
            <a:r>
              <a:rPr lang="cs-CZ" dirty="0" smtClean="0"/>
              <a:t> v Olomouckém kraji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8881085"/>
              </p:ext>
            </p:extLst>
          </p:nvPr>
        </p:nvGraphicFramePr>
        <p:xfrm>
          <a:off x="0" y="1340766"/>
          <a:ext cx="9144000" cy="551723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048000"/>
                <a:gridCol w="3048000"/>
                <a:gridCol w="3048000"/>
              </a:tblGrid>
              <a:tr h="858236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Název projektu 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Plocha revitalizovaných</a:t>
                      </a:r>
                      <a:r>
                        <a:rPr lang="cs-CZ" sz="18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areálů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Dotace (v</a:t>
                      </a:r>
                      <a:r>
                        <a:rPr lang="cs-CZ" baseline="0" dirty="0" smtClean="0"/>
                        <a:t> mil. Kč)</a:t>
                      </a:r>
                      <a:endParaRPr lang="cs-CZ" dirty="0"/>
                    </a:p>
                  </a:txBody>
                  <a:tcPr anchor="ctr"/>
                </a:tc>
              </a:tr>
              <a:tr h="858236">
                <a:tc>
                  <a:txBody>
                    <a:bodyPr/>
                    <a:lstStyle/>
                    <a:p>
                      <a:pPr algn="l"/>
                      <a:r>
                        <a:rPr lang="cs-CZ" dirty="0" smtClean="0"/>
                        <a:t>Restaurace "Stará sladovna" v Zábřehu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0,05 ha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5,7</a:t>
                      </a:r>
                      <a:endParaRPr lang="cs-CZ" dirty="0"/>
                    </a:p>
                  </a:txBody>
                  <a:tcPr anchor="ctr"/>
                </a:tc>
              </a:tr>
              <a:tr h="858236">
                <a:tc>
                  <a:txBody>
                    <a:bodyPr/>
                    <a:lstStyle/>
                    <a:p>
                      <a:pPr algn="l"/>
                      <a:r>
                        <a:rPr lang="cs-CZ" dirty="0" smtClean="0"/>
                        <a:t>Lázeňský dům </a:t>
                      </a:r>
                      <a:r>
                        <a:rPr lang="cs-CZ" dirty="0" err="1" smtClean="0"/>
                        <a:t>Balnea</a:t>
                      </a:r>
                      <a:r>
                        <a:rPr lang="cs-CZ" dirty="0" smtClean="0"/>
                        <a:t> - 2. etapa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0,37</a:t>
                      </a:r>
                      <a:r>
                        <a:rPr lang="cs-CZ" baseline="0" dirty="0" smtClean="0"/>
                        <a:t> ha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34,7</a:t>
                      </a:r>
                      <a:endParaRPr lang="cs-CZ" dirty="0"/>
                    </a:p>
                  </a:txBody>
                  <a:tcPr anchor="ctr"/>
                </a:tc>
              </a:tr>
              <a:tr h="858236">
                <a:tc>
                  <a:txBody>
                    <a:bodyPr/>
                    <a:lstStyle/>
                    <a:p>
                      <a:pPr algn="l"/>
                      <a:r>
                        <a:rPr lang="cs-CZ" dirty="0" smtClean="0"/>
                        <a:t>Revitalizace Sila Olomouc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0,01 ha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22</a:t>
                      </a:r>
                      <a:endParaRPr lang="cs-CZ" dirty="0"/>
                    </a:p>
                  </a:txBody>
                  <a:tcPr anchor="ctr"/>
                </a:tc>
              </a:tr>
              <a:tr h="858236">
                <a:tc>
                  <a:txBody>
                    <a:bodyPr/>
                    <a:lstStyle/>
                    <a:p>
                      <a:pPr algn="l"/>
                      <a:r>
                        <a:rPr lang="cs-CZ" dirty="0" smtClean="0"/>
                        <a:t>Revitalizace </a:t>
                      </a:r>
                      <a:r>
                        <a:rPr lang="cs-CZ" dirty="0" err="1" smtClean="0"/>
                        <a:t>brownfields</a:t>
                      </a:r>
                      <a:r>
                        <a:rPr lang="cs-CZ" dirty="0" smtClean="0"/>
                        <a:t> Pavlovická - </a:t>
                      </a:r>
                      <a:r>
                        <a:rPr lang="cs-CZ" dirty="0" err="1" smtClean="0"/>
                        <a:t>I.etapa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1,35 ha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45,4</a:t>
                      </a:r>
                      <a:endParaRPr lang="cs-CZ" dirty="0"/>
                    </a:p>
                  </a:txBody>
                  <a:tcPr anchor="ctr"/>
                </a:tc>
              </a:tr>
              <a:tr h="1226053">
                <a:tc>
                  <a:txBody>
                    <a:bodyPr/>
                    <a:lstStyle/>
                    <a:p>
                      <a:pPr algn="l"/>
                      <a:r>
                        <a:rPr lang="cs-CZ" dirty="0" smtClean="0"/>
                        <a:t>Regenerace zemědělského areálu na výrobní areál ZAHAS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0,1</a:t>
                      </a:r>
                      <a:r>
                        <a:rPr lang="cs-CZ" baseline="0" dirty="0" smtClean="0"/>
                        <a:t> ha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7,9</a:t>
                      </a:r>
                      <a:endParaRPr lang="cs-CZ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6995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2276872"/>
            <a:ext cx="7772400" cy="1362075"/>
          </a:xfrm>
        </p:spPr>
        <p:txBody>
          <a:bodyPr/>
          <a:lstStyle/>
          <a:p>
            <a:r>
              <a:rPr lang="cs-CZ" dirty="0"/>
              <a:t>Děkuji za pozornost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55576" y="3212976"/>
            <a:ext cx="7162055" cy="1193924"/>
          </a:xfrm>
        </p:spPr>
        <p:txBody>
          <a:bodyPr/>
          <a:lstStyle/>
          <a:p>
            <a:pPr algn="r"/>
            <a:endParaRPr lang="cs-CZ" dirty="0" smtClean="0"/>
          </a:p>
          <a:p>
            <a:pPr algn="r"/>
            <a:r>
              <a:rPr lang="cs-CZ" dirty="0" smtClean="0"/>
              <a:t>Ing. Petr Smička</a:t>
            </a:r>
          </a:p>
          <a:p>
            <a:pPr algn="r"/>
            <a:r>
              <a:rPr lang="cs-CZ" dirty="0" smtClean="0"/>
              <a:t>zaměstnanec Oddělení regionálního rozvoje OK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26492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4877717" cy="1143000"/>
          </a:xfrm>
        </p:spPr>
        <p:txBody>
          <a:bodyPr/>
          <a:lstStyle/>
          <a:p>
            <a:r>
              <a:rPr lang="cs-CZ" dirty="0" smtClean="0"/>
              <a:t>Definice EVALUACE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Evaluace = vyhodnocení (cílů, procesů, kvalitativních změn)</a:t>
            </a:r>
          </a:p>
          <a:p>
            <a:pPr lvl="1"/>
            <a:r>
              <a:rPr lang="cs-CZ" dirty="0" smtClean="0"/>
              <a:t>Užitečnost</a:t>
            </a:r>
          </a:p>
          <a:p>
            <a:pPr lvl="1"/>
            <a:r>
              <a:rPr lang="cs-CZ" dirty="0" smtClean="0"/>
              <a:t>Proveditelnost</a:t>
            </a:r>
          </a:p>
          <a:p>
            <a:pPr lvl="1"/>
            <a:r>
              <a:rPr lang="cs-CZ" dirty="0" smtClean="0"/>
              <a:t>Korektnost</a:t>
            </a:r>
          </a:p>
          <a:p>
            <a:pPr lvl="1"/>
            <a:r>
              <a:rPr lang="cs-CZ" dirty="0" smtClean="0"/>
              <a:t>Přesnost</a:t>
            </a:r>
          </a:p>
          <a:p>
            <a:r>
              <a:rPr lang="cs-CZ" dirty="0" smtClean="0"/>
              <a:t>Evaluace v čase</a:t>
            </a:r>
          </a:p>
          <a:p>
            <a:pPr lvl="1"/>
            <a:r>
              <a:rPr lang="cs-CZ" dirty="0" smtClean="0"/>
              <a:t>Ex-ante</a:t>
            </a:r>
          </a:p>
          <a:p>
            <a:pPr lvl="1"/>
            <a:r>
              <a:rPr lang="cs-CZ" dirty="0" err="1" smtClean="0"/>
              <a:t>Mid</a:t>
            </a:r>
            <a:r>
              <a:rPr lang="cs-CZ" dirty="0" smtClean="0"/>
              <a:t>-term</a:t>
            </a:r>
          </a:p>
          <a:p>
            <a:pPr lvl="1"/>
            <a:r>
              <a:rPr lang="cs-CZ" dirty="0" smtClean="0"/>
              <a:t>Ex- post</a:t>
            </a:r>
          </a:p>
          <a:p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84823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Evaluace ROP SM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Počáteční práce 2014</a:t>
            </a:r>
          </a:p>
          <a:p>
            <a:r>
              <a:rPr lang="cs-CZ" dirty="0" smtClean="0"/>
              <a:t>Finanční prostředky z prioritní osy 4 – Technická pomoc</a:t>
            </a:r>
          </a:p>
          <a:p>
            <a:endParaRPr lang="cs-CZ" dirty="0"/>
          </a:p>
          <a:p>
            <a:r>
              <a:rPr lang="cs-CZ" dirty="0" smtClean="0"/>
              <a:t>Provedené evaluace</a:t>
            </a:r>
          </a:p>
          <a:p>
            <a:pPr lvl="1"/>
            <a:r>
              <a:rPr lang="cs-CZ" dirty="0" smtClean="0"/>
              <a:t>Integrovaných plánů rozvoje území (IPRÚ)</a:t>
            </a:r>
          </a:p>
          <a:p>
            <a:pPr lvl="1"/>
            <a:r>
              <a:rPr lang="cs-CZ" dirty="0" smtClean="0"/>
              <a:t>Dopadů ROP SM</a:t>
            </a:r>
          </a:p>
          <a:p>
            <a:pPr lvl="1"/>
            <a:r>
              <a:rPr lang="cs-CZ" dirty="0" smtClean="0"/>
              <a:t>Inovačních voucherů v Olomouckém kraji</a:t>
            </a:r>
          </a:p>
          <a:p>
            <a:pPr lvl="1"/>
            <a:r>
              <a:rPr lang="cs-CZ" dirty="0" err="1" smtClean="0"/>
              <a:t>Brownfields</a:t>
            </a:r>
            <a:r>
              <a:rPr lang="cs-CZ" dirty="0" smtClean="0"/>
              <a:t> v Olomouckém kraji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09855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Evaluace IPRÚ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07504" y="1340768"/>
            <a:ext cx="4454971" cy="5517232"/>
          </a:xfrm>
        </p:spPr>
        <p:txBody>
          <a:bodyPr/>
          <a:lstStyle/>
          <a:p>
            <a:r>
              <a:rPr lang="cs-CZ" altLang="cs-CZ" dirty="0">
                <a:latin typeface="Arial" charset="0"/>
              </a:rPr>
              <a:t>Integrovaný rozvoj cestovního ruchu, která je zaměřena na rozvoj území s vysokou koncentrací infrastruktury a služeb cestovního ruchu. </a:t>
            </a:r>
            <a:endParaRPr lang="cs-CZ" altLang="cs-CZ" dirty="0" smtClean="0">
              <a:latin typeface="Arial" charset="0"/>
            </a:endParaRPr>
          </a:p>
          <a:p>
            <a:pPr lvl="1"/>
            <a:r>
              <a:rPr lang="cs-CZ" altLang="cs-CZ" sz="2300" dirty="0" smtClean="0">
                <a:latin typeface="Arial" charset="0"/>
              </a:rPr>
              <a:t>Olomouc</a:t>
            </a:r>
          </a:p>
          <a:p>
            <a:pPr lvl="1"/>
            <a:r>
              <a:rPr lang="cs-CZ" altLang="cs-CZ" sz="2300" dirty="0" smtClean="0">
                <a:latin typeface="Arial" charset="0"/>
              </a:rPr>
              <a:t>Jesenicko</a:t>
            </a:r>
          </a:p>
          <a:p>
            <a:pPr lvl="1"/>
            <a:r>
              <a:rPr lang="cs-CZ" altLang="cs-CZ" sz="2300" dirty="0" smtClean="0">
                <a:latin typeface="Arial" charset="0"/>
              </a:rPr>
              <a:t>Šumpersko</a:t>
            </a:r>
          </a:p>
          <a:p>
            <a:pPr lvl="1"/>
            <a:r>
              <a:rPr lang="cs-CZ" altLang="cs-CZ" sz="2300" dirty="0" smtClean="0">
                <a:latin typeface="Arial" charset="0"/>
              </a:rPr>
              <a:t>Horní </a:t>
            </a:r>
            <a:r>
              <a:rPr lang="cs-CZ" altLang="cs-CZ" sz="2300" dirty="0" err="1" smtClean="0">
                <a:latin typeface="Arial" charset="0"/>
              </a:rPr>
              <a:t>Vsacko</a:t>
            </a:r>
            <a:endParaRPr lang="cs-CZ" altLang="cs-CZ" sz="2300" dirty="0" smtClean="0">
              <a:latin typeface="Arial" charset="0"/>
            </a:endParaRPr>
          </a:p>
          <a:p>
            <a:pPr lvl="1"/>
            <a:r>
              <a:rPr lang="cs-CZ" altLang="cs-CZ" sz="2300" dirty="0" err="1" smtClean="0">
                <a:latin typeface="Arial" charset="0"/>
              </a:rPr>
              <a:t>Luhačovicko</a:t>
            </a:r>
            <a:endParaRPr lang="cs-CZ" altLang="cs-CZ" sz="2300" dirty="0" smtClean="0">
              <a:latin typeface="Arial" charset="0"/>
            </a:endParaRPr>
          </a:p>
          <a:p>
            <a:pPr lvl="1"/>
            <a:r>
              <a:rPr lang="cs-CZ" altLang="cs-CZ" sz="2300" dirty="0" smtClean="0">
                <a:latin typeface="Arial" charset="0"/>
              </a:rPr>
              <a:t>Rožnovsko</a:t>
            </a:r>
            <a:endParaRPr lang="cs-CZ" altLang="cs-CZ" sz="2300" dirty="0">
              <a:latin typeface="Arial" charset="0"/>
            </a:endParaRPr>
          </a:p>
          <a:p>
            <a:endParaRPr lang="cs-CZ" dirty="0"/>
          </a:p>
        </p:txBody>
      </p:sp>
      <p:pic>
        <p:nvPicPr>
          <p:cNvPr id="5" name="Zástupný symbol pro obsah 4"/>
          <p:cNvPicPr>
            <a:picLocks noGrp="1"/>
          </p:cNvPicPr>
          <p:nvPr>
            <p:ph sz="half" idx="2"/>
          </p:nvPr>
        </p:nvPicPr>
        <p:blipFill>
          <a:blip r:embed="rId3" cstate="print"/>
          <a:srcRect l="19174" t="21693" r="50413" b="6878"/>
          <a:stretch>
            <a:fillRect/>
          </a:stretch>
        </p:blipFill>
        <p:spPr bwMode="auto">
          <a:xfrm>
            <a:off x="4644008" y="1268760"/>
            <a:ext cx="4499992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7412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Evaluace IPRÚ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altLang="cs-CZ" sz="2800" dirty="0">
                <a:latin typeface="Arial" charset="0"/>
              </a:rPr>
              <a:t>Na území všech šesti vybraných IPRÚ</a:t>
            </a:r>
          </a:p>
          <a:p>
            <a:pPr lvl="1"/>
            <a:r>
              <a:rPr lang="cs-CZ" altLang="cs-CZ" dirty="0">
                <a:latin typeface="Arial" charset="0"/>
              </a:rPr>
              <a:t>je celkem 33 obcí,</a:t>
            </a:r>
          </a:p>
          <a:p>
            <a:pPr lvl="1"/>
            <a:r>
              <a:rPr lang="cs-CZ" altLang="cs-CZ" dirty="0">
                <a:latin typeface="Arial" charset="0"/>
              </a:rPr>
              <a:t>žije 215 85 obyvatel, tj. 17,6% všech obyvatel v regionu Střední </a:t>
            </a:r>
            <a:r>
              <a:rPr lang="cs-CZ" altLang="cs-CZ" dirty="0" smtClean="0">
                <a:latin typeface="Arial" charset="0"/>
              </a:rPr>
              <a:t>Morava</a:t>
            </a:r>
            <a:endParaRPr lang="cs-CZ" altLang="cs-CZ" dirty="0">
              <a:latin typeface="Arial" charset="0"/>
            </a:endParaRPr>
          </a:p>
          <a:p>
            <a:r>
              <a:rPr lang="cs-CZ" altLang="cs-CZ" sz="2800" dirty="0">
                <a:latin typeface="Arial" charset="0"/>
              </a:rPr>
              <a:t>Alokace všech IPRÚ</a:t>
            </a:r>
          </a:p>
          <a:p>
            <a:pPr lvl="1"/>
            <a:r>
              <a:rPr lang="cs-CZ" altLang="cs-CZ" dirty="0">
                <a:latin typeface="Arial" charset="0"/>
              </a:rPr>
              <a:t>1 </a:t>
            </a:r>
            <a:r>
              <a:rPr lang="cs-CZ" altLang="cs-CZ" dirty="0" smtClean="0">
                <a:latin typeface="Arial" charset="0"/>
              </a:rPr>
              <a:t>482 </a:t>
            </a:r>
            <a:r>
              <a:rPr lang="cs-CZ" altLang="cs-CZ" dirty="0">
                <a:latin typeface="Arial" charset="0"/>
              </a:rPr>
              <a:t>mil. Kč - součet alokací jednotlivých IPRÚ,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48256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Evaluace IPRÚ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5387390"/>
              </p:ext>
            </p:extLst>
          </p:nvPr>
        </p:nvGraphicFramePr>
        <p:xfrm>
          <a:off x="0" y="987342"/>
          <a:ext cx="9144000" cy="587065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551723">
                <a:tc rowSpan="2">
                  <a:txBody>
                    <a:bodyPr/>
                    <a:lstStyle/>
                    <a:p>
                      <a:r>
                        <a:rPr lang="cs-CZ" dirty="0" smtClean="0"/>
                        <a:t>IPRÚ</a:t>
                      </a:r>
                      <a:endParaRPr lang="cs-CZ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cs-CZ" dirty="0" smtClean="0"/>
                        <a:t>Projekty naplňující IPRÚ</a:t>
                      </a:r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cs-CZ" dirty="0" smtClean="0"/>
                        <a:t>Ostatní</a:t>
                      </a:r>
                      <a:r>
                        <a:rPr lang="cs-CZ" baseline="0" dirty="0" smtClean="0"/>
                        <a:t> projekty na území IPRÚ</a:t>
                      </a:r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cs-CZ" dirty="0" smtClean="0"/>
                        <a:t>Dotace RR na území IPRÚ</a:t>
                      </a:r>
                      <a:r>
                        <a:rPr lang="cs-CZ" baseline="0" dirty="0" smtClean="0"/>
                        <a:t> CELKEM</a:t>
                      </a:r>
                      <a:endParaRPr lang="cs-CZ" dirty="0"/>
                    </a:p>
                  </a:txBody>
                  <a:tcPr/>
                </a:tc>
              </a:tr>
              <a:tr h="551723"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Počet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Dotace (v</a:t>
                      </a:r>
                      <a:r>
                        <a:rPr lang="cs-CZ" baseline="0" dirty="0" smtClean="0"/>
                        <a:t> mil. Kč)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Počet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Dotace (v mil. Kč)</a:t>
                      </a:r>
                      <a:endParaRPr lang="cs-C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592048">
                <a:tc>
                  <a:txBody>
                    <a:bodyPr/>
                    <a:lstStyle/>
                    <a:p>
                      <a:r>
                        <a:rPr lang="cs-CZ" dirty="0" smtClean="0"/>
                        <a:t>Horní </a:t>
                      </a:r>
                      <a:r>
                        <a:rPr lang="cs-CZ" dirty="0" err="1" smtClean="0"/>
                        <a:t>Vsacko</a:t>
                      </a:r>
                      <a:endParaRPr lang="cs-CZ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13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241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19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598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840</a:t>
                      </a:r>
                      <a:endParaRPr lang="cs-CZ" dirty="0"/>
                    </a:p>
                  </a:txBody>
                  <a:tcPr/>
                </a:tc>
              </a:tr>
              <a:tr h="551723"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Luhačovicko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16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347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6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143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490</a:t>
                      </a:r>
                      <a:endParaRPr lang="cs-CZ" dirty="0"/>
                    </a:p>
                  </a:txBody>
                  <a:tcPr/>
                </a:tc>
              </a:tr>
              <a:tr h="551723">
                <a:tc>
                  <a:txBody>
                    <a:bodyPr/>
                    <a:lstStyle/>
                    <a:p>
                      <a:r>
                        <a:rPr lang="cs-CZ" dirty="0" smtClean="0"/>
                        <a:t>Rožnovsko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39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206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22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190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396</a:t>
                      </a:r>
                      <a:endParaRPr lang="cs-CZ" dirty="0"/>
                    </a:p>
                  </a:txBody>
                  <a:tcPr/>
                </a:tc>
              </a:tr>
              <a:tr h="551723">
                <a:tc>
                  <a:txBody>
                    <a:bodyPr/>
                    <a:lstStyle/>
                    <a:p>
                      <a:r>
                        <a:rPr lang="cs-CZ" dirty="0" smtClean="0"/>
                        <a:t>Olomouc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18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239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62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1210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1449</a:t>
                      </a:r>
                      <a:endParaRPr lang="cs-CZ" dirty="0"/>
                    </a:p>
                  </a:txBody>
                  <a:tcPr/>
                </a:tc>
              </a:tr>
              <a:tr h="551723">
                <a:tc>
                  <a:txBody>
                    <a:bodyPr/>
                    <a:lstStyle/>
                    <a:p>
                      <a:r>
                        <a:rPr lang="cs-CZ" dirty="0" smtClean="0"/>
                        <a:t>Jesenicko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27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170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14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180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350</a:t>
                      </a:r>
                      <a:endParaRPr lang="cs-CZ" dirty="0"/>
                    </a:p>
                  </a:txBody>
                  <a:tcPr/>
                </a:tc>
              </a:tr>
              <a:tr h="551723">
                <a:tc>
                  <a:txBody>
                    <a:bodyPr/>
                    <a:lstStyle/>
                    <a:p>
                      <a:r>
                        <a:rPr lang="cs-CZ" dirty="0" smtClean="0"/>
                        <a:t>Šumpersko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19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279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33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597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876</a:t>
                      </a:r>
                      <a:endParaRPr lang="cs-CZ" dirty="0"/>
                    </a:p>
                  </a:txBody>
                  <a:tcPr/>
                </a:tc>
              </a:tr>
              <a:tr h="551723"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SOUČET za IPRÚ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339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132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339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1 482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339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156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339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2 918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339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4 401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339A"/>
                    </a:solidFill>
                  </a:tcPr>
                </a:tc>
              </a:tr>
              <a:tr h="551723">
                <a:tc>
                  <a:txBody>
                    <a:bodyPr/>
                    <a:lstStyle/>
                    <a:p>
                      <a:r>
                        <a:rPr lang="cs-CZ" dirty="0" smtClean="0"/>
                        <a:t>Průměr </a:t>
                      </a:r>
                      <a:endParaRPr lang="cs-CZ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22</a:t>
                      </a:r>
                      <a:endParaRPr lang="cs-CZ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247</a:t>
                      </a:r>
                      <a:endParaRPr lang="cs-CZ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26</a:t>
                      </a:r>
                      <a:endParaRPr lang="cs-CZ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486</a:t>
                      </a:r>
                      <a:endParaRPr lang="cs-CZ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733</a:t>
                      </a:r>
                      <a:endParaRPr lang="cs-CZ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9018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IPRÚ – Hlavní přínosy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628800"/>
            <a:ext cx="8856984" cy="5229200"/>
          </a:xfrm>
        </p:spPr>
        <p:txBody>
          <a:bodyPr/>
          <a:lstStyle/>
          <a:p>
            <a:pPr marL="180975" indent="-180975">
              <a:buFont typeface="Arial" pitchFamily="34" charset="0"/>
              <a:buChar char="•"/>
            </a:pPr>
            <a:r>
              <a:rPr lang="cs-CZ" altLang="cs-CZ" sz="2800" dirty="0">
                <a:latin typeface="+mj-lt"/>
              </a:rPr>
              <a:t>1 491 nově vytvořených nebo modernizovaných </a:t>
            </a:r>
            <a:r>
              <a:rPr lang="cs-CZ" altLang="cs-CZ" sz="2800" dirty="0" smtClean="0">
                <a:latin typeface="+mj-lt"/>
              </a:rPr>
              <a:t>lůžek</a:t>
            </a:r>
          </a:p>
          <a:p>
            <a:pPr marL="180975" indent="-180975">
              <a:buFont typeface="Arial" pitchFamily="34" charset="0"/>
              <a:buChar char="•"/>
            </a:pPr>
            <a:endParaRPr lang="cs-CZ" altLang="cs-CZ" sz="1800" dirty="0">
              <a:solidFill>
                <a:srgbClr val="FF9900"/>
              </a:solidFill>
              <a:latin typeface="+mj-lt"/>
            </a:endParaRPr>
          </a:p>
          <a:p>
            <a:pPr marL="180975" lvl="1" indent="-180975">
              <a:buFont typeface="Arial" pitchFamily="34" charset="0"/>
              <a:buChar char="•"/>
            </a:pPr>
            <a:r>
              <a:rPr lang="cs-CZ" altLang="cs-CZ" sz="2800" dirty="0">
                <a:solidFill>
                  <a:srgbClr val="FF9900"/>
                </a:solidFill>
                <a:latin typeface="+mj-lt"/>
              </a:rPr>
              <a:t>309 nových pracovních míst ve vazbě na budování a modernizaci ubytovacích kapacit, návazné </a:t>
            </a:r>
            <a:r>
              <a:rPr lang="cs-CZ" altLang="cs-CZ" sz="2800" dirty="0" smtClean="0">
                <a:solidFill>
                  <a:srgbClr val="FF9900"/>
                </a:solidFill>
                <a:latin typeface="+mj-lt"/>
              </a:rPr>
              <a:t>infrastruktury</a:t>
            </a:r>
          </a:p>
          <a:p>
            <a:pPr marL="180975" lvl="1" indent="-180975">
              <a:buFont typeface="Arial" pitchFamily="34" charset="0"/>
              <a:buChar char="•"/>
            </a:pPr>
            <a:endParaRPr lang="cs-CZ" altLang="cs-CZ" sz="1800" dirty="0">
              <a:solidFill>
                <a:srgbClr val="FF9900"/>
              </a:solidFill>
              <a:latin typeface="+mj-lt"/>
            </a:endParaRPr>
          </a:p>
          <a:p>
            <a:pPr marL="180975" lvl="1" indent="-180975">
              <a:buFont typeface="Arial" pitchFamily="34" charset="0"/>
              <a:buChar char="•"/>
            </a:pPr>
            <a:r>
              <a:rPr lang="cs-CZ" altLang="cs-CZ" sz="2800" dirty="0">
                <a:solidFill>
                  <a:srgbClr val="FF9900"/>
                </a:solidFill>
                <a:latin typeface="+mj-lt"/>
              </a:rPr>
              <a:t>Podpořen vznik a rozvoj klíčové infrastruktury (lyžařské a sportovní areály, ubytovací kapacity, lázeňská infrastruktura, památky)</a:t>
            </a:r>
          </a:p>
          <a:p>
            <a:pPr marL="638175" lvl="2" indent="-180975">
              <a:buFont typeface="Arial" pitchFamily="34" charset="0"/>
              <a:buChar char="•"/>
            </a:pPr>
            <a:r>
              <a:rPr lang="cs-CZ" altLang="cs-CZ" sz="2400" dirty="0">
                <a:latin typeface="+mj-lt"/>
              </a:rPr>
              <a:t>zvýšení návštěvnosti</a:t>
            </a:r>
          </a:p>
          <a:p>
            <a:pPr marL="638175" lvl="2" indent="-180975">
              <a:buFont typeface="Arial" pitchFamily="34" charset="0"/>
              <a:buChar char="•"/>
            </a:pPr>
            <a:r>
              <a:rPr lang="cs-CZ" altLang="cs-CZ" sz="2400" dirty="0">
                <a:latin typeface="+mj-lt"/>
              </a:rPr>
              <a:t>prodloužení pobytu v regionu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7242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741813" cy="1143000"/>
          </a:xfrm>
        </p:spPr>
        <p:txBody>
          <a:bodyPr/>
          <a:lstStyle/>
          <a:p>
            <a:r>
              <a:rPr lang="cs-CZ" dirty="0" smtClean="0"/>
              <a:t>Evaluace dopadů ROP SM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0768"/>
            <a:ext cx="8435280" cy="4785395"/>
          </a:xfrm>
        </p:spPr>
        <p:txBody>
          <a:bodyPr/>
          <a:lstStyle/>
          <a:p>
            <a:r>
              <a:rPr lang="cs-CZ" dirty="0" smtClean="0"/>
              <a:t>Cíle je </a:t>
            </a:r>
            <a:r>
              <a:rPr lang="cs-CZ" dirty="0"/>
              <a:t>zhodnotit přínosy realizace ROP Střední Morava </a:t>
            </a:r>
            <a:endParaRPr lang="cs-CZ" dirty="0" smtClean="0"/>
          </a:p>
          <a:p>
            <a:r>
              <a:rPr lang="cs-CZ" dirty="0"/>
              <a:t>D</a:t>
            </a:r>
            <a:r>
              <a:rPr lang="cs-CZ" dirty="0" smtClean="0"/>
              <a:t>ata </a:t>
            </a:r>
            <a:r>
              <a:rPr lang="cs-CZ" dirty="0"/>
              <a:t>z Monitorovacího systému (MONIT7+ a </a:t>
            </a:r>
            <a:r>
              <a:rPr lang="cs-CZ" dirty="0" smtClean="0"/>
              <a:t>MS2007</a:t>
            </a:r>
            <a:r>
              <a:rPr lang="cs-CZ" dirty="0"/>
              <a:t>) a statistická data </a:t>
            </a:r>
            <a:r>
              <a:rPr lang="cs-CZ" dirty="0" smtClean="0"/>
              <a:t>ČSÚ</a:t>
            </a:r>
          </a:p>
          <a:p>
            <a:r>
              <a:rPr lang="cs-CZ" dirty="0" smtClean="0"/>
              <a:t>Vyhodnocení efektivity </a:t>
            </a:r>
          </a:p>
          <a:p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9538043"/>
              </p:ext>
            </p:extLst>
          </p:nvPr>
        </p:nvGraphicFramePr>
        <p:xfrm>
          <a:off x="1" y="3439378"/>
          <a:ext cx="9143998" cy="3459552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417458"/>
                <a:gridCol w="2154541"/>
                <a:gridCol w="2329819"/>
                <a:gridCol w="2242180"/>
              </a:tblGrid>
              <a:tr h="5890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Prioritní osa</a:t>
                      </a:r>
                      <a:endParaRPr lang="cs-CZ" sz="20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Způsobilé výdaje</a:t>
                      </a:r>
                      <a:endParaRPr lang="cs-CZ" sz="20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Roční přínos</a:t>
                      </a:r>
                      <a:endParaRPr lang="cs-CZ" sz="20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NPV/I</a:t>
                      </a:r>
                      <a:endParaRPr lang="cs-CZ" sz="20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65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effectLst/>
                        </a:rPr>
                        <a:t>PO1 </a:t>
                      </a:r>
                      <a:r>
                        <a:rPr lang="cs-CZ" sz="2000" dirty="0">
                          <a:effectLst/>
                        </a:rPr>
                        <a:t>- Doprava </a:t>
                      </a:r>
                      <a:endParaRPr lang="cs-CZ" sz="20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10 </a:t>
                      </a:r>
                      <a:r>
                        <a:rPr lang="cs-CZ" sz="2000" dirty="0" smtClean="0">
                          <a:effectLst/>
                        </a:rPr>
                        <a:t>587 </a:t>
                      </a:r>
                      <a:r>
                        <a:rPr lang="cs-CZ" sz="2000" dirty="0">
                          <a:effectLst/>
                        </a:rPr>
                        <a:t>mil. Kč</a:t>
                      </a:r>
                      <a:endParaRPr lang="cs-CZ" sz="20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1 </a:t>
                      </a:r>
                      <a:r>
                        <a:rPr lang="cs-CZ" sz="2000" dirty="0" smtClean="0">
                          <a:effectLst/>
                        </a:rPr>
                        <a:t>731 </a:t>
                      </a:r>
                      <a:r>
                        <a:rPr lang="cs-CZ" sz="2000" dirty="0">
                          <a:effectLst/>
                        </a:rPr>
                        <a:t>mil. Kč</a:t>
                      </a:r>
                      <a:endParaRPr lang="cs-CZ" sz="20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56,8 %</a:t>
                      </a:r>
                      <a:endParaRPr lang="cs-CZ" sz="20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8419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effectLst/>
                        </a:rPr>
                        <a:t>PO2 </a:t>
                      </a:r>
                      <a:r>
                        <a:rPr lang="cs-CZ" sz="2000" dirty="0">
                          <a:effectLst/>
                        </a:rPr>
                        <a:t>- Integrovaný rozvoj a obnova regionu</a:t>
                      </a:r>
                      <a:endParaRPr lang="cs-CZ" sz="20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10 </a:t>
                      </a:r>
                      <a:r>
                        <a:rPr lang="cs-CZ" sz="2000" dirty="0" smtClean="0">
                          <a:effectLst/>
                        </a:rPr>
                        <a:t>128 </a:t>
                      </a:r>
                      <a:r>
                        <a:rPr lang="cs-CZ" sz="2000" dirty="0">
                          <a:effectLst/>
                        </a:rPr>
                        <a:t>mil. Kč</a:t>
                      </a:r>
                      <a:endParaRPr lang="cs-CZ" sz="20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1 </a:t>
                      </a:r>
                      <a:r>
                        <a:rPr lang="cs-CZ" sz="2000" dirty="0" smtClean="0">
                          <a:effectLst/>
                        </a:rPr>
                        <a:t>620 </a:t>
                      </a:r>
                      <a:r>
                        <a:rPr lang="cs-CZ" sz="2000" dirty="0">
                          <a:effectLst/>
                        </a:rPr>
                        <a:t>mil. Kč</a:t>
                      </a:r>
                      <a:endParaRPr lang="cs-CZ" sz="20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53,4 %</a:t>
                      </a:r>
                      <a:endParaRPr lang="cs-CZ" sz="20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890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effectLst/>
                        </a:rPr>
                        <a:t>PO3 </a:t>
                      </a:r>
                      <a:r>
                        <a:rPr lang="cs-CZ" sz="2000" dirty="0">
                          <a:effectLst/>
                        </a:rPr>
                        <a:t>- Cestovní ruch </a:t>
                      </a:r>
                      <a:endParaRPr lang="cs-CZ" sz="20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5 </a:t>
                      </a:r>
                      <a:r>
                        <a:rPr lang="cs-CZ" sz="2000" dirty="0" smtClean="0">
                          <a:effectLst/>
                        </a:rPr>
                        <a:t>989 </a:t>
                      </a:r>
                      <a:r>
                        <a:rPr lang="cs-CZ" sz="2000" dirty="0">
                          <a:effectLst/>
                        </a:rPr>
                        <a:t>mil. Kč</a:t>
                      </a:r>
                      <a:endParaRPr lang="cs-CZ" sz="20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1 </a:t>
                      </a:r>
                      <a:r>
                        <a:rPr lang="cs-CZ" sz="2000" dirty="0" smtClean="0">
                          <a:effectLst/>
                        </a:rPr>
                        <a:t>060 </a:t>
                      </a:r>
                      <a:r>
                        <a:rPr lang="cs-CZ" sz="2000" dirty="0">
                          <a:effectLst/>
                        </a:rPr>
                        <a:t>mil. Kč</a:t>
                      </a:r>
                      <a:endParaRPr lang="cs-CZ" sz="20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59,7 %</a:t>
                      </a:r>
                      <a:endParaRPr lang="cs-CZ" sz="20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890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2000" b="1">
                          <a:effectLst/>
                        </a:rPr>
                        <a:t>ROP Střední Morava</a:t>
                      </a:r>
                      <a:endParaRPr lang="cs-CZ" sz="2000" b="1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</a:rPr>
                        <a:t>26 </a:t>
                      </a:r>
                      <a:r>
                        <a:rPr lang="cs-CZ" sz="2000" b="1" dirty="0" smtClean="0">
                          <a:effectLst/>
                        </a:rPr>
                        <a:t>704 </a:t>
                      </a:r>
                      <a:r>
                        <a:rPr lang="cs-CZ" sz="2000" b="1" dirty="0">
                          <a:effectLst/>
                        </a:rPr>
                        <a:t>mil. Kč</a:t>
                      </a:r>
                      <a:endParaRPr lang="cs-CZ" sz="2000" b="1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</a:rPr>
                        <a:t>4 </a:t>
                      </a:r>
                      <a:r>
                        <a:rPr lang="cs-CZ" sz="2000" b="1" dirty="0" smtClean="0">
                          <a:effectLst/>
                        </a:rPr>
                        <a:t>411 </a:t>
                      </a:r>
                      <a:r>
                        <a:rPr lang="cs-CZ" sz="2000" b="1" dirty="0">
                          <a:effectLst/>
                        </a:rPr>
                        <a:t>mil. Kč</a:t>
                      </a:r>
                      <a:endParaRPr lang="cs-CZ" sz="2000" b="1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</a:rPr>
                        <a:t>59,2 %</a:t>
                      </a:r>
                      <a:endParaRPr lang="cs-CZ" sz="2000" b="1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2185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381773" cy="1143000"/>
          </a:xfrm>
        </p:spPr>
        <p:txBody>
          <a:bodyPr/>
          <a:lstStyle/>
          <a:p>
            <a:r>
              <a:rPr lang="cs-CZ" dirty="0"/>
              <a:t>Evaluace dopadů ROP SM</a:t>
            </a:r>
          </a:p>
        </p:txBody>
      </p:sp>
      <p:pic>
        <p:nvPicPr>
          <p:cNvPr id="102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6979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12818</TotalTime>
  <Words>888</Words>
  <Application>Microsoft Office PowerPoint</Application>
  <PresentationFormat>Předvádění na obrazovce (4:3)</PresentationFormat>
  <Paragraphs>279</Paragraphs>
  <Slides>16</Slides>
  <Notes>16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Výchozí návrh</vt:lpstr>
      <vt:lpstr>Evaluační aktivity Olomouckého kraje ve vztahu k vyhodnocení ROP SM</vt:lpstr>
      <vt:lpstr>Definice EVALUACE</vt:lpstr>
      <vt:lpstr>Evaluace ROP SM</vt:lpstr>
      <vt:lpstr>Evaluace IPRÚ</vt:lpstr>
      <vt:lpstr>Evaluace IPRÚ</vt:lpstr>
      <vt:lpstr>Evaluace IPRÚ</vt:lpstr>
      <vt:lpstr>IPRÚ – Hlavní přínosy</vt:lpstr>
      <vt:lpstr>Evaluace dopadů ROP SM</vt:lpstr>
      <vt:lpstr>Evaluace dopadů ROP SM</vt:lpstr>
      <vt:lpstr>Evaluace dopadů ROP SM</vt:lpstr>
      <vt:lpstr>Evaluace Inovačních voucherů v OK</vt:lpstr>
      <vt:lpstr>Evaluace Inovačních voucherů v OK</vt:lpstr>
      <vt:lpstr>Evaluace Inovačních voucherů v OK</vt:lpstr>
      <vt:lpstr>Evaluace brownfields v Olomouckém kraji</vt:lpstr>
      <vt:lpstr>Evaluace brownfields v Olomouckém kraji</vt:lpstr>
      <vt:lpstr>Děkuji za pozornost</vt:lpstr>
    </vt:vector>
  </TitlesOfParts>
  <Company>KÚOK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Juránek Jiří RNDr.</dc:creator>
  <cp:lastModifiedBy>Smička Petr</cp:lastModifiedBy>
  <cp:revision>640</cp:revision>
  <cp:lastPrinted>2015-05-28T11:58:52Z</cp:lastPrinted>
  <dcterms:created xsi:type="dcterms:W3CDTF">2008-04-28T11:39:29Z</dcterms:created>
  <dcterms:modified xsi:type="dcterms:W3CDTF">2015-10-09T09:16:07Z</dcterms:modified>
</cp:coreProperties>
</file>