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300" r:id="rId2"/>
    <p:sldId id="305" r:id="rId3"/>
    <p:sldId id="325" r:id="rId4"/>
    <p:sldId id="306" r:id="rId5"/>
    <p:sldId id="335" r:id="rId6"/>
    <p:sldId id="336" r:id="rId7"/>
    <p:sldId id="327" r:id="rId8"/>
    <p:sldId id="329" r:id="rId9"/>
    <p:sldId id="332" r:id="rId10"/>
    <p:sldId id="311" r:id="rId11"/>
    <p:sldId id="312" r:id="rId12"/>
    <p:sldId id="331" r:id="rId13"/>
    <p:sldId id="304" r:id="rId14"/>
    <p:sldId id="310" r:id="rId15"/>
    <p:sldId id="316" r:id="rId16"/>
    <p:sldId id="317" r:id="rId17"/>
    <p:sldId id="333" r:id="rId18"/>
    <p:sldId id="322" r:id="rId19"/>
    <p:sldId id="318" r:id="rId20"/>
    <p:sldId id="843" r:id="rId21"/>
    <p:sldId id="844" r:id="rId22"/>
    <p:sldId id="321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BB47"/>
    <a:srgbClr val="578A4C"/>
    <a:srgbClr val="00549F"/>
    <a:srgbClr val="A5C659"/>
    <a:srgbClr val="6BB7EB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4" d="100"/>
          <a:sy n="114" d="100"/>
        </p:scale>
        <p:origin x="474" y="10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08.11.2023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/>
              <a:t>Pracovní setkání ředitelů škol nezřizovaných Olomouckým krajem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latin typeface="Calibri" panose="020F0502020204030204" pitchFamily="34" charset="0"/>
              </a:rPr>
              <a:t>Pracovní setkání ředitelů škol jiných zřizovatelů</a:t>
            </a:r>
            <a:br>
              <a:rPr lang="cs-CZ" b="1" dirty="0">
                <a:latin typeface="Calibri" panose="020F0502020204030204" pitchFamily="34" charset="0"/>
              </a:rPr>
            </a:br>
            <a:r>
              <a:rPr lang="cs-CZ" sz="1800" b="1" dirty="0">
                <a:latin typeface="Calibri" panose="020F0502020204030204" pitchFamily="34" charset="0"/>
              </a:rPr>
              <a:t>Olomouc 8. 11. 2023</a:t>
            </a: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Mgr. Miroslav Gajdůšek, MBA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2249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0547" y="1054359"/>
            <a:ext cx="11224726" cy="507644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4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Uchazeči budou mít </a:t>
            </a:r>
            <a:r>
              <a:rPr lang="cs-CZ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možnost podávat přihlášky </a:t>
            </a:r>
          </a:p>
          <a:p>
            <a:pPr marL="0" indent="0" algn="ctr">
              <a:buNone/>
            </a:pPr>
            <a:r>
              <a:rPr lang="cs-CZ" sz="3600" b="1" u="sng" dirty="0">
                <a:solidFill>
                  <a:srgbClr val="EABB4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třemi způsoby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</a:p>
          <a:p>
            <a:pPr marL="0" indent="0" algn="ctr">
              <a:buNone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14350" indent="-514350">
              <a:buAutoNum type="arabicPeriod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prostřednictvím</a:t>
            </a:r>
            <a:r>
              <a:rPr lang="cs-CZ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informačního systému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základě prokázání totožnosti </a:t>
            </a:r>
          </a:p>
          <a:p>
            <a:pPr marL="0" indent="0"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využitím elektronické identifikace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(zákonný zástupce nic nepodepisuje, vyplní 3 školy, Cermat si vytáhne data z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registru)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51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5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4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10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8540"/>
            <a:ext cx="10515600" cy="774440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1647600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91682"/>
            <a:ext cx="11011678" cy="503911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endParaRPr lang="cs-CZ" sz="39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cs-CZ" sz="3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kombinované form</a:t>
            </a:r>
            <a:r>
              <a:rPr lang="cs-CZ" sz="3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ě</a:t>
            </a:r>
            <a:r>
              <a:rPr lang="cs-CZ" sz="3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 podobě výpisu 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získaného z informačního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systému o přijímacím řízení bez prokázání totožnosti s využitím 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prostředku pro elektronickou identifikaci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(rodič vstoupí do DIPSY, vyplní, vytiskne, podepíše a předá do škol)</a:t>
            </a:r>
          </a:p>
          <a:p>
            <a:pPr marL="0" indent="0">
              <a:lnSpc>
                <a:spcPct val="100000"/>
              </a:lnSpc>
              <a:buNone/>
            </a:pPr>
            <a:endParaRPr lang="cs-CZ" sz="3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cs-CZ" sz="3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formou </a:t>
            </a:r>
            <a:r>
              <a:rPr lang="cs-CZ" sz="3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tiskopisu </a:t>
            </a: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(listinná podoba jako doposud)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3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(zákonný zástupce vyplní 3 přihlášky, všechny stejným způsobem, avizované nové formuláře)</a:t>
            </a: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11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55157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398391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48882"/>
            <a:ext cx="10515600" cy="45819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 3. způsob - </a:t>
            </a:r>
            <a:r>
              <a:rPr lang="cs-CZ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formou </a:t>
            </a:r>
            <a:r>
              <a:rPr lang="cs-CZ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tiskopisu</a:t>
            </a:r>
            <a:endParaRPr lang="cs-CZ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tomto případě ředitel první SŠ opíše z přihlášky do DIPSY rodné číslo uchazeče a jím zvolené 3 školy pomocí identifikátoru IZO.</a:t>
            </a:r>
          </a:p>
          <a:p>
            <a:pPr marL="0" indent="0">
              <a:buNone/>
            </a:pP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Ředitelé druhé a třetí SŠ potvrdí přijetí přihlášky </a:t>
            </a:r>
          </a:p>
          <a:p>
            <a:pPr marL="0" indent="0">
              <a:buNone/>
            </a:pPr>
            <a:r>
              <a:rPr lang="cs-CZ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termínu </a:t>
            </a:r>
            <a:r>
              <a:rPr lang="cs-CZ" sz="40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 20. 2. do 28. 2. 2024.</a:t>
            </a:r>
          </a:p>
          <a:p>
            <a:pPr marL="0" indent="0">
              <a:buNone/>
            </a:pPr>
            <a:endParaRPr lang="cs-CZ" sz="5100" b="1" dirty="0">
              <a:solidFill>
                <a:srgbClr val="EABB47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4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12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8540"/>
            <a:ext cx="10515600" cy="1184988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2961159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86204"/>
            <a:ext cx="10515600" cy="454459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Termín pro podání přihlášky </a:t>
            </a: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první kolo přijímacího řízení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cs-CZ" sz="4600" b="1" dirty="0">
                <a:solidFill>
                  <a:srgbClr val="EABB4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20. února</a:t>
            </a:r>
            <a:r>
              <a:rPr lang="cs-CZ" sz="4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2024.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4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4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POZOR! neplatí doposud stanovený termín 1.března</a:t>
            </a:r>
            <a:r>
              <a:rPr lang="cs-CZ" sz="4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cs-CZ" sz="4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endParaRPr lang="cs-CZ" sz="4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první kolo přijímacího řízení může uchazeč podat přihlášku </a:t>
            </a: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nejvýše do 3 oborů </a:t>
            </a: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středního vzdělání </a:t>
            </a: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bez talentové zkoušky </a:t>
            </a: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2  oborů </a:t>
            </a:r>
            <a:r>
              <a:rPr lang="cs-CZ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středního vzdělání </a:t>
            </a:r>
            <a:r>
              <a:rPr lang="cs-CZ" sz="4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talentovou zkouškou.</a:t>
            </a:r>
            <a:endParaRPr lang="cs-CZ" sz="4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13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9878"/>
            <a:ext cx="10515600" cy="774440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171698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30220"/>
            <a:ext cx="10515600" cy="460058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MŠMT zveřejnilo sdělení</a:t>
            </a: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kterým se stanoví termíny konání JPZ ve školním roce 2023/2024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cs-CZ" sz="3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ŠZ stanovuje povinnost zveřejnit do </a:t>
            </a:r>
            <a:r>
              <a:rPr lang="cs-CZ" sz="3200" i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30. září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marL="0" indent="0" algn="just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 dvou řádných </a:t>
            </a: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termínech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čtyřleté obory vzdělání, včetně nástavbového studia: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pátek 12. dubna 2024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pondělí 15. dubna 2024 </a:t>
            </a:r>
          </a:p>
          <a:p>
            <a:pPr marL="0" indent="0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14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6490"/>
            <a:ext cx="10515600" cy="1035698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1075040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27584"/>
            <a:ext cx="10515600" cy="47032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 obory šestiletých a osmiletých gymnázií: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úterý 16. dubna 2024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středa 17. dubna 2024</a:t>
            </a:r>
          </a:p>
          <a:p>
            <a:pPr marL="0" indent="0" algn="just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JPZ v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náhradním termínu 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stanovena pro všechny uvedené obory vzdělání na dny: </a:t>
            </a:r>
          </a:p>
          <a:p>
            <a:pPr marL="514350" indent="-514350" algn="just">
              <a:buAutoNum type="arabicPeriod"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pondělí 29. dubna 2024 </a:t>
            </a:r>
          </a:p>
          <a:p>
            <a:pPr marL="514350" indent="-514350" algn="just">
              <a:buAutoNum type="arabicPeriod" startAt="2"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termín: </a:t>
            </a:r>
            <a:r>
              <a:rPr lang="cs-CZ" sz="32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úterý 30. dubna 2024 </a:t>
            </a:r>
          </a:p>
          <a:p>
            <a:pPr algn="just"/>
            <a:endParaRPr lang="cs-CZ" sz="3200" b="1" dirty="0">
              <a:solidFill>
                <a:srgbClr val="EABB47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15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6490"/>
            <a:ext cx="10515600" cy="66247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2905945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71405"/>
            <a:ext cx="10515600" cy="505939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endParaRPr lang="cs-CZ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Centrum zpřístupní škole výsledky JPZ ředitelům SŠ  v informačním systému </a:t>
            </a:r>
            <a:r>
              <a:rPr lang="cs-CZ" sz="5100" b="1" dirty="0">
                <a:solidFill>
                  <a:srgbClr val="EABB4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 května 2024, </a:t>
            </a:r>
            <a:r>
              <a:rPr lang="cs-CZ" sz="5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následně po náhradním termínu.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cs-CZ" sz="5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cs-CZ" sz="5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Ředitel</a:t>
            </a: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SŠ do 1 pracovního dne po zpřístupnění výsledků JPZ </a:t>
            </a:r>
            <a:r>
              <a:rPr lang="cs-CZ" sz="5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stanoví pořadí </a:t>
            </a: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uchazečů v přijímacím řízení a </a:t>
            </a:r>
            <a:r>
              <a:rPr lang="cs-CZ" sz="5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předá toto pořadí </a:t>
            </a: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informačního systému, </a:t>
            </a:r>
            <a:r>
              <a:rPr lang="cs-CZ" sz="5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 výjimkou uchazečů, kteří nesplní kritéria </a:t>
            </a:r>
            <a:r>
              <a:rPr lang="cs-CZ" sz="5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přijímacího řízení.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cs-CZ" sz="5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cs-CZ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16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902"/>
            <a:ext cx="10515600" cy="73550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99432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96955"/>
            <a:ext cx="10515600" cy="4833845"/>
          </a:xfrm>
        </p:spPr>
        <p:txBody>
          <a:bodyPr>
            <a:normAutofit lnSpcReduction="10000"/>
          </a:bodyPr>
          <a:lstStyle/>
          <a:p>
            <a:pPr algn="just"/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Následující 3 dny mohou zákonní zástupci a zletilí žáci nahlédnout do spisu.</a:t>
            </a:r>
          </a:p>
          <a:p>
            <a:pPr algn="just"/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Následně ředitelé SŠ </a:t>
            </a: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zveřejní celkové výsledky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veřejně přístupném místě a Cermat na svých stránkách.</a:t>
            </a:r>
          </a:p>
          <a:p>
            <a:pPr algn="just"/>
            <a:r>
              <a:rPr lang="cs-CZ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Ředitelé nezasílají Rozhodnutí o nep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řijetí žáka ke studiu, tento krok je nahrazen zveřejněním na stránkách Cermatu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17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9250"/>
            <a:ext cx="10515600" cy="782156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3380887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29005"/>
            <a:ext cx="10515600" cy="50017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</a:rPr>
              <a:t>Termíny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 pro vypsání kritérií do 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oborů vzdělání s talentovou zkouškou a konzervatoří např.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podávání přihlášek do těchto oborů, termíny pro konání talentové zkoušky, zveřejnění výsledků talentové zkoušky, 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zůstávají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 pro letošní školní rok v platnosti 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dle stávajících právních předpisů</a:t>
            </a:r>
            <a:r>
              <a:rPr lang="cs-CZ" sz="3600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 v případě schválení novely školského zákona budou uchazeči podávající přihlášku do těchto oborů </a:t>
            </a: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</a:rPr>
              <a:t>následně do informačního systému přidáni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0" indent="0" algn="just">
              <a:buNone/>
            </a:pPr>
            <a:endParaRPr lang="cs-CZ" sz="3200" b="1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18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7"/>
            <a:ext cx="10515600" cy="80243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794132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27584"/>
            <a:ext cx="10515600" cy="47032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JPZ se nekoná 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 přijímacím řízení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oborů vzdělání se závěrečnou zkouškou,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oborů vzdělání s výučním listem,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oborů zkráceného studia </a:t>
            </a:r>
          </a:p>
          <a:p>
            <a:pPr algn="just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oborů vzdělání středních škol skupiny 82 Umění a užité umění. </a:t>
            </a:r>
          </a:p>
          <a:p>
            <a:pPr marL="0" indent="0" algn="just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Možnost konání </a:t>
            </a: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školní přijímací zkoušky tím není dotčena</a:t>
            </a: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kromě oborů vzdělání v konzervatoři.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19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6490"/>
            <a:ext cx="10515600" cy="595544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440364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cs-CZ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89854" y="3636001"/>
            <a:ext cx="8685220" cy="1701109"/>
          </a:xfrm>
        </p:spPr>
        <p:txBody>
          <a:bodyPr>
            <a:noAutofit/>
          </a:bodyPr>
          <a:lstStyle/>
          <a:p>
            <a:r>
              <a:rPr lang="cs-CZ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Organizace přijímacího řízení do prvního ročníku vzdělávání ve střední škole a konzervatoři</a:t>
            </a: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710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29005"/>
            <a:ext cx="10515600" cy="5001796"/>
          </a:xfrm>
        </p:spPr>
        <p:txBody>
          <a:bodyPr>
            <a:noAutofit/>
          </a:bodyPr>
          <a:lstStyle/>
          <a:p>
            <a:pPr marL="108000" indent="0">
              <a:lnSpc>
                <a:spcPct val="100000"/>
              </a:lnSpc>
              <a:buNone/>
            </a:pPr>
            <a:endParaRPr lang="cs-CZ" sz="3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08000" indent="0">
              <a:lnSpc>
                <a:spcPct val="100000"/>
              </a:lnSpc>
              <a:buNone/>
            </a:pPr>
            <a:r>
              <a:rPr lang="cs-CZ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Druhé kolo přijímacího řízení</a:t>
            </a:r>
          </a:p>
          <a:p>
            <a:pPr algn="just">
              <a:lnSpc>
                <a:spcPct val="100000"/>
              </a:lnSpc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Obdobně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jako první kolo přijímacího řízení 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bude realizováno i kolo druhé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 možností podat přihlášky do tří (až pěti v případě oborů s talentovou zkouškou) oborů vzdělání, s pevně stanovenými termíny, přičemž opět prostřednictvím informačního systému dojde k přiřazení uchazečů ke konkrétním školám.</a:t>
            </a:r>
          </a:p>
          <a:p>
            <a:pPr algn="just">
              <a:lnSpc>
                <a:spcPct val="100000"/>
              </a:lnSpc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Ve druhém kole bude povinnou součástí kritérií konání JPZ v 1. kole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algn="just">
              <a:lnSpc>
                <a:spcPct val="100000"/>
              </a:lnSpc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 2. kola se bude možné přihlásit v případě neúspěchu v 1. kole nebo vzdáním se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práva na přijetí v 1. kole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20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7"/>
            <a:ext cx="10515600" cy="80243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Druhé, třetí a další kola přijímacího řízení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25768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29005"/>
            <a:ext cx="10515600" cy="5001796"/>
          </a:xfrm>
        </p:spPr>
        <p:txBody>
          <a:bodyPr>
            <a:noAutofit/>
          </a:bodyPr>
          <a:lstStyle/>
          <a:p>
            <a:pPr marL="108000" indent="0" algn="just">
              <a:buNone/>
            </a:pPr>
            <a:r>
              <a:rPr lang="cs-CZ" sz="3200" b="1" dirty="0">
                <a:latin typeface="Calibri" panose="020F0502020204030204" pitchFamily="34" charset="0"/>
                <a:ea typeface="Calibri" panose="020F0502020204030204" pitchFamily="34" charset="0"/>
              </a:rPr>
              <a:t>Třetí a další kola přijímacího řízení</a:t>
            </a:r>
          </a:p>
          <a:p>
            <a:pPr marL="108000" indent="0" algn="just">
              <a:buNone/>
            </a:pPr>
            <a:endParaRPr lang="cs-CZ" sz="3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08000" indent="0" algn="just">
              <a:buNone/>
            </a:pP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 3. kola se bude možné přihlásit v případě neúspěchu v 2. kole nebo vzdáním se </a:t>
            </a: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práva na přijetí v 2. kole nebo pokud uchazeč nepodal přihlášku do předchozích kol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pPr marL="108000" indent="0" algn="just">
              <a:buNone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řetí a další kola přijímacího řízení si budou jednotlivé školy realizovat samostatně,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nebudou tedy realizovaná prostřednictvím elektronického systému. </a:t>
            </a:r>
          </a:p>
          <a:p>
            <a:pPr algn="just"/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Nebude omezen počet podaných přihlášek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21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7"/>
            <a:ext cx="10515600" cy="802433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Druhé, třetí a další kola přijímacího řízení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4244637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sz="6000" b="1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cs-CZ" sz="6000" b="1" dirty="0">
                <a:latin typeface="Calibri" panose="020F0502020204030204" pitchFamily="34" charset="0"/>
              </a:rPr>
              <a:t>Děkuji Vám za pozornost</a:t>
            </a:r>
          </a:p>
          <a:p>
            <a:pPr marL="0" indent="0" algn="ctr">
              <a:buNone/>
            </a:pPr>
            <a:r>
              <a:rPr lang="cs-CZ" sz="4000" dirty="0">
                <a:latin typeface="Calibri" panose="020F0502020204030204" pitchFamily="34" charset="0"/>
              </a:rPr>
              <a:t>Mgr. Miroslav Gajdůšek, MBA</a:t>
            </a:r>
          </a:p>
          <a:p>
            <a:pPr marL="0" indent="0" algn="ctr">
              <a:buNone/>
            </a:pPr>
            <a:r>
              <a:rPr lang="cs-CZ" sz="2000" dirty="0">
                <a:latin typeface="Calibri" panose="020F0502020204030204" pitchFamily="34" charset="0"/>
              </a:rPr>
              <a:t>vedoucí odboru školství </a:t>
            </a:r>
            <a:r>
              <a:rPr lang="cs-CZ" sz="2000">
                <a:latin typeface="Calibri" panose="020F0502020204030204" pitchFamily="34" charset="0"/>
              </a:rPr>
              <a:t>a mládeže</a:t>
            </a: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22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93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05068"/>
            <a:ext cx="10515600" cy="5225731"/>
          </a:xfrm>
        </p:spPr>
        <p:txBody>
          <a:bodyPr>
            <a:normAutofit/>
          </a:bodyPr>
          <a:lstStyle/>
          <a:p>
            <a:pPr marL="108000" indent="0" algn="ctr">
              <a:buNone/>
            </a:pPr>
            <a:endParaRPr lang="cs-CZ" sz="43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8000" indent="0" algn="ctr">
              <a:buNone/>
            </a:pPr>
            <a:r>
              <a:rPr lang="cs-CZ" sz="43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Novela vyhlášky o přijímacím řízení</a:t>
            </a:r>
          </a:p>
          <a:p>
            <a:pPr marL="108000" indent="0" algn="ctr">
              <a:buNone/>
            </a:pPr>
            <a:endParaRPr lang="cs-CZ" sz="43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cs-CZ" sz="4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úterý 31. října 2023 bylo ukončeno meziresortní připomínkové řízení k návrhu nové vyhlášky o přijímacím řízení, n</a:t>
            </a:r>
            <a:r>
              <a:rPr lang="cs-CZ" sz="4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yní probíh</a:t>
            </a:r>
            <a:r>
              <a:rPr lang="cs-CZ" sz="4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 její vypořádání.</a:t>
            </a:r>
          </a:p>
          <a:p>
            <a:pPr marL="0" indent="0">
              <a:buNone/>
            </a:pPr>
            <a:endParaRPr lang="cs-CZ" sz="8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3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4523"/>
            <a:ext cx="10515600" cy="410546"/>
          </a:xfrm>
        </p:spPr>
        <p:txBody>
          <a:bodyPr>
            <a:no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2426284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9878" y="1343608"/>
            <a:ext cx="10933922" cy="478719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Jde o informace k organizaci nového přijímacího řízení,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které jsou prozatím dostupné ke dni </a:t>
            </a:r>
            <a:r>
              <a:rPr lang="cs-CZ" sz="3600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8. 11. 2023.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cs-CZ" sz="3600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Nejde o závazný dokument, ale pouze o pomůcku pro snazší orientaci v nové organizaci přijímacího řízení.</a:t>
            </a:r>
          </a:p>
          <a:p>
            <a:pPr marL="0" indent="0" algn="ctr">
              <a:lnSpc>
                <a:spcPct val="120000"/>
              </a:lnSpc>
              <a:buNone/>
            </a:pPr>
            <a:endParaRPr lang="cs-CZ" sz="3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4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532"/>
            <a:ext cx="10515600" cy="634480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2319286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4865"/>
            <a:ext cx="10515600" cy="452593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Připravuje se informační web, informační kampaň bude spuštěna V PRŮBĚHU TOHOTO TÝDNE – letáky, informace pro školy, výchovné poradce, žáky a zákonné zástupce formou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on-line seminářů, osobních setkání ….</a:t>
            </a:r>
          </a:p>
          <a:p>
            <a:pPr marL="0" indent="0" algn="ctr">
              <a:buNone/>
            </a:pPr>
            <a:endParaRPr lang="cs-CZ" sz="6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4522"/>
            <a:ext cx="10515600" cy="755779"/>
          </a:xfrm>
        </p:spPr>
        <p:txBody>
          <a:bodyPr>
            <a:no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Metodická podpora a informační kampaň </a:t>
            </a:r>
            <a:b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cs-CZ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50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96956"/>
            <a:ext cx="10515600" cy="48338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Smysl digitalizace je v okamžitém rozřazení uchazečů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 vyhodnocení výsledků přijímacího řízení informační systém přiřadí uchazeče do střední školy v pořadí dle výsledků JPZ.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Díky procesu digitalizace přijímání bude tímto způsobem každý uchazeč přijat pouze na jednu školu, kde uspěl, a t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ím odpadne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předávání zápisového lístku do školy, na kterou byl uchazeč přijat.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6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8"/>
            <a:ext cx="10515600" cy="737118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228483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45233" y="1259634"/>
            <a:ext cx="11224725" cy="487116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NEJDŮLEŽITĚJŠÍ ZMĚNY</a:t>
            </a:r>
          </a:p>
          <a:p>
            <a:pPr marL="0" indent="0" algn="ctr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zrušení zápisových lístků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(tady byl problém)</a:t>
            </a:r>
          </a:p>
          <a:p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prioritizace škol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ořadí oborů středního vzdělání 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vyjadřuje přednostní volbu) – je třeba dobře vysvětlit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zákonným zástupcům, pevné pořadí nelze dodatečně měnit</a:t>
            </a:r>
          </a:p>
          <a:p>
            <a:r>
              <a:rPr lang="cs-CZ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tři přihlášky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(návrh byl více přihlášek – nárůst 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administrativy)</a:t>
            </a: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7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258"/>
            <a:ext cx="10515600" cy="737118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41308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82352"/>
            <a:ext cx="10515600" cy="5048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3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Digitální přihlašovací systém DIPSY</a:t>
            </a:r>
          </a:p>
          <a:p>
            <a:pPr marL="0" indent="0" algn="ctr">
              <a:buNone/>
            </a:pPr>
            <a:endParaRPr lang="cs-CZ" sz="39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bude spuštěn do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15. 1. 2024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systém načte data z rejstříku škol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ředitelé SŠ doplní počty učeben pro JPZ </a:t>
            </a:r>
          </a:p>
          <a:p>
            <a:pPr marL="0" indent="0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(17 žáků max/učeben) </a:t>
            </a: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8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6802"/>
            <a:ext cx="10515600" cy="141574"/>
          </a:xfrm>
        </p:spPr>
        <p:txBody>
          <a:bodyPr>
            <a:normAutofit fontScale="90000"/>
          </a:bodyPr>
          <a:lstStyle/>
          <a:p>
            <a:pPr algn="r"/>
            <a:r>
              <a:rPr lang="cs-CZ" sz="3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  <a:br>
              <a:rPr lang="cs-CZ" sz="4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9802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54155"/>
            <a:ext cx="10515600" cy="4376645"/>
          </a:xfrm>
        </p:spPr>
        <p:txBody>
          <a:bodyPr>
            <a:normAutofit fontScale="92500"/>
          </a:bodyPr>
          <a:lstStyle/>
          <a:p>
            <a:pPr algn="just"/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 dni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600" b="1" dirty="0">
                <a:solidFill>
                  <a:srgbClr val="EABB4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1. 3. 2024 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budou v systému data všech uchazečů.</a:t>
            </a:r>
          </a:p>
          <a:p>
            <a:pPr marL="0" indent="0" algn="just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CERMAT provede r</a:t>
            </a:r>
            <a:r>
              <a:rPr lang="cs-CZ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ozřazení do škol, ve kterých budou uchazeči skládat JPZ na základě jejich preferencí a spádovosti.</a:t>
            </a:r>
          </a:p>
          <a:p>
            <a:pPr algn="just"/>
            <a:endParaRPr lang="cs-C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 dni</a:t>
            </a:r>
            <a:r>
              <a:rPr lang="cs-CZ" sz="3600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600" b="1" dirty="0">
                <a:solidFill>
                  <a:srgbClr val="EABB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2. 3. 2024 </a:t>
            </a:r>
            <a:r>
              <a:rPr lang="cs-CZ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dostanou ředitelé SŠ seznamy uchazečů, kteří budou na uvedené škola konat JPZ.</a:t>
            </a:r>
            <a:endParaRPr lang="cs-C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8. 11. 2023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>
                <a:latin typeface="Calibri" panose="020F0502020204030204" pitchFamily="34" charset="0"/>
              </a:rPr>
              <a:t>Pracovní setkání ředitelů škol nezřizovaných Olomouckým krajem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9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44192B03-B1D8-6F8B-988F-841A99EE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6571"/>
            <a:ext cx="10515600" cy="1315617"/>
          </a:xfrm>
        </p:spPr>
        <p:txBody>
          <a:bodyPr>
            <a:normAutofit/>
          </a:bodyPr>
          <a:lstStyle/>
          <a:p>
            <a:pPr algn="r"/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Jednotná přijímací zkouška 2024</a:t>
            </a:r>
          </a:p>
        </p:txBody>
      </p:sp>
    </p:spTree>
    <p:extLst>
      <p:ext uri="{BB962C8B-B14F-4D97-AF65-F5344CB8AC3E}">
        <p14:creationId xmlns:p14="http://schemas.microsoft.com/office/powerpoint/2010/main" val="108234428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1218</TotalTime>
  <Words>1390</Words>
  <Application>Microsoft Office PowerPoint</Application>
  <PresentationFormat>Širokoúhlá obrazovka</PresentationFormat>
  <Paragraphs>190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6" baseType="lpstr">
      <vt:lpstr>Arial</vt:lpstr>
      <vt:lpstr>Calibri</vt:lpstr>
      <vt:lpstr>Inter</vt:lpstr>
      <vt:lpstr>Motiv Office</vt:lpstr>
      <vt:lpstr>Pracovní setkání ředitelů škol jiných zřizovatelů Olomouc 8. 11. 2023</vt:lpstr>
      <vt:lpstr>   </vt:lpstr>
      <vt:lpstr>Jednotná přijímací zkouška 2024</vt:lpstr>
      <vt:lpstr>Jednotná přijímací zkouška 2024</vt:lpstr>
      <vt:lpstr>Metodická podpora a informační kampaň  </vt:lpstr>
      <vt:lpstr>Jednotná přijímací zkouška 2024</vt:lpstr>
      <vt:lpstr>Jednotná přijímací zkouška 2024</vt:lpstr>
      <vt:lpstr>Jednotná přijímací zkouška 2024 </vt:lpstr>
      <vt:lpstr>Jednotná přijímací zkouška 2024</vt:lpstr>
      <vt:lpstr>Jednotná přijímací zkouška 2024</vt:lpstr>
      <vt:lpstr>Jednotná přijímací zkouška 2024</vt:lpstr>
      <vt:lpstr>Jednotná přijímací zkouška 2024</vt:lpstr>
      <vt:lpstr>Jednotná přijímací zkouška 2024</vt:lpstr>
      <vt:lpstr>Jednotná přijímací zkouška 2024</vt:lpstr>
      <vt:lpstr>Jednotná přijímací zkouška 2024</vt:lpstr>
      <vt:lpstr>Jednotná přijímací zkouška 2024</vt:lpstr>
      <vt:lpstr>Jednotná přijímací zkouška 2024</vt:lpstr>
      <vt:lpstr>Jednotná přijímací zkouška 2024</vt:lpstr>
      <vt:lpstr>Jednotná přijímací zkouška 2024</vt:lpstr>
      <vt:lpstr>Druhé, třetí a další kola přijímacího řízení</vt:lpstr>
      <vt:lpstr>Druhé, třetí a další kola přijímacího řízení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37</cp:revision>
  <dcterms:created xsi:type="dcterms:W3CDTF">2022-03-10T07:10:19Z</dcterms:created>
  <dcterms:modified xsi:type="dcterms:W3CDTF">2023-11-08T11:05:15Z</dcterms:modified>
</cp:coreProperties>
</file>