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3">
  <p:sldMasterIdLst>
    <p:sldMasterId id="2147483648" r:id="rId1"/>
  </p:sldMasterIdLst>
  <p:notesMasterIdLst>
    <p:notesMasterId r:id="rId21"/>
  </p:notesMasterIdLst>
  <p:handoutMasterIdLst>
    <p:handoutMasterId r:id="rId22"/>
  </p:handoutMasterIdLst>
  <p:sldIdLst>
    <p:sldId id="256" r:id="rId2"/>
    <p:sldId id="333" r:id="rId3"/>
    <p:sldId id="315" r:id="rId4"/>
    <p:sldId id="335" r:id="rId5"/>
    <p:sldId id="339" r:id="rId6"/>
    <p:sldId id="334" r:id="rId7"/>
    <p:sldId id="351" r:id="rId8"/>
    <p:sldId id="352" r:id="rId9"/>
    <p:sldId id="366" r:id="rId10"/>
    <p:sldId id="367" r:id="rId11"/>
    <p:sldId id="355" r:id="rId12"/>
    <p:sldId id="361" r:id="rId13"/>
    <p:sldId id="365" r:id="rId14"/>
    <p:sldId id="362" r:id="rId15"/>
    <p:sldId id="364" r:id="rId16"/>
    <p:sldId id="345" r:id="rId17"/>
    <p:sldId id="350" r:id="rId18"/>
    <p:sldId id="359" r:id="rId19"/>
    <p:sldId id="332" r:id="rId20"/>
  </p:sldIdLst>
  <p:sldSz cx="9144000" cy="6858000" type="screen4x3"/>
  <p:notesSz cx="6662738" cy="9926638"/>
  <p:defaultTextStyle>
    <a:defPPr>
      <a:defRPr lang="cs-C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5BEBD"/>
    <a:srgbClr val="3366FF"/>
    <a:srgbClr val="0000FF"/>
    <a:srgbClr val="FF0000"/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51" autoAdjust="0"/>
    <p:restoredTop sz="94660"/>
  </p:normalViewPr>
  <p:slideViewPr>
    <p:cSldViewPr>
      <p:cViewPr>
        <p:scale>
          <a:sx n="107" d="100"/>
          <a:sy n="107" d="100"/>
        </p:scale>
        <p:origin x="-90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886357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774826" y="0"/>
            <a:ext cx="2886357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072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9428164"/>
            <a:ext cx="2886357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072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774826" y="9428164"/>
            <a:ext cx="2886357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681F3438-451D-4A08-AABF-E27C273CECE8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8783042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7913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773270" y="0"/>
            <a:ext cx="2887913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CA5AC37E-C3BC-43BD-AB47-E0A04DF6CA72}" type="datetimeFigureOut">
              <a:rPr lang="cs-CZ"/>
              <a:pPr>
                <a:defRPr/>
              </a:pPr>
              <a:t>3.12.2012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850900" y="744538"/>
            <a:ext cx="4960938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cs-CZ" noProof="0" smtClean="0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65963" y="4714876"/>
            <a:ext cx="5330813" cy="44672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noProof="0" smtClean="0"/>
              <a:t>Klepnutím lze upravit styly předlohy textu.</a:t>
            </a:r>
          </a:p>
          <a:p>
            <a:pPr lvl="1"/>
            <a:r>
              <a:rPr lang="cs-CZ" noProof="0" smtClean="0"/>
              <a:t>Druhá úroveň</a:t>
            </a:r>
          </a:p>
          <a:p>
            <a:pPr lvl="2"/>
            <a:r>
              <a:rPr lang="cs-CZ" noProof="0" smtClean="0"/>
              <a:t>Třetí úroveň</a:t>
            </a:r>
          </a:p>
          <a:p>
            <a:pPr lvl="3"/>
            <a:r>
              <a:rPr lang="cs-CZ" noProof="0" smtClean="0"/>
              <a:t>Čtvrtá úroveň</a:t>
            </a:r>
          </a:p>
          <a:p>
            <a:pPr lvl="4"/>
            <a:r>
              <a:rPr lang="cs-CZ" noProof="0" smtClean="0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9428164"/>
            <a:ext cx="2887913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773270" y="9428164"/>
            <a:ext cx="2887913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FEFB167C-3047-4F95-B432-22B4237A151F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7441876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26C10C-DA8D-45AE-B272-116A1FC2EB67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EB01F5-389B-40CB-8FEF-B268E9253908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C86CE3-B040-4BCC-9D8F-7A97A6E0A3A2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3EC433-6422-40B2-95E2-90636AF6E3CD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738F73-1B52-47E7-9991-CB28080737F4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FA1C23-4B1B-4D02-BFAB-B5B76EE49FA1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C995F5-4BEF-48A3-AB2D-B818807E836E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5FED69-CCDF-4628-872B-62F2FDFE890E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AB2B07-B1BE-4470-B7CD-7C827CA63CDD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072AFD-94E9-4F6E-B034-42E4B877E89F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cs-CZ" noProof="0" smtClean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207C40-9B75-467E-BD40-712D0E537186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 předlohy nadpisů.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</a:defRPr>
            </a:lvl1pPr>
          </a:lstStyle>
          <a:p>
            <a:pPr>
              <a:defRPr/>
            </a:pPr>
            <a:fld id="{80B38E94-AD5C-4FEA-801A-48E38E36CF0B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rr-strednimorava.cz/" TargetMode="External"/><Relationship Id="rId2" Type="http://schemas.openxmlformats.org/officeDocument/2006/relationships/hyperlink" Target="mailto:zuzana.spanielova@rr-strednimorava.cz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rr-strednimorava.cz/rop-sm/inovacni-vouchery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95288" y="1755789"/>
            <a:ext cx="8280400" cy="3744913"/>
          </a:xfrm>
        </p:spPr>
        <p:txBody>
          <a:bodyPr/>
          <a:lstStyle/>
          <a:p>
            <a:pPr eaLnBrk="1" hangingPunct="1">
              <a:lnSpc>
                <a:spcPct val="150000"/>
              </a:lnSpc>
            </a:pPr>
            <a:r>
              <a:rPr lang="cs-CZ" sz="4000" b="1" cap="all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Proces překládání žádostí </a:t>
            </a:r>
            <a:br>
              <a:rPr lang="cs-CZ" sz="4000" b="1" cap="all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cs-CZ" sz="4000" b="1" cap="all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 inovační voucher</a:t>
            </a:r>
            <a:r>
              <a:rPr lang="cs-CZ" sz="36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cs-CZ" sz="36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cs-CZ" sz="36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cs-CZ" sz="36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cs-CZ" sz="24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4.12.2012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ástupný symbol pro obsah 3"/>
          <p:cNvSpPr txBox="1">
            <a:spLocks/>
          </p:cNvSpPr>
          <p:nvPr/>
        </p:nvSpPr>
        <p:spPr bwMode="auto">
          <a:xfrm>
            <a:off x="742952" y="1643050"/>
            <a:ext cx="8472518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0" lang="cs-CZ" sz="24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714500" lvl="3" indent="-342900" eaLnBrk="0" hangingPunct="0">
              <a:spcBef>
                <a:spcPts val="0"/>
              </a:spcBef>
              <a:spcAft>
                <a:spcPts val="600"/>
              </a:spcAft>
              <a:buClr>
                <a:srgbClr val="C00000"/>
              </a:buClr>
            </a:pPr>
            <a:endParaRPr lang="cs-CZ" sz="2400" kern="0" dirty="0" smtClean="0">
              <a:solidFill>
                <a:srgbClr val="C00000"/>
              </a:solidFill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0" lang="cs-CZ" sz="24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428604"/>
            <a:ext cx="6429420" cy="535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TextovéPole 3"/>
          <p:cNvSpPr txBox="1"/>
          <p:nvPr/>
        </p:nvSpPr>
        <p:spPr>
          <a:xfrm rot="18409995">
            <a:off x="5693341" y="2630626"/>
            <a:ext cx="437326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dirty="0" smtClean="0">
                <a:solidFill>
                  <a:schemeClr val="bg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NÁHLED FORMULÁŘE</a:t>
            </a:r>
          </a:p>
          <a:p>
            <a:endParaRPr lang="cs-CZ" sz="2800" dirty="0">
              <a:solidFill>
                <a:schemeClr val="bg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Nadpis 1"/>
          <p:cNvSpPr>
            <a:spLocks noGrp="1"/>
          </p:cNvSpPr>
          <p:nvPr>
            <p:ph type="title"/>
          </p:nvPr>
        </p:nvSpPr>
        <p:spPr>
          <a:xfrm>
            <a:off x="254031" y="357166"/>
            <a:ext cx="8675687" cy="1143000"/>
          </a:xfrm>
        </p:spPr>
        <p:txBody>
          <a:bodyPr/>
          <a:lstStyle/>
          <a:p>
            <a:r>
              <a:rPr lang="cs-CZ" sz="3200" b="1" dirty="0" smtClean="0">
                <a:solidFill>
                  <a:srgbClr val="0070C0"/>
                </a:solidFill>
              </a:rPr>
              <a:t>Žádost o inovační voucher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idx="1"/>
          </p:nvPr>
        </p:nvSpPr>
        <p:spPr>
          <a:xfrm>
            <a:off x="457200" y="1689119"/>
            <a:ext cx="8229600" cy="4525963"/>
          </a:xfrm>
        </p:spPr>
        <p:txBody>
          <a:bodyPr/>
          <a:lstStyle/>
          <a:p>
            <a:endParaRPr lang="cs-CZ" sz="1000" dirty="0" smtClean="0"/>
          </a:p>
          <a:p>
            <a:endParaRPr lang="cs-CZ" sz="2400" dirty="0" smtClean="0"/>
          </a:p>
          <a:p>
            <a:endParaRPr lang="cs-CZ" sz="2400" dirty="0" smtClean="0"/>
          </a:p>
          <a:p>
            <a:endParaRPr lang="cs-CZ" sz="2400" dirty="0"/>
          </a:p>
        </p:txBody>
      </p:sp>
      <p:sp>
        <p:nvSpPr>
          <p:cNvPr id="24577" name="Rectangle 1"/>
          <p:cNvSpPr>
            <a:spLocks noChangeArrowheads="1"/>
          </p:cNvSpPr>
          <p:nvPr/>
        </p:nvSpPr>
        <p:spPr bwMode="auto">
          <a:xfrm>
            <a:off x="214346" y="1279295"/>
            <a:ext cx="8715371" cy="57092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00000"/>
              </a:buClr>
              <a:buSzPct val="116000"/>
              <a:buFont typeface="Webdings" pitchFamily="18" charset="2"/>
              <a:buChar char=""/>
              <a:tabLst/>
            </a:pPr>
            <a:r>
              <a:rPr kumimoji="0" lang="cs-CZ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Calibri" pitchFamily="34" charset="0"/>
                <a:cs typeface="Arial" pitchFamily="34" charset="0"/>
              </a:rPr>
              <a:t>  Nedílnou součástí žádosti je </a:t>
            </a:r>
            <a:r>
              <a:rPr kumimoji="0" lang="cs-CZ" b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+mn-lt"/>
                <a:ea typeface="Calibri" pitchFamily="34" charset="0"/>
                <a:cs typeface="Arial" pitchFamily="34" charset="0"/>
              </a:rPr>
              <a:t>nabídka</a:t>
            </a:r>
            <a:r>
              <a:rPr kumimoji="0" lang="cs-CZ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Calibri" pitchFamily="34" charset="0"/>
                <a:cs typeface="Arial" pitchFamily="34" charset="0"/>
              </a:rPr>
              <a:t> vystavená </a:t>
            </a:r>
            <a:r>
              <a:rPr kumimoji="0" lang="cs-CZ" b="0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+mn-lt"/>
                <a:ea typeface="Calibri" pitchFamily="34" charset="0"/>
                <a:cs typeface="Arial" pitchFamily="34" charset="0"/>
              </a:rPr>
              <a:t>VaV</a:t>
            </a:r>
            <a:r>
              <a:rPr kumimoji="0" lang="cs-CZ" b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+mn-lt"/>
                <a:ea typeface="Calibri" pitchFamily="34" charset="0"/>
                <a:cs typeface="Arial" pitchFamily="34" charset="0"/>
              </a:rPr>
              <a:t> institucí</a:t>
            </a:r>
            <a:r>
              <a:rPr kumimoji="0" lang="cs-CZ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Calibri" pitchFamily="34" charset="0"/>
                <a:cs typeface="Arial" pitchFamily="34" charset="0"/>
              </a:rPr>
              <a:t>.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00000"/>
              </a:buClr>
              <a:buSzPct val="116000"/>
              <a:buFont typeface="Webdings" pitchFamily="18" charset="2"/>
              <a:buChar char=""/>
              <a:tabLst/>
            </a:pPr>
            <a:endParaRPr kumimoji="0" lang="cs-CZ" sz="1000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  <a:ea typeface="Calibri" pitchFamily="34" charset="0"/>
              <a:cs typeface="Arial" pitchFamily="34" charset="0"/>
            </a:endParaRPr>
          </a:p>
          <a:p>
            <a:pPr marL="0" marR="0" lvl="0" indent="0" algn="just" defTabSz="447675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00000"/>
              </a:buClr>
              <a:buSzPct val="116000"/>
              <a:buFont typeface="Webdings" pitchFamily="18" charset="2"/>
              <a:buChar char=""/>
              <a:tabLst/>
            </a:pPr>
            <a:r>
              <a:rPr kumimoji="0" lang="cs-CZ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Calibri" pitchFamily="34" charset="0"/>
                <a:cs typeface="Arial" pitchFamily="34" charset="0"/>
              </a:rPr>
              <a:t>  </a:t>
            </a:r>
            <a:r>
              <a:rPr kumimoji="0" lang="cs-CZ" b="0" u="none" strike="noStrike" cap="none" normalizeH="0" baseline="0" dirty="0" smtClean="0">
                <a:ln>
                  <a:noFill/>
                </a:ln>
                <a:effectLst/>
                <a:latin typeface="+mn-lt"/>
                <a:ea typeface="Calibri" pitchFamily="34" charset="0"/>
                <a:cs typeface="Arial" pitchFamily="34" charset="0"/>
              </a:rPr>
              <a:t>Podnikatelský subjekt může </a:t>
            </a:r>
            <a:r>
              <a:rPr kumimoji="0" lang="cs-CZ" b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+mn-lt"/>
                <a:ea typeface="Calibri" pitchFamily="34" charset="0"/>
                <a:cs typeface="Arial" pitchFamily="34" charset="0"/>
              </a:rPr>
              <a:t>v rámci vyhlášeného řízení </a:t>
            </a:r>
            <a:r>
              <a:rPr kumimoji="0" lang="cs-CZ" b="0" u="none" strike="noStrike" cap="none" normalizeH="0" baseline="0" dirty="0" smtClean="0">
                <a:ln>
                  <a:noFill/>
                </a:ln>
                <a:effectLst/>
                <a:latin typeface="+mn-lt"/>
                <a:ea typeface="Calibri" pitchFamily="34" charset="0"/>
                <a:cs typeface="Arial" pitchFamily="34" charset="0"/>
              </a:rPr>
              <a:t>předložit </a:t>
            </a:r>
            <a:r>
              <a:rPr kumimoji="0" lang="cs-CZ" b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+mn-lt"/>
                <a:ea typeface="Calibri" pitchFamily="34" charset="0"/>
                <a:cs typeface="Arial" pitchFamily="34" charset="0"/>
              </a:rPr>
              <a:t>pouze </a:t>
            </a:r>
            <a:br>
              <a:rPr kumimoji="0" lang="cs-CZ" b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+mn-lt"/>
                <a:ea typeface="Calibri" pitchFamily="34" charset="0"/>
                <a:cs typeface="Arial" pitchFamily="34" charset="0"/>
              </a:rPr>
            </a:br>
            <a:r>
              <a:rPr kumimoji="0" lang="cs-CZ" b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+mn-lt"/>
                <a:ea typeface="Calibri" pitchFamily="34" charset="0"/>
                <a:cs typeface="Arial" pitchFamily="34" charset="0"/>
              </a:rPr>
              <a:t>      1 žádost o inovační voucher</a:t>
            </a:r>
            <a:r>
              <a:rPr kumimoji="0" lang="cs-CZ" b="0" u="none" strike="noStrike" cap="none" normalizeH="0" baseline="0" dirty="0" smtClean="0">
                <a:ln>
                  <a:noFill/>
                </a:ln>
                <a:effectLst/>
                <a:latin typeface="+mn-lt"/>
                <a:ea typeface="Calibri" pitchFamily="34" charset="0"/>
                <a:cs typeface="Arial" pitchFamily="34" charset="0"/>
              </a:rPr>
              <a:t>.</a:t>
            </a:r>
            <a:endParaRPr kumimoji="0" lang="cs-CZ" b="0" u="none" strike="noStrike" cap="none" normalizeH="0" baseline="0" dirty="0" smtClean="0">
              <a:ln>
                <a:noFill/>
              </a:ln>
              <a:effectLst/>
              <a:latin typeface="+mn-lt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00000"/>
              </a:buClr>
              <a:buSzPct val="116000"/>
              <a:buFont typeface="Webdings" pitchFamily="18" charset="2"/>
              <a:buChar char=""/>
              <a:tabLst/>
            </a:pPr>
            <a:endParaRPr kumimoji="0" lang="cs-CZ" sz="1000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  <a:ea typeface="Calibri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00000"/>
              </a:buClr>
              <a:buSzPct val="116000"/>
              <a:buFont typeface="Webdings" pitchFamily="18" charset="2"/>
              <a:buChar char=""/>
              <a:tabLst/>
            </a:pPr>
            <a:r>
              <a:rPr kumimoji="0" lang="cs-CZ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Calibri" pitchFamily="34" charset="0"/>
                <a:cs typeface="Arial" pitchFamily="34" charset="0"/>
              </a:rPr>
              <a:t>  Žádost musí být předložena </a:t>
            </a:r>
            <a:r>
              <a:rPr kumimoji="0" lang="cs-CZ" b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+mn-lt"/>
                <a:ea typeface="Calibri" pitchFamily="34" charset="0"/>
                <a:cs typeface="Arial" pitchFamily="34" charset="0"/>
              </a:rPr>
              <a:t>v tištěné i elektronické podobě</a:t>
            </a:r>
            <a:r>
              <a:rPr kumimoji="0" lang="cs-CZ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Calibri" pitchFamily="34" charset="0"/>
                <a:cs typeface="Arial" pitchFamily="34" charset="0"/>
              </a:rPr>
              <a:t>. </a:t>
            </a:r>
            <a:endParaRPr lang="cs-CZ" dirty="0" smtClean="0">
              <a:latin typeface="+mn-lt"/>
              <a:cs typeface="Arial" pitchFamily="34" charset="0"/>
            </a:endParaRPr>
          </a:p>
          <a:p>
            <a:pPr marL="622300" algn="just" eaLnBrk="0" hangingPunct="0">
              <a:buClr>
                <a:srgbClr val="C00000"/>
              </a:buClr>
              <a:buFont typeface="Wingdings" pitchFamily="2" charset="2"/>
              <a:buChar char="ü"/>
            </a:pPr>
            <a:r>
              <a:rPr lang="cs-CZ" dirty="0" smtClean="0">
                <a:latin typeface="+mn-lt"/>
                <a:cs typeface="Arial" pitchFamily="34" charset="0"/>
              </a:rPr>
              <a:t>	Žadatelé předkládají </a:t>
            </a:r>
            <a:r>
              <a:rPr lang="cs-CZ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Arial" pitchFamily="34" charset="0"/>
              </a:rPr>
              <a:t>vytištěnou žádost </a:t>
            </a:r>
            <a:r>
              <a:rPr lang="cs-CZ" dirty="0" smtClean="0">
                <a:latin typeface="+mn-lt"/>
                <a:cs typeface="Arial" pitchFamily="34" charset="0"/>
              </a:rPr>
              <a:t>o  inovační voucher i s přílohou </a:t>
            </a:r>
            <a:br>
              <a:rPr lang="cs-CZ" dirty="0" smtClean="0">
                <a:latin typeface="+mn-lt"/>
                <a:cs typeface="Arial" pitchFamily="34" charset="0"/>
              </a:rPr>
            </a:br>
            <a:r>
              <a:rPr lang="cs-CZ" dirty="0" smtClean="0">
                <a:latin typeface="+mn-lt"/>
                <a:cs typeface="Arial" pitchFamily="34" charset="0"/>
              </a:rPr>
              <a:t>     (Nabídka </a:t>
            </a:r>
            <a:r>
              <a:rPr lang="cs-CZ" dirty="0" err="1" smtClean="0">
                <a:latin typeface="+mn-lt"/>
                <a:cs typeface="Arial" pitchFamily="34" charset="0"/>
              </a:rPr>
              <a:t>VaV</a:t>
            </a:r>
            <a:r>
              <a:rPr lang="cs-CZ" dirty="0" smtClean="0">
                <a:latin typeface="+mn-lt"/>
                <a:cs typeface="Arial" pitchFamily="34" charset="0"/>
              </a:rPr>
              <a:t> instituce) v zalepené obálce,  která bude viditelně  označena     </a:t>
            </a:r>
          </a:p>
          <a:p>
            <a:pPr marL="622300" algn="just" eaLnBrk="0" hangingPunct="0">
              <a:buClr>
                <a:srgbClr val="C00000"/>
              </a:buClr>
            </a:pPr>
            <a:r>
              <a:rPr lang="cs-CZ" dirty="0" smtClean="0">
                <a:latin typeface="+mn-lt"/>
                <a:cs typeface="Arial" pitchFamily="34" charset="0"/>
              </a:rPr>
              <a:t>     nápisem  „Inovační  vouchery“  osobně. </a:t>
            </a:r>
            <a:r>
              <a:rPr lang="cs-CZ" dirty="0" smtClean="0">
                <a:latin typeface="+mn-lt"/>
              </a:rPr>
              <a:t> Tištěná  žádost  bude  podepsána    </a:t>
            </a:r>
          </a:p>
          <a:p>
            <a:pPr marL="622300" algn="just" eaLnBrk="0" hangingPunct="0">
              <a:buClr>
                <a:srgbClr val="C00000"/>
              </a:buClr>
            </a:pPr>
            <a:r>
              <a:rPr lang="cs-CZ" dirty="0" smtClean="0">
                <a:latin typeface="+mn-lt"/>
              </a:rPr>
              <a:t>     oprávněnou osobou žadatele.</a:t>
            </a:r>
            <a:endParaRPr lang="cs-CZ" dirty="0" smtClean="0">
              <a:latin typeface="+mn-lt"/>
              <a:cs typeface="Arial" pitchFamily="34" charset="0"/>
            </a:endParaRPr>
          </a:p>
          <a:p>
            <a:pPr marL="622300" algn="just" eaLnBrk="0" hangingPunct="0">
              <a:buClr>
                <a:srgbClr val="C00000"/>
              </a:buClr>
            </a:pPr>
            <a:endParaRPr kumimoji="0" lang="cs-CZ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  <a:cs typeface="Arial" pitchFamily="34" charset="0"/>
            </a:endParaRPr>
          </a:p>
          <a:p>
            <a:pPr marL="622300" algn="just" eaLnBrk="0" hangingPunct="0">
              <a:buClr>
                <a:srgbClr val="C00000"/>
              </a:buClr>
              <a:buFont typeface="Wingdings" pitchFamily="2" charset="2"/>
              <a:buChar char="ü"/>
            </a:pPr>
            <a:r>
              <a:rPr lang="cs-CZ" dirty="0" smtClean="0">
                <a:latin typeface="+mn-lt"/>
              </a:rPr>
              <a:t>	</a:t>
            </a:r>
            <a:r>
              <a:rPr lang="cs-CZ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Elektronická  verze   </a:t>
            </a:r>
            <a:r>
              <a:rPr lang="cs-CZ" dirty="0" smtClean="0">
                <a:latin typeface="+mn-lt"/>
              </a:rPr>
              <a:t>žádosti  bude  </a:t>
            </a:r>
            <a:r>
              <a:rPr lang="cs-CZ" dirty="0" err="1" smtClean="0">
                <a:latin typeface="+mn-lt"/>
              </a:rPr>
              <a:t>zafinalizována</a:t>
            </a:r>
            <a:r>
              <a:rPr lang="cs-CZ" dirty="0" smtClean="0">
                <a:latin typeface="+mn-lt"/>
              </a:rPr>
              <a:t> do stanoveného času na 	</a:t>
            </a:r>
            <a:r>
              <a:rPr lang="cs-CZ" u="sng" dirty="0" err="1" smtClean="0">
                <a:solidFill>
                  <a:srgbClr val="C00000"/>
                </a:solidFill>
                <a:latin typeface="+mn-lt"/>
                <a:ea typeface="Calibri" pitchFamily="34" charset="0"/>
                <a:cs typeface="Arial" pitchFamily="34" charset="0"/>
              </a:rPr>
              <a:t>ivouchery.rr</a:t>
            </a:r>
            <a:r>
              <a:rPr lang="cs-CZ" u="sng" dirty="0" smtClean="0">
                <a:solidFill>
                  <a:srgbClr val="C00000"/>
                </a:solidFill>
                <a:latin typeface="+mn-lt"/>
                <a:ea typeface="Calibri" pitchFamily="34" charset="0"/>
                <a:cs typeface="Arial" pitchFamily="34" charset="0"/>
              </a:rPr>
              <a:t>-</a:t>
            </a:r>
            <a:r>
              <a:rPr lang="cs-CZ" u="sng" dirty="0" err="1" smtClean="0">
                <a:solidFill>
                  <a:srgbClr val="C00000"/>
                </a:solidFill>
                <a:latin typeface="+mn-lt"/>
                <a:ea typeface="Calibri" pitchFamily="34" charset="0"/>
                <a:cs typeface="Arial" pitchFamily="34" charset="0"/>
              </a:rPr>
              <a:t>strednimorava.cz</a:t>
            </a:r>
            <a:r>
              <a:rPr lang="cs-CZ" u="sng" dirty="0" smtClean="0">
                <a:solidFill>
                  <a:srgbClr val="C00000"/>
                </a:solidFill>
                <a:latin typeface="+mn-lt"/>
                <a:ea typeface="Calibri" pitchFamily="34" charset="0"/>
                <a:cs typeface="Arial" pitchFamily="34" charset="0"/>
              </a:rPr>
              <a:t> </a:t>
            </a:r>
            <a:r>
              <a:rPr lang="cs-CZ" dirty="0" smtClean="0">
                <a:latin typeface="+mn-lt"/>
              </a:rPr>
              <a:t>včetně přiložené elektronické kopie nabídky 	</a:t>
            </a:r>
            <a:r>
              <a:rPr lang="cs-CZ" dirty="0" err="1" smtClean="0">
                <a:latin typeface="+mn-lt"/>
              </a:rPr>
              <a:t>VaV</a:t>
            </a:r>
            <a:r>
              <a:rPr lang="cs-CZ" dirty="0" smtClean="0">
                <a:latin typeface="+mn-lt"/>
              </a:rPr>
              <a:t> instituce.</a:t>
            </a:r>
          </a:p>
          <a:p>
            <a:pPr marL="622300" algn="just" eaLnBrk="0" hangingPunct="0">
              <a:buClr>
                <a:srgbClr val="C00000"/>
              </a:buClr>
              <a:buFont typeface="Wingdings" pitchFamily="2" charset="2"/>
              <a:buChar char="ü"/>
            </a:pPr>
            <a:endParaRPr lang="cs-CZ" dirty="0" smtClean="0">
              <a:latin typeface="+mn-lt"/>
            </a:endParaRPr>
          </a:p>
          <a:p>
            <a:pPr marL="622300" algn="just" eaLnBrk="0" hangingPunct="0">
              <a:buClr>
                <a:srgbClr val="C00000"/>
              </a:buClr>
              <a:buFont typeface="Wingdings" pitchFamily="2" charset="2"/>
              <a:buChar char="ü"/>
            </a:pPr>
            <a:r>
              <a:rPr lang="cs-CZ" dirty="0" smtClean="0">
                <a:latin typeface="+mn-lt"/>
              </a:rPr>
              <a:t>	Tištěná i elektronická verze žádosti a přílohy musí být </a:t>
            </a:r>
            <a:r>
              <a:rPr lang="cs-CZ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obsahově shodné </a:t>
            </a:r>
            <a:r>
              <a:rPr lang="cs-CZ" dirty="0" smtClean="0">
                <a:latin typeface="+mn-lt"/>
              </a:rPr>
              <a:t>a 	musí být doručeny do termínu pro příjem žádostí definované řízením.</a:t>
            </a:r>
          </a:p>
          <a:p>
            <a:pPr marL="622300" algn="just" eaLnBrk="0" hangingPunct="0">
              <a:buClr>
                <a:srgbClr val="C00000"/>
              </a:buClr>
            </a:pPr>
            <a:endParaRPr lang="cs-CZ" sz="900" dirty="0" smtClean="0">
              <a:latin typeface="+mn-lt"/>
            </a:endParaRPr>
          </a:p>
          <a:p>
            <a:pPr marL="342900" lvl="0" indent="-342900" algn="just" eaLnBrk="0" hangingPunct="0">
              <a:spcBef>
                <a:spcPts val="0"/>
              </a:spcBef>
              <a:spcAft>
                <a:spcPts val="1200"/>
              </a:spcAft>
              <a:buClr>
                <a:srgbClr val="C00000"/>
              </a:buClr>
            </a:pPr>
            <a:r>
              <a:rPr lang="cs-CZ" sz="2000" i="1" kern="0" dirty="0" smtClean="0">
                <a:solidFill>
                  <a:srgbClr val="0070C0"/>
                </a:solidFill>
                <a:latin typeface="Arial"/>
              </a:rPr>
              <a:t>              </a:t>
            </a:r>
            <a:r>
              <a:rPr lang="cs-CZ" sz="2000" i="1" kern="0" dirty="0" smtClean="0">
                <a:solidFill>
                  <a:srgbClr val="C00000"/>
                </a:solidFill>
                <a:latin typeface="Arial"/>
              </a:rPr>
              <a:t>ÚRR provede administrativní kontrolu a hodnocení žádosti. </a:t>
            </a:r>
            <a:endParaRPr lang="cs-CZ" sz="1900" i="1" kern="0" dirty="0" smtClean="0">
              <a:solidFill>
                <a:srgbClr val="C00000"/>
              </a:solidFill>
              <a:latin typeface="Arial"/>
            </a:endParaRPr>
          </a:p>
          <a:p>
            <a:pPr marL="622300" algn="just" eaLnBrk="0" hangingPunct="0">
              <a:buClr>
                <a:srgbClr val="C00000"/>
              </a:buClr>
            </a:pPr>
            <a:endParaRPr lang="cs-CZ" dirty="0" smtClean="0">
              <a:latin typeface="+mn-lt"/>
            </a:endParaRPr>
          </a:p>
          <a:p>
            <a:pPr algn="just" eaLnBrk="0" hangingPunct="0"/>
            <a:endParaRPr kumimoji="0" lang="cs-CZ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2174835" y="714356"/>
            <a:ext cx="4897495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eaLnBrk="0" latinLnBrk="0" hangingPunct="0">
              <a:lnSpc>
                <a:spcPct val="100000"/>
              </a:lnSpc>
              <a:buClrTx/>
              <a:buSzTx/>
              <a:buFontTx/>
              <a:buNone/>
              <a:tabLst/>
            </a:pPr>
            <a:r>
              <a:rPr lang="cs-CZ" sz="3200" b="1" dirty="0" smtClean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Administrativní kontrola</a:t>
            </a:r>
          </a:p>
        </p:txBody>
      </p:sp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395536" y="1000108"/>
            <a:ext cx="8215338" cy="59554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tabLst/>
            </a:pPr>
            <a:r>
              <a:rPr kumimoji="0" lang="cs-CZ" sz="20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Hodnotí se zda:</a:t>
            </a:r>
            <a:endParaRPr kumimoji="0" lang="cs-CZ" sz="20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457200" marR="0" lvl="0" indent="-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>
                <a:srgbClr val="C00000"/>
              </a:buClr>
              <a:buSzTx/>
              <a:buFont typeface="+mj-lt"/>
              <a:buAutoNum type="alphaLcParenR"/>
              <a:tabLst/>
            </a:pPr>
            <a:r>
              <a:rPr kumimoji="0" lang="cs-CZ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Žadatel </a:t>
            </a:r>
            <a:r>
              <a:rPr kumimoji="0" lang="cs-CZ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splňuje definici </a:t>
            </a:r>
            <a:r>
              <a:rPr kumimoji="0" lang="cs-CZ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oprávněného </a:t>
            </a:r>
            <a:r>
              <a:rPr kumimoji="0" lang="cs-CZ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žadatele</a:t>
            </a:r>
            <a:r>
              <a:rPr kumimoji="0" lang="cs-CZ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uvedenou v dokumentu Řízení (z hlediska typu subjektu a odvětvového vymezení)</a:t>
            </a:r>
            <a:endParaRPr kumimoji="0" lang="cs-CZ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457200" marR="0" lvl="0" indent="-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>
                <a:srgbClr val="C00000"/>
              </a:buClr>
              <a:buSzTx/>
              <a:buFont typeface="+mj-lt"/>
              <a:buAutoNum type="alphaLcParenR"/>
              <a:tabLst/>
            </a:pPr>
            <a:r>
              <a:rPr kumimoji="0" lang="cs-CZ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Žádost byla </a:t>
            </a:r>
            <a:r>
              <a:rPr kumimoji="0" lang="cs-CZ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doručena v řádném termínu </a:t>
            </a:r>
            <a:r>
              <a:rPr kumimoji="0" lang="cs-CZ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pro podávání žádostí </a:t>
            </a:r>
            <a:r>
              <a:rPr kumimoji="0" lang="cs-CZ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v tištěné podobě</a:t>
            </a:r>
            <a:endParaRPr kumimoji="0" lang="cs-CZ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457200" marR="0" lvl="0" indent="-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>
                <a:srgbClr val="C00000"/>
              </a:buClr>
              <a:buSzTx/>
              <a:buFont typeface="+mj-lt"/>
              <a:buAutoNum type="alphaLcParenR"/>
              <a:tabLst/>
            </a:pPr>
            <a:r>
              <a:rPr kumimoji="0" lang="cs-CZ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Žádost byla doručena v řádném termínu pro podávání žádostí </a:t>
            </a:r>
            <a:r>
              <a:rPr kumimoji="0" lang="cs-CZ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v elektronické podobě</a:t>
            </a:r>
            <a:endParaRPr kumimoji="0" lang="cs-CZ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457200" marR="0" lvl="0" indent="-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>
                <a:srgbClr val="C00000"/>
              </a:buClr>
              <a:buSzTx/>
              <a:buFont typeface="+mj-lt"/>
              <a:buAutoNum type="alphaLcParenR"/>
              <a:tabLst/>
            </a:pPr>
            <a:r>
              <a:rPr kumimoji="0" lang="cs-CZ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Žadatel má </a:t>
            </a:r>
            <a:r>
              <a:rPr kumimoji="0" lang="cs-CZ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sídlo nebo provozovnu na území Olomouckého kraje</a:t>
            </a:r>
            <a:endParaRPr kumimoji="0" lang="cs-CZ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457200" marR="0" lvl="0" indent="-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>
                <a:srgbClr val="C00000"/>
              </a:buClr>
              <a:buSzTx/>
              <a:buFont typeface="+mj-lt"/>
              <a:buAutoNum type="alphaLcParenR"/>
              <a:tabLst/>
            </a:pPr>
            <a:r>
              <a:rPr kumimoji="0" lang="cs-CZ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Žádost byla doručena </a:t>
            </a:r>
            <a:r>
              <a:rPr kumimoji="0" lang="cs-CZ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v řádně zalepené a označené obálce</a:t>
            </a:r>
          </a:p>
          <a:p>
            <a:pPr marL="457200" lvl="0" indent="-457200" algn="just" eaLnBrk="0" hangingPunct="0">
              <a:spcAft>
                <a:spcPts val="600"/>
              </a:spcAft>
              <a:buClr>
                <a:srgbClr val="C00000"/>
              </a:buClr>
              <a:buFont typeface="+mj-lt"/>
              <a:buAutoNum type="alphaLcParenR"/>
            </a:pPr>
            <a:r>
              <a:rPr lang="cs-CZ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 pitchFamily="18" charset="0"/>
                <a:cs typeface="Arial" pitchFamily="34" charset="0"/>
              </a:rPr>
              <a:t>Požadovaná výše inovačního voucheru </a:t>
            </a:r>
            <a:r>
              <a:rPr lang="cs-CZ" dirty="0" smtClean="0">
                <a:ea typeface="Times New Roman" pitchFamily="18" charset="0"/>
                <a:cs typeface="Arial" pitchFamily="34" charset="0"/>
              </a:rPr>
              <a:t>je v souladu se stanoveným rozmezím v dokumentu řízení (minimální a maximální výše finančního příspěvku, maximálně 75% celkových nákladů podporované služby)</a:t>
            </a:r>
          </a:p>
          <a:p>
            <a:pPr marL="457200" lvl="0" indent="-457200" algn="just" eaLnBrk="0" hangingPunct="0">
              <a:spcAft>
                <a:spcPts val="600"/>
              </a:spcAft>
              <a:buClr>
                <a:srgbClr val="C00000"/>
              </a:buClr>
              <a:buFont typeface="+mj-lt"/>
              <a:buAutoNum type="alphaLcParenR"/>
            </a:pPr>
            <a:r>
              <a:rPr lang="cs-CZ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 pitchFamily="18" charset="0"/>
                <a:cs typeface="Arial" pitchFamily="34" charset="0"/>
              </a:rPr>
              <a:t>Výše nákladů podporované služby </a:t>
            </a:r>
            <a:r>
              <a:rPr lang="cs-CZ" dirty="0" smtClean="0"/>
              <a:t>(minimální a maximální výše nákladů) je v souladu se stanoveným rozmezím uvedeným v dokumentaci řízení</a:t>
            </a:r>
            <a:r>
              <a:rPr lang="cs-CZ" dirty="0" smtClean="0">
                <a:ea typeface="Times New Roman" pitchFamily="18" charset="0"/>
                <a:cs typeface="Arial" pitchFamily="34" charset="0"/>
              </a:rPr>
              <a:t>.</a:t>
            </a:r>
          </a:p>
          <a:p>
            <a:pPr marL="457200" marR="0" lvl="0" indent="-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>
                <a:srgbClr val="C00000"/>
              </a:buClr>
              <a:buSzTx/>
              <a:tabLst/>
            </a:pPr>
            <a:endParaRPr kumimoji="0" lang="cs-CZ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457200" marR="0" lvl="0" indent="-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>
                <a:srgbClr val="C00000"/>
              </a:buClr>
              <a:buSzTx/>
              <a:tabLst/>
            </a:pPr>
            <a:endParaRPr kumimoji="0" lang="cs-CZ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457200" marR="0" lvl="0" indent="-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>
                <a:srgbClr val="C00000"/>
              </a:buClr>
              <a:buSzTx/>
              <a:tabLst/>
            </a:pPr>
            <a:endParaRPr kumimoji="0" lang="cs-CZ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457200" marR="0" lvl="0" indent="-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>
                <a:srgbClr val="C00000"/>
              </a:buClr>
              <a:buSzTx/>
              <a:tabLst/>
            </a:pPr>
            <a:endParaRPr kumimoji="0" lang="cs-CZ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Obdélník 4"/>
          <p:cNvSpPr/>
          <p:nvPr/>
        </p:nvSpPr>
        <p:spPr>
          <a:xfrm>
            <a:off x="357158" y="5342295"/>
            <a:ext cx="806489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endParaRPr lang="cs-CZ" dirty="0" smtClean="0">
              <a:solidFill>
                <a:srgbClr val="C00000"/>
              </a:solidFill>
              <a:ea typeface="Calibri" pitchFamily="34" charset="0"/>
              <a:cs typeface="Arial" pitchFamily="34" charset="0"/>
            </a:endParaRPr>
          </a:p>
          <a:p>
            <a:pPr lvl="0" algn="just"/>
            <a:r>
              <a:rPr lang="cs-CZ" dirty="0" smtClean="0">
                <a:solidFill>
                  <a:srgbClr val="C00000"/>
                </a:solidFill>
                <a:ea typeface="Calibri" pitchFamily="34" charset="0"/>
                <a:cs typeface="Arial" pitchFamily="34" charset="0"/>
              </a:rPr>
              <a:t>Žadatelé, kteří nesplní formální požadavky na základě kritérií uvedených v bodech </a:t>
            </a:r>
            <a:r>
              <a:rPr lang="cs-CZ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libri" pitchFamily="34" charset="0"/>
                <a:cs typeface="Arial" pitchFamily="34" charset="0"/>
              </a:rPr>
              <a:t>a) – g)</a:t>
            </a:r>
            <a:r>
              <a:rPr lang="cs-CZ" dirty="0" smtClean="0">
                <a:solidFill>
                  <a:srgbClr val="C00000"/>
                </a:solidFill>
                <a:ea typeface="Calibri" pitchFamily="34" charset="0"/>
                <a:cs typeface="Arial" pitchFamily="34" charset="0"/>
              </a:rPr>
              <a:t>,</a:t>
            </a:r>
            <a:r>
              <a:rPr lang="cs-CZ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libri" pitchFamily="34" charset="0"/>
                <a:cs typeface="Arial" pitchFamily="34" charset="0"/>
              </a:rPr>
              <a:t> </a:t>
            </a:r>
            <a:r>
              <a:rPr lang="cs-CZ" dirty="0" smtClean="0">
                <a:solidFill>
                  <a:srgbClr val="C00000"/>
                </a:solidFill>
                <a:ea typeface="Calibri" pitchFamily="34" charset="0"/>
                <a:cs typeface="Arial" pitchFamily="34" charset="0"/>
              </a:rPr>
              <a:t>budou z dalšího procesu hodnocení </a:t>
            </a:r>
            <a:r>
              <a:rPr lang="cs-CZ" sz="24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libri" pitchFamily="34" charset="0"/>
                <a:cs typeface="Arial" pitchFamily="34" charset="0"/>
              </a:rPr>
              <a:t>vyloučeni</a:t>
            </a:r>
            <a:r>
              <a:rPr lang="cs-CZ" dirty="0" smtClean="0">
                <a:solidFill>
                  <a:srgbClr val="C00000"/>
                </a:solidFill>
                <a:ea typeface="Calibri" pitchFamily="34" charset="0"/>
                <a:cs typeface="Arial" pitchFamily="34" charset="0"/>
              </a:rPr>
              <a:t>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2174835" y="843961"/>
            <a:ext cx="4897495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eaLnBrk="0" latinLnBrk="0" hangingPunct="0">
              <a:lnSpc>
                <a:spcPct val="100000"/>
              </a:lnSpc>
              <a:buClrTx/>
              <a:buSzTx/>
              <a:buFontTx/>
              <a:buNone/>
              <a:tabLst/>
            </a:pPr>
            <a:r>
              <a:rPr lang="cs-CZ" sz="3200" b="1" dirty="0" smtClean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Administrativní kontrola</a:t>
            </a:r>
          </a:p>
        </p:txBody>
      </p:sp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467544" y="1357298"/>
            <a:ext cx="8215338" cy="3154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tabLst/>
            </a:pPr>
            <a:r>
              <a:rPr kumimoji="0" lang="cs-CZ" sz="20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Hodnotí se zda:</a:t>
            </a:r>
            <a:endParaRPr kumimoji="0" lang="cs-CZ" sz="20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457200" lvl="0" indent="-457200" algn="just" eaLnBrk="0" hangingPunct="0">
              <a:spcAft>
                <a:spcPts val="600"/>
              </a:spcAft>
              <a:buClr>
                <a:srgbClr val="C00000"/>
              </a:buClr>
              <a:buFont typeface="+mj-lt"/>
              <a:buAutoNum type="alphaLcParenR" startAt="8"/>
            </a:pPr>
            <a:r>
              <a:rPr lang="cs-CZ" dirty="0" smtClean="0">
                <a:ea typeface="Times New Roman" pitchFamily="18" charset="0"/>
                <a:cs typeface="Arial" pitchFamily="34" charset="0"/>
              </a:rPr>
              <a:t>Žádost je </a:t>
            </a:r>
            <a:r>
              <a:rPr lang="cs-CZ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 pitchFamily="18" charset="0"/>
                <a:cs typeface="Arial" pitchFamily="34" charset="0"/>
              </a:rPr>
              <a:t>řádně vyplněna </a:t>
            </a:r>
            <a:r>
              <a:rPr lang="cs-CZ" dirty="0" smtClean="0">
                <a:ea typeface="Times New Roman" pitchFamily="18" charset="0"/>
                <a:cs typeface="Arial" pitchFamily="34" charset="0"/>
              </a:rPr>
              <a:t>a souhlasí elektronická a tištěná podoba žádosti</a:t>
            </a:r>
            <a:endParaRPr lang="cs-CZ" dirty="0" smtClean="0">
              <a:cs typeface="Arial" pitchFamily="34" charset="0"/>
            </a:endParaRPr>
          </a:p>
          <a:p>
            <a:pPr marL="457200" lvl="0" indent="-457200" algn="just" eaLnBrk="0" hangingPunct="0">
              <a:spcAft>
                <a:spcPts val="600"/>
              </a:spcAft>
              <a:buClr>
                <a:srgbClr val="C00000"/>
              </a:buClr>
              <a:buFont typeface="+mj-lt"/>
              <a:buAutoNum type="alphaLcParenR" startAt="8"/>
            </a:pPr>
            <a:r>
              <a:rPr lang="cs-CZ" dirty="0" smtClean="0">
                <a:ea typeface="Times New Roman" pitchFamily="18" charset="0"/>
                <a:cs typeface="Arial" pitchFamily="34" charset="0"/>
              </a:rPr>
              <a:t>Žádost včetně čestných prohlášení je </a:t>
            </a:r>
            <a:r>
              <a:rPr lang="cs-CZ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 pitchFamily="18" charset="0"/>
                <a:cs typeface="Arial" pitchFamily="34" charset="0"/>
              </a:rPr>
              <a:t>podepsána oprávněnou osobou </a:t>
            </a:r>
            <a:r>
              <a:rPr lang="cs-CZ" dirty="0" smtClean="0">
                <a:ea typeface="Times New Roman" pitchFamily="18" charset="0"/>
                <a:cs typeface="Arial" pitchFamily="34" charset="0"/>
              </a:rPr>
              <a:t>žadatele</a:t>
            </a:r>
            <a:endParaRPr lang="cs-CZ" dirty="0" smtClean="0">
              <a:cs typeface="Arial" pitchFamily="34" charset="0"/>
            </a:endParaRPr>
          </a:p>
          <a:p>
            <a:pPr marL="457200" lvl="0" indent="-457200" algn="just" eaLnBrk="0" hangingPunct="0">
              <a:spcAft>
                <a:spcPts val="600"/>
              </a:spcAft>
              <a:buClr>
                <a:srgbClr val="C00000"/>
              </a:buClr>
              <a:buFont typeface="+mj-lt"/>
              <a:buAutoNum type="alphaLcParenR" startAt="8"/>
            </a:pPr>
            <a:r>
              <a:rPr lang="cs-CZ" dirty="0" smtClean="0">
                <a:ea typeface="Times New Roman" pitchFamily="18" charset="0"/>
                <a:cs typeface="Arial" pitchFamily="34" charset="0"/>
              </a:rPr>
              <a:t>Žádost obsahuje </a:t>
            </a:r>
            <a:r>
              <a:rPr lang="cs-CZ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 pitchFamily="18" charset="0"/>
                <a:cs typeface="Arial" pitchFamily="34" charset="0"/>
              </a:rPr>
              <a:t>všechny povinné přílohy</a:t>
            </a:r>
            <a:endParaRPr lang="cs-CZ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itchFamily="34" charset="0"/>
            </a:endParaRPr>
          </a:p>
          <a:p>
            <a:pPr marL="457200" lvl="0" indent="-457200" algn="just" eaLnBrk="0" hangingPunct="0">
              <a:spcAft>
                <a:spcPts val="600"/>
              </a:spcAft>
              <a:buClr>
                <a:srgbClr val="C00000"/>
              </a:buClr>
              <a:buFont typeface="+mj-lt"/>
              <a:buAutoNum type="alphaLcParenR" startAt="8"/>
            </a:pPr>
            <a:r>
              <a:rPr lang="cs-CZ" dirty="0" smtClean="0">
                <a:ea typeface="Times New Roman" pitchFamily="18" charset="0"/>
                <a:cs typeface="Arial" pitchFamily="34" charset="0"/>
              </a:rPr>
              <a:t>Údaje o žadateli </a:t>
            </a:r>
            <a:r>
              <a:rPr lang="cs-CZ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 pitchFamily="18" charset="0"/>
                <a:cs typeface="Arial" pitchFamily="34" charset="0"/>
              </a:rPr>
              <a:t>souhlasí s výpisem z obchodního rejstříku</a:t>
            </a:r>
            <a:r>
              <a:rPr lang="cs-CZ" dirty="0" smtClean="0">
                <a:ea typeface="Times New Roman" pitchFamily="18" charset="0"/>
                <a:cs typeface="Arial" pitchFamily="34" charset="0"/>
              </a:rPr>
              <a:t>.</a:t>
            </a:r>
            <a:endParaRPr lang="cs-CZ" dirty="0" smtClean="0">
              <a:cs typeface="Arial" pitchFamily="34" charset="0"/>
            </a:endParaRPr>
          </a:p>
          <a:p>
            <a:pPr marL="457200" marR="0" lvl="0" indent="-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>
                <a:srgbClr val="C00000"/>
              </a:buClr>
              <a:buSzTx/>
              <a:tabLst/>
            </a:pPr>
            <a:endParaRPr kumimoji="0" lang="cs-CZ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457200" marR="0" lvl="0" indent="-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>
                <a:srgbClr val="C00000"/>
              </a:buClr>
              <a:buSzTx/>
              <a:tabLst/>
            </a:pPr>
            <a:endParaRPr kumimoji="0" lang="cs-CZ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457200" marR="0" lvl="0" indent="-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>
                <a:srgbClr val="C00000"/>
              </a:buClr>
              <a:buSzTx/>
              <a:tabLst/>
            </a:pPr>
            <a:endParaRPr kumimoji="0" lang="cs-CZ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Obdélník 4"/>
          <p:cNvSpPr/>
          <p:nvPr/>
        </p:nvSpPr>
        <p:spPr>
          <a:xfrm>
            <a:off x="467544" y="3643314"/>
            <a:ext cx="806489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cs-CZ" dirty="0" smtClean="0">
                <a:solidFill>
                  <a:srgbClr val="C00000"/>
                </a:solidFill>
                <a:ea typeface="Calibri" pitchFamily="34" charset="0"/>
                <a:cs typeface="Arial" pitchFamily="34" charset="0"/>
              </a:rPr>
              <a:t>Žadatelé, kteří nesplní formální požadavky uvedené v bodech </a:t>
            </a:r>
            <a:r>
              <a:rPr lang="cs-CZ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libri" pitchFamily="34" charset="0"/>
                <a:cs typeface="Arial" pitchFamily="34" charset="0"/>
              </a:rPr>
              <a:t>h) – k)</a:t>
            </a:r>
            <a:r>
              <a:rPr lang="cs-CZ" dirty="0" smtClean="0">
                <a:solidFill>
                  <a:srgbClr val="C00000"/>
                </a:solidFill>
                <a:ea typeface="Calibri" pitchFamily="34" charset="0"/>
                <a:cs typeface="Arial" pitchFamily="34" charset="0"/>
              </a:rPr>
              <a:t>,</a:t>
            </a:r>
            <a:r>
              <a:rPr lang="cs-CZ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libri" pitchFamily="34" charset="0"/>
                <a:cs typeface="Arial" pitchFamily="34" charset="0"/>
              </a:rPr>
              <a:t> </a:t>
            </a:r>
            <a:br>
              <a:rPr lang="cs-CZ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libri" pitchFamily="34" charset="0"/>
                <a:cs typeface="Arial" pitchFamily="34" charset="0"/>
              </a:rPr>
            </a:br>
            <a:r>
              <a:rPr lang="cs-CZ" dirty="0" smtClean="0">
                <a:solidFill>
                  <a:srgbClr val="C00000"/>
                </a:solidFill>
                <a:ea typeface="Calibri" pitchFamily="34" charset="0"/>
                <a:cs typeface="Arial" pitchFamily="34" charset="0"/>
              </a:rPr>
              <a:t>budou </a:t>
            </a:r>
            <a:r>
              <a:rPr lang="cs-CZ" sz="24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libri" pitchFamily="34" charset="0"/>
                <a:cs typeface="Arial" pitchFamily="34" charset="0"/>
              </a:rPr>
              <a:t>vyzváni k doplnění informací </a:t>
            </a:r>
            <a:r>
              <a:rPr lang="cs-CZ" dirty="0" smtClean="0">
                <a:solidFill>
                  <a:srgbClr val="C00000"/>
                </a:solidFill>
                <a:ea typeface="Calibri" pitchFamily="34" charset="0"/>
                <a:cs typeface="Arial" pitchFamily="34" charset="0"/>
              </a:rPr>
              <a:t>se stanovením lhůty </a:t>
            </a:r>
            <a:br>
              <a:rPr lang="cs-CZ" dirty="0" smtClean="0">
                <a:solidFill>
                  <a:srgbClr val="C00000"/>
                </a:solidFill>
                <a:ea typeface="Calibri" pitchFamily="34" charset="0"/>
                <a:cs typeface="Arial" pitchFamily="34" charset="0"/>
              </a:rPr>
            </a:br>
            <a:r>
              <a:rPr lang="cs-CZ" dirty="0" smtClean="0">
                <a:solidFill>
                  <a:srgbClr val="C00000"/>
                </a:solidFill>
                <a:ea typeface="Calibri" pitchFamily="34" charset="0"/>
                <a:cs typeface="Arial" pitchFamily="34" charset="0"/>
              </a:rPr>
              <a:t>10 pracovních dnů a v případě, že tak neučiní ve stanovené lhůtě, budou jejich žádosti zamítnuty. </a:t>
            </a:r>
          </a:p>
          <a:p>
            <a:pPr lvl="0" algn="just"/>
            <a:endParaRPr lang="cs-CZ" dirty="0" smtClean="0">
              <a:solidFill>
                <a:srgbClr val="C00000"/>
              </a:solidFill>
              <a:ea typeface="Calibri" pitchFamily="34" charset="0"/>
              <a:cs typeface="Arial" pitchFamily="34" charset="0"/>
            </a:endParaRPr>
          </a:p>
        </p:txBody>
      </p:sp>
      <p:sp>
        <p:nvSpPr>
          <p:cNvPr id="6" name="Obdélník 5"/>
          <p:cNvSpPr/>
          <p:nvPr/>
        </p:nvSpPr>
        <p:spPr>
          <a:xfrm>
            <a:off x="467544" y="4929198"/>
            <a:ext cx="806489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cs-CZ" i="1" kern="0" dirty="0" smtClean="0">
              <a:solidFill>
                <a:srgbClr val="0070C0"/>
              </a:solidFill>
              <a:latin typeface="Arial"/>
            </a:endParaRPr>
          </a:p>
          <a:p>
            <a:pPr algn="just"/>
            <a:r>
              <a:rPr lang="cs-CZ" i="1" kern="0" dirty="0" smtClean="0">
                <a:solidFill>
                  <a:srgbClr val="0070C0"/>
                </a:solidFill>
                <a:latin typeface="Arial"/>
              </a:rPr>
              <a:t>U žádostí o inovační voucher, které úspěšně prošly administrativní kontrolou, probíhá hodnocení, které je zaměřeno na srovnání obsahu žádosti s definovanými kritérii způsobilosti a jeho souladu s cíli projektu.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571472" y="642918"/>
            <a:ext cx="7670691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eaLnBrk="0" latinLnBrk="0" hangingPunct="0">
              <a:lnSpc>
                <a:spcPct val="100000"/>
              </a:lnSpc>
              <a:buClrTx/>
              <a:buSzTx/>
              <a:buFontTx/>
              <a:buNone/>
              <a:tabLst/>
            </a:pPr>
            <a:r>
              <a:rPr lang="cs-CZ" sz="3200" b="1" dirty="0" smtClean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Hodnocení žádosti o inovační voucher</a:t>
            </a: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428596" y="500042"/>
            <a:ext cx="8215338" cy="56630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tabLst/>
            </a:pPr>
            <a:endParaRPr kumimoji="0" lang="cs-CZ" sz="10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algn="just" eaLnBrk="0" hangingPunct="0">
              <a:spcAft>
                <a:spcPts val="600"/>
              </a:spcAft>
            </a:pPr>
            <a:r>
              <a:rPr lang="cs-CZ" sz="2000" dirty="0" smtClean="0">
                <a:solidFill>
                  <a:srgbClr val="C00000"/>
                </a:solidFill>
                <a:ea typeface="Times New Roman" pitchFamily="18" charset="0"/>
                <a:cs typeface="Arial" pitchFamily="34" charset="0"/>
              </a:rPr>
              <a:t>Hodnotí se na základě následujících kritérií:</a:t>
            </a:r>
            <a:endParaRPr kumimoji="0" lang="cs-CZ" sz="20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457200" lvl="0" indent="-457200" algn="just" eaLnBrk="0" hangingPunct="0">
              <a:spcAft>
                <a:spcPts val="600"/>
              </a:spcAft>
              <a:buClr>
                <a:srgbClr val="C00000"/>
              </a:buClr>
              <a:buFont typeface="+mj-lt"/>
              <a:buAutoNum type="alphaLcParenR"/>
            </a:pPr>
            <a:r>
              <a:rPr lang="cs-CZ" sz="1600" dirty="0" smtClean="0"/>
              <a:t>Žadatel konkrétně a srozumitelně uvedl produkt, k němuž se vztahuje řešená inovace– údaje v žádosti o inovační voucher (část „Stručný popis inovační aktivity“)</a:t>
            </a:r>
            <a:endParaRPr lang="cs-CZ" sz="1600" dirty="0" smtClean="0">
              <a:ea typeface="Times New Roman" pitchFamily="18" charset="0"/>
              <a:cs typeface="Arial" pitchFamily="34" charset="0"/>
            </a:endParaRPr>
          </a:p>
          <a:p>
            <a:pPr marL="457200" lvl="0" indent="-457200" algn="just" eaLnBrk="0" hangingPunct="0">
              <a:spcAft>
                <a:spcPts val="600"/>
              </a:spcAft>
              <a:buClr>
                <a:srgbClr val="C00000"/>
              </a:buClr>
              <a:buFont typeface="+mj-lt"/>
              <a:buAutoNum type="alphaLcParenR"/>
            </a:pPr>
            <a:r>
              <a:rPr lang="cs-CZ" sz="1600" dirty="0" smtClean="0"/>
              <a:t>Žadatel jasně a srozumitelně popsal konkrétní inovaci (v čem spočívá inovace vztažená k produktu uvedenému v bodě a)) – údaje v žádosti o inovační voucher (část „Stručný popis inovační aktivity“</a:t>
            </a:r>
            <a:r>
              <a:rPr lang="cs-CZ" sz="1600" dirty="0" smtClean="0">
                <a:ea typeface="Times New Roman" pitchFamily="18" charset="0"/>
                <a:cs typeface="Arial" pitchFamily="34" charset="0"/>
              </a:rPr>
              <a:t>)</a:t>
            </a:r>
          </a:p>
          <a:p>
            <a:pPr marL="457200" lvl="0" indent="-457200" algn="just" eaLnBrk="0" hangingPunct="0">
              <a:spcAft>
                <a:spcPts val="600"/>
              </a:spcAft>
              <a:buClr>
                <a:srgbClr val="C00000"/>
              </a:buClr>
              <a:buFont typeface="+mj-lt"/>
              <a:buAutoNum type="alphaLcParenR"/>
            </a:pPr>
            <a:r>
              <a:rPr lang="cs-CZ" sz="1600" dirty="0" smtClean="0"/>
              <a:t>Popis poskytnuté služby v nabídce </a:t>
            </a:r>
            <a:r>
              <a:rPr lang="cs-CZ" sz="1600" dirty="0" err="1" smtClean="0"/>
              <a:t>VaV</a:t>
            </a:r>
            <a:r>
              <a:rPr lang="cs-CZ" sz="1600" dirty="0" smtClean="0"/>
              <a:t> instituce je konkrétní a srozumitelný (je zřejmé začlenění služby do vymezených služeb v tabulce v kap. 2.3) – údaje v žádosti o inovační voucher (část „Specifikace služby nakupované od </a:t>
            </a:r>
            <a:r>
              <a:rPr lang="cs-CZ" sz="1600" dirty="0" err="1" smtClean="0"/>
              <a:t>VaV</a:t>
            </a:r>
            <a:r>
              <a:rPr lang="cs-CZ" sz="1600" dirty="0" smtClean="0"/>
              <a:t> instituce s využitím inovačního voucheru“) i v přiložené nabídce </a:t>
            </a:r>
            <a:r>
              <a:rPr lang="cs-CZ" sz="1600" dirty="0" err="1" smtClean="0"/>
              <a:t>VaV</a:t>
            </a:r>
            <a:r>
              <a:rPr lang="cs-CZ" sz="1600" dirty="0" smtClean="0"/>
              <a:t> instituce</a:t>
            </a:r>
            <a:endParaRPr lang="cs-CZ" sz="1600" dirty="0" smtClean="0">
              <a:ea typeface="Times New Roman" pitchFamily="18" charset="0"/>
              <a:cs typeface="Arial" pitchFamily="34" charset="0"/>
            </a:endParaRPr>
          </a:p>
          <a:p>
            <a:pPr marL="457200" lvl="0" indent="-457200" algn="just" eaLnBrk="0" hangingPunct="0">
              <a:spcAft>
                <a:spcPts val="600"/>
              </a:spcAft>
              <a:buClr>
                <a:srgbClr val="C00000"/>
              </a:buClr>
              <a:buFont typeface="+mj-lt"/>
              <a:buAutoNum type="alphaLcParenR"/>
            </a:pPr>
            <a:r>
              <a:rPr lang="cs-CZ" sz="1600" dirty="0" smtClean="0"/>
              <a:t>Žadatel jasně popsal v žádosti vazbu nabízené služby </a:t>
            </a:r>
            <a:r>
              <a:rPr lang="cs-CZ" sz="1600" dirty="0" err="1" smtClean="0"/>
              <a:t>VaV</a:t>
            </a:r>
            <a:r>
              <a:rPr lang="cs-CZ" sz="1600" dirty="0" smtClean="0"/>
              <a:t> instituce na inovační aktivitu(y) – údaje v žádosti o inovační voucher (část „Bližší popis předmětu plánované spolupráce“)</a:t>
            </a:r>
          </a:p>
          <a:p>
            <a:pPr marL="457200" lvl="0" indent="-457200" algn="just" eaLnBrk="0" hangingPunct="0">
              <a:spcAft>
                <a:spcPts val="600"/>
              </a:spcAft>
              <a:buClr>
                <a:srgbClr val="C00000"/>
              </a:buClr>
              <a:buFont typeface="+mj-lt"/>
              <a:buAutoNum type="alphaLcParenR"/>
            </a:pPr>
            <a:r>
              <a:rPr lang="cs-CZ" sz="1600" dirty="0" smtClean="0"/>
              <a:t>Nabídka </a:t>
            </a:r>
            <a:r>
              <a:rPr lang="cs-CZ" sz="1600" dirty="0" err="1" smtClean="0"/>
              <a:t>VaV</a:t>
            </a:r>
            <a:r>
              <a:rPr lang="cs-CZ" sz="1600" dirty="0" smtClean="0"/>
              <a:t> instituce obsahuje specifikaci doložitelného/doložitelných výstupu/ů plánované spolupráce – přiložená nabídka </a:t>
            </a:r>
            <a:r>
              <a:rPr lang="cs-CZ" sz="1600" dirty="0" err="1" smtClean="0"/>
              <a:t>VaV</a:t>
            </a:r>
            <a:r>
              <a:rPr lang="cs-CZ" sz="1600" dirty="0" smtClean="0"/>
              <a:t> instituce</a:t>
            </a:r>
          </a:p>
          <a:p>
            <a:pPr marL="457200" lvl="0" indent="-457200" algn="just" eaLnBrk="0" hangingPunct="0">
              <a:spcAft>
                <a:spcPts val="600"/>
              </a:spcAft>
              <a:buClr>
                <a:srgbClr val="C00000"/>
              </a:buClr>
              <a:buFont typeface="+mj-lt"/>
              <a:buAutoNum type="alphaLcParenR"/>
            </a:pPr>
            <a:r>
              <a:rPr lang="cs-CZ" sz="1600" dirty="0" smtClean="0"/>
              <a:t>Položkový rozpočet uvedený v nabídce </a:t>
            </a:r>
            <a:r>
              <a:rPr lang="cs-CZ" sz="1600" dirty="0" err="1" smtClean="0"/>
              <a:t>VaV</a:t>
            </a:r>
            <a:r>
              <a:rPr lang="cs-CZ" sz="1600" dirty="0" smtClean="0"/>
              <a:t> instituce obsahuje pouze náklady, které nejsou vyjmenovány mezi </a:t>
            </a:r>
            <a:r>
              <a:rPr lang="cs-CZ" sz="1600" dirty="0" err="1" smtClean="0"/>
              <a:t>nepodporovatelnými</a:t>
            </a:r>
            <a:r>
              <a:rPr lang="cs-CZ" sz="1600" dirty="0" smtClean="0"/>
              <a:t> náklady v kap. 2.3 – přiložená nabídka </a:t>
            </a:r>
            <a:r>
              <a:rPr lang="cs-CZ" sz="1600" dirty="0" err="1" smtClean="0"/>
              <a:t>VaV</a:t>
            </a:r>
            <a:r>
              <a:rPr lang="cs-CZ" sz="1600" dirty="0" smtClean="0"/>
              <a:t> instituce)</a:t>
            </a:r>
            <a:endParaRPr lang="cs-CZ" sz="1600" dirty="0" smtClean="0">
              <a:ea typeface="Times New Roman" pitchFamily="18" charset="0"/>
              <a:cs typeface="Arial" pitchFamily="34" charset="0"/>
            </a:endParaRPr>
          </a:p>
        </p:txBody>
      </p:sp>
      <p:sp>
        <p:nvSpPr>
          <p:cNvPr id="4" name="Obdélník 3"/>
          <p:cNvSpPr/>
          <p:nvPr/>
        </p:nvSpPr>
        <p:spPr>
          <a:xfrm>
            <a:off x="357158" y="6000768"/>
            <a:ext cx="806489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cs-CZ" dirty="0" smtClean="0">
                <a:solidFill>
                  <a:srgbClr val="C00000"/>
                </a:solidFill>
                <a:ea typeface="Calibri" pitchFamily="34" charset="0"/>
                <a:cs typeface="Arial" pitchFamily="34" charset="0"/>
              </a:rPr>
              <a:t>Pokud některé kritérium bude hodnoceno výrokem „NE“, žadatel nemá nárok na inovační voucher. </a:t>
            </a:r>
          </a:p>
          <a:p>
            <a:pPr lvl="0" algn="just"/>
            <a:endParaRPr lang="cs-CZ" dirty="0" smtClean="0">
              <a:solidFill>
                <a:srgbClr val="C00000"/>
              </a:solidFill>
              <a:ea typeface="Calibri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214282" y="928670"/>
            <a:ext cx="8715436" cy="55399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tabLst/>
            </a:pPr>
            <a:endParaRPr kumimoji="0" lang="cs-CZ" sz="10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/>
            <a:endParaRPr lang="cs-CZ" sz="2000" i="1" kern="0" dirty="0" smtClean="0">
              <a:solidFill>
                <a:srgbClr val="0070C0"/>
              </a:solidFill>
              <a:latin typeface="Arial"/>
            </a:endParaRPr>
          </a:p>
          <a:p>
            <a:pPr lvl="0" algn="just"/>
            <a:r>
              <a:rPr lang="cs-CZ" sz="2000" kern="0" dirty="0" smtClean="0">
                <a:solidFill>
                  <a:srgbClr val="0070C0"/>
                </a:solidFill>
                <a:latin typeface="Arial"/>
              </a:rPr>
              <a:t>Pokud celková požadovaná částka všech žádostí o inovační voucher, které úspěšně projdou hodnocením, dosáhne nižší či shodné částky jako je celková alokace Řízení (6,7 mil. Kč), budou </a:t>
            </a:r>
            <a:r>
              <a:rPr lang="cs-CZ" sz="2000" kern="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</a:rPr>
              <a:t>podpořeni všichni žadatelé o inovační voucher</a:t>
            </a:r>
            <a:r>
              <a:rPr lang="cs-CZ" sz="2000" kern="0" dirty="0" smtClean="0">
                <a:solidFill>
                  <a:srgbClr val="0070C0"/>
                </a:solidFill>
                <a:latin typeface="Arial"/>
              </a:rPr>
              <a:t>, jejichž žádosti splní výše uvedená kritéria hodnocení.</a:t>
            </a:r>
          </a:p>
          <a:p>
            <a:pPr lvl="0" algn="just"/>
            <a:endParaRPr lang="cs-CZ" sz="2000" i="1" kern="0" dirty="0" smtClean="0">
              <a:solidFill>
                <a:srgbClr val="0070C0"/>
              </a:solidFill>
              <a:latin typeface="Arial"/>
            </a:endParaRPr>
          </a:p>
          <a:p>
            <a:pPr lvl="0" algn="just"/>
            <a:r>
              <a:rPr lang="cs-CZ" sz="2000" dirty="0" smtClean="0"/>
              <a:t>V případě, že souhrnná požadovaná částka uvedená v žádostech, které úspěšně projdou hodnocením, převýší alokovanou částku rozhoduje </a:t>
            </a:r>
            <a:r>
              <a:rPr lang="cs-CZ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pořadí odevzdání žádosti o inovační voucher dle data a přesného času finalizace </a:t>
            </a:r>
            <a:r>
              <a:rPr lang="cs-CZ" sz="2000" dirty="0" smtClean="0"/>
              <a:t>webové žádosti.</a:t>
            </a:r>
          </a:p>
          <a:p>
            <a:pPr lvl="0"/>
            <a:endParaRPr lang="cs-CZ" sz="2000" dirty="0" smtClean="0"/>
          </a:p>
          <a:p>
            <a:pPr lvl="0"/>
            <a:r>
              <a:rPr lang="cs-CZ" sz="2000" dirty="0" smtClean="0"/>
              <a:t>Z dalších žádostí bude dle času finalizace vyhotoven seznam </a:t>
            </a:r>
            <a:r>
              <a:rPr lang="cs-CZ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náhradníků</a:t>
            </a:r>
            <a:r>
              <a:rPr lang="cs-CZ" sz="2000" dirty="0" smtClean="0"/>
              <a:t>.</a:t>
            </a:r>
            <a:r>
              <a:rPr lang="cs-CZ" sz="2000" dirty="0" smtClean="0">
                <a:solidFill>
                  <a:srgbClr val="C00000"/>
                </a:solidFill>
                <a:latin typeface="+mn-lt"/>
                <a:ea typeface="Calibri" pitchFamily="34" charset="0"/>
                <a:cs typeface="Arial" pitchFamily="34" charset="0"/>
              </a:rPr>
              <a:t> </a:t>
            </a:r>
          </a:p>
          <a:p>
            <a:pPr lvl="0"/>
            <a:endParaRPr lang="cs-CZ" sz="2000" dirty="0" smtClean="0">
              <a:solidFill>
                <a:srgbClr val="C00000"/>
              </a:solidFill>
              <a:latin typeface="+mn-lt"/>
              <a:ea typeface="Calibri" pitchFamily="34" charset="0"/>
              <a:cs typeface="Arial" pitchFamily="34" charset="0"/>
            </a:endParaRPr>
          </a:p>
          <a:p>
            <a:pPr lvl="0"/>
            <a:endParaRPr lang="cs-CZ" sz="2000" dirty="0" smtClean="0">
              <a:solidFill>
                <a:srgbClr val="C00000"/>
              </a:solidFill>
              <a:latin typeface="+mn-lt"/>
              <a:ea typeface="Calibri" pitchFamily="34" charset="0"/>
              <a:cs typeface="Arial" pitchFamily="34" charset="0"/>
            </a:endParaRPr>
          </a:p>
          <a:p>
            <a:r>
              <a:rPr lang="cs-CZ" sz="2000" i="1" kern="0" dirty="0" smtClean="0">
                <a:solidFill>
                  <a:srgbClr val="0070C0"/>
                </a:solidFill>
                <a:latin typeface="Arial"/>
              </a:rPr>
              <a:t> </a:t>
            </a:r>
            <a:endParaRPr lang="cs-CZ" sz="1900" i="1" kern="0" dirty="0" smtClean="0">
              <a:solidFill>
                <a:srgbClr val="0070C0"/>
              </a:solidFill>
              <a:latin typeface="Arial"/>
            </a:endParaRPr>
          </a:p>
          <a:p>
            <a:pPr lvl="0"/>
            <a:endParaRPr lang="cs-CZ" sz="2000" dirty="0" smtClean="0">
              <a:solidFill>
                <a:srgbClr val="C00000"/>
              </a:solidFill>
              <a:latin typeface="+mn-lt"/>
              <a:ea typeface="Calibri" pitchFamily="34" charset="0"/>
              <a:cs typeface="Arial" pitchFamily="34" charset="0"/>
            </a:endParaRPr>
          </a:p>
        </p:txBody>
      </p:sp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1797641" y="857232"/>
            <a:ext cx="5489003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eaLnBrk="0" latinLnBrk="0" hangingPunct="0">
              <a:lnSpc>
                <a:spcPct val="100000"/>
              </a:lnSpc>
              <a:buClrTx/>
              <a:buSzTx/>
              <a:buFontTx/>
              <a:buNone/>
              <a:tabLst/>
            </a:pPr>
            <a:r>
              <a:rPr lang="cs-CZ" sz="3200" b="1" dirty="0" smtClean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Výběr úspěšných žadatelů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Nadpis 1"/>
          <p:cNvSpPr>
            <a:spLocks noGrp="1"/>
          </p:cNvSpPr>
          <p:nvPr>
            <p:ph type="title"/>
          </p:nvPr>
        </p:nvSpPr>
        <p:spPr>
          <a:xfrm>
            <a:off x="254031" y="500042"/>
            <a:ext cx="8675687" cy="1143000"/>
          </a:xfrm>
        </p:spPr>
        <p:txBody>
          <a:bodyPr/>
          <a:lstStyle/>
          <a:p>
            <a:r>
              <a:rPr lang="cs-CZ" sz="3200" b="1" dirty="0" smtClean="0">
                <a:solidFill>
                  <a:srgbClr val="0070C0"/>
                </a:solidFill>
              </a:rPr>
              <a:t>Veřejné zakázky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idx="1"/>
          </p:nvPr>
        </p:nvSpPr>
        <p:spPr>
          <a:xfrm>
            <a:off x="457200" y="1214422"/>
            <a:ext cx="8229600" cy="3382955"/>
          </a:xfrm>
        </p:spPr>
        <p:txBody>
          <a:bodyPr/>
          <a:lstStyle/>
          <a:p>
            <a:endParaRPr lang="cs-CZ" sz="1000" dirty="0" smtClean="0"/>
          </a:p>
          <a:p>
            <a:pPr lvl="0" algn="just">
              <a:spcBef>
                <a:spcPts val="0"/>
              </a:spcBef>
              <a:spcAft>
                <a:spcPts val="1200"/>
              </a:spcAft>
              <a:buClr>
                <a:srgbClr val="C00000"/>
              </a:buClr>
              <a:buFont typeface="Wingdings 2" pitchFamily="18" charset="2"/>
              <a:buChar char="R"/>
            </a:pPr>
            <a:r>
              <a:rPr lang="cs-CZ" sz="1900" dirty="0" smtClean="0"/>
              <a:t>Žadatel o inovační voucher je povinen postupovat v souladu s Metodickým pokynem Zadávání zakázek v programovém období 2007 – 2013 pro pilotní aktivity na posílení regionálních inovačních systémů. </a:t>
            </a:r>
          </a:p>
          <a:p>
            <a:pPr lvl="0" algn="just">
              <a:spcBef>
                <a:spcPts val="0"/>
              </a:spcBef>
              <a:spcAft>
                <a:spcPts val="1200"/>
              </a:spcAft>
              <a:buClr>
                <a:srgbClr val="C00000"/>
              </a:buClr>
              <a:buFont typeface="Wingdings 2" pitchFamily="18" charset="2"/>
              <a:buChar char="R"/>
            </a:pPr>
            <a:r>
              <a:rPr lang="cs-CZ" sz="1900" dirty="0" smtClean="0"/>
              <a:t>Tento metodický pokyn opravňuje příjemce inovačního voucheru zadat realizaci zakázky do 200.000,- Kč bez DPH na základě předložené cenové nabídky jednoho dodavatele (konkrétního pracoviště dané </a:t>
            </a:r>
            <a:r>
              <a:rPr lang="cs-CZ" sz="1900" dirty="0" err="1" smtClean="0"/>
              <a:t>VaV</a:t>
            </a:r>
            <a:r>
              <a:rPr lang="cs-CZ" sz="1900" dirty="0" smtClean="0"/>
              <a:t> instituce). </a:t>
            </a:r>
          </a:p>
          <a:p>
            <a:pPr lvl="0" algn="just">
              <a:spcBef>
                <a:spcPts val="0"/>
              </a:spcBef>
              <a:spcAft>
                <a:spcPts val="1200"/>
              </a:spcAft>
              <a:buClr>
                <a:srgbClr val="C00000"/>
              </a:buClr>
              <a:buFont typeface="Wingdings 2" pitchFamily="18" charset="2"/>
              <a:buChar char="R"/>
            </a:pPr>
            <a:r>
              <a:rPr lang="cs-CZ" sz="1900" dirty="0" smtClean="0"/>
              <a:t>Soulad s metodickým pokynem je zajištěn, pokud žadatel o inovační voucher dodrží veškeré podmínky definované v Řízení k předkládání žádostí o inovační voucher a dále ve Smlouvě o spolupráci k inovačnímu voucheru, zejména týkající se řádného účtování a archivace veškerých dokumentů týkajících se nákupu služby s využitím inovačního voucheru, nákupu služby za cenu v místě a čase obvyklou a osobní neprovázanosti zástupců žadatele o inovační voucher a poskytovatele služby (dané </a:t>
            </a:r>
            <a:r>
              <a:rPr lang="cs-CZ" sz="1900" dirty="0" err="1" smtClean="0"/>
              <a:t>VaV</a:t>
            </a:r>
            <a:r>
              <a:rPr lang="cs-CZ" sz="1900" dirty="0" smtClean="0"/>
              <a:t> instituce).</a:t>
            </a:r>
            <a:endParaRPr lang="cs-CZ" sz="1900" dirty="0" smtClean="0">
              <a:solidFill>
                <a:srgbClr val="C00000"/>
              </a:solidFill>
              <a:latin typeface="Times New Roman"/>
              <a:ea typeface="Times New Roman"/>
              <a:cs typeface="Times New Roman"/>
            </a:endParaRPr>
          </a:p>
          <a:p>
            <a:pPr>
              <a:buNone/>
            </a:pPr>
            <a:endParaRPr lang="cs-CZ" sz="2400" dirty="0" smtClean="0"/>
          </a:p>
          <a:p>
            <a:endParaRPr lang="cs-CZ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Nadpis 1"/>
          <p:cNvSpPr>
            <a:spLocks noGrp="1"/>
          </p:cNvSpPr>
          <p:nvPr>
            <p:ph type="title"/>
          </p:nvPr>
        </p:nvSpPr>
        <p:spPr>
          <a:xfrm>
            <a:off x="254031" y="928678"/>
            <a:ext cx="8675687" cy="1143000"/>
          </a:xfrm>
        </p:spPr>
        <p:txBody>
          <a:bodyPr/>
          <a:lstStyle/>
          <a:p>
            <a:r>
              <a:rPr lang="cs-CZ" sz="3200" b="1" dirty="0" smtClean="0">
                <a:solidFill>
                  <a:srgbClr val="0070C0"/>
                </a:solidFill>
              </a:rPr>
              <a:t>Smlouva o spolupráci </a:t>
            </a:r>
            <a:br>
              <a:rPr lang="cs-CZ" sz="3200" b="1" dirty="0" smtClean="0">
                <a:solidFill>
                  <a:srgbClr val="0070C0"/>
                </a:solidFill>
              </a:rPr>
            </a:br>
            <a:r>
              <a:rPr lang="cs-CZ" sz="3200" b="1" dirty="0" smtClean="0">
                <a:solidFill>
                  <a:srgbClr val="0070C0"/>
                </a:solidFill>
              </a:rPr>
              <a:t>k inovačnímu voucheru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idx="1"/>
          </p:nvPr>
        </p:nvSpPr>
        <p:spPr>
          <a:xfrm>
            <a:off x="571472" y="2189185"/>
            <a:ext cx="8229600" cy="3382955"/>
          </a:xfrm>
        </p:spPr>
        <p:txBody>
          <a:bodyPr/>
          <a:lstStyle/>
          <a:p>
            <a:endParaRPr lang="cs-CZ" sz="1000" dirty="0" smtClean="0"/>
          </a:p>
          <a:p>
            <a:pPr algn="just">
              <a:spcBef>
                <a:spcPts val="0"/>
              </a:spcBef>
              <a:spcAft>
                <a:spcPts val="600"/>
              </a:spcAft>
              <a:buClr>
                <a:srgbClr val="C00000"/>
              </a:buClr>
              <a:buFont typeface="Wingdings 2" pitchFamily="18" charset="2"/>
              <a:buChar char="R"/>
            </a:pPr>
            <a:r>
              <a:rPr lang="cs-CZ" sz="1900" dirty="0" smtClean="0"/>
              <a:t>Smlouva je </a:t>
            </a:r>
            <a:r>
              <a:rPr lang="cs-CZ" sz="19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uzavírána mezi</a:t>
            </a:r>
            <a:r>
              <a:rPr lang="cs-CZ" sz="1900" dirty="0" smtClean="0"/>
              <a:t>:</a:t>
            </a:r>
          </a:p>
          <a:p>
            <a:pPr marL="1343025" lvl="2" indent="-428625" algn="just">
              <a:spcBef>
                <a:spcPts val="0"/>
              </a:spcBef>
              <a:spcAft>
                <a:spcPts val="600"/>
              </a:spcAft>
              <a:buClr>
                <a:srgbClr val="C00000"/>
              </a:buClr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Olomouckým krajem,</a:t>
            </a:r>
          </a:p>
          <a:p>
            <a:pPr marL="1343025" lvl="2" indent="-428625" algn="just">
              <a:spcBef>
                <a:spcPts val="0"/>
              </a:spcBef>
              <a:spcAft>
                <a:spcPts val="600"/>
              </a:spcAft>
              <a:buClr>
                <a:srgbClr val="C00000"/>
              </a:buClr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Řídícím orgánem ROP Střední Morava</a:t>
            </a:r>
          </a:p>
          <a:p>
            <a:pPr marL="1343025" lvl="2" indent="-428625" algn="just">
              <a:spcBef>
                <a:spcPts val="0"/>
              </a:spcBef>
              <a:spcAft>
                <a:spcPts val="600"/>
              </a:spcAft>
              <a:buClr>
                <a:srgbClr val="C00000"/>
              </a:buClr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úspěšným žadatelem o inovační voucher</a:t>
            </a:r>
          </a:p>
          <a:p>
            <a:pPr lvl="0" algn="just">
              <a:spcBef>
                <a:spcPts val="0"/>
              </a:spcBef>
              <a:spcAft>
                <a:spcPts val="1200"/>
              </a:spcAft>
              <a:buClr>
                <a:srgbClr val="C00000"/>
              </a:buClr>
              <a:buFont typeface="Wingdings 2" pitchFamily="18" charset="2"/>
              <a:buChar char="R"/>
            </a:pPr>
            <a:r>
              <a:rPr lang="cs-CZ" sz="2000" dirty="0" smtClean="0"/>
              <a:t>musí být ze strany podnikatelského subjektu podepsána </a:t>
            </a:r>
            <a:r>
              <a:rPr lang="cs-CZ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ve lhůtě      3 měsíců</a:t>
            </a:r>
            <a:r>
              <a:rPr lang="cs-CZ" sz="2000" dirty="0" smtClean="0"/>
              <a:t> od data schválení žádosti o inovační voucher Radou Olomouckého kraje, po doložení </a:t>
            </a:r>
            <a:r>
              <a:rPr lang="cs-CZ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Smlouvy o dílo</a:t>
            </a:r>
            <a:r>
              <a:rPr lang="cs-CZ" sz="19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  <a:p>
            <a:pPr lvl="0" algn="just">
              <a:spcBef>
                <a:spcPts val="0"/>
              </a:spcBef>
              <a:spcAft>
                <a:spcPts val="1200"/>
              </a:spcAft>
              <a:buClr>
                <a:srgbClr val="C00000"/>
              </a:buClr>
              <a:buFont typeface="Wingdings 2" pitchFamily="18" charset="2"/>
              <a:buChar char="R"/>
            </a:pPr>
            <a:r>
              <a:rPr lang="cs-CZ" sz="2000" dirty="0" smtClean="0"/>
              <a:t>definuje </a:t>
            </a:r>
            <a:r>
              <a:rPr lang="cs-CZ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podmínky spolupráce</a:t>
            </a:r>
            <a:r>
              <a:rPr lang="cs-CZ" sz="1900" dirty="0" smtClean="0"/>
              <a:t>. </a:t>
            </a:r>
          </a:p>
          <a:p>
            <a:endParaRPr lang="cs-CZ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élník 1"/>
          <p:cNvSpPr/>
          <p:nvPr/>
        </p:nvSpPr>
        <p:spPr>
          <a:xfrm>
            <a:off x="357158" y="1610859"/>
            <a:ext cx="8358246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 eaLnBrk="0" hangingPunct="0">
              <a:spcBef>
                <a:spcPct val="20000"/>
              </a:spcBef>
            </a:pPr>
            <a:r>
              <a:rPr lang="cs-CZ" sz="2000" kern="0" dirty="0" smtClean="0">
                <a:solidFill>
                  <a:srgbClr val="C00000"/>
                </a:solidFill>
                <a:latin typeface="Arial"/>
              </a:rPr>
              <a:t>     Pokud bude úspěšný žadatel o inovační voucher požadovat v průběhu realizace projektu změnu obsahu spolupráce s danou vysokou školou, která je v souladu s podmínkami Řízení, požádá písemně o tuto změnu na olomouckém pracovišti ÚRR a </a:t>
            </a:r>
            <a:r>
              <a:rPr lang="cs-CZ" sz="2000" kern="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</a:rPr>
              <a:t>v případě schválení </a:t>
            </a:r>
            <a:r>
              <a:rPr lang="cs-CZ" sz="2000" kern="0" dirty="0" smtClean="0">
                <a:solidFill>
                  <a:srgbClr val="C00000"/>
                </a:solidFill>
                <a:latin typeface="Arial"/>
              </a:rPr>
              <a:t>této </a:t>
            </a:r>
            <a:r>
              <a:rPr lang="cs-CZ" sz="2000" kern="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</a:rPr>
              <a:t>změny</a:t>
            </a:r>
            <a:r>
              <a:rPr lang="cs-CZ" sz="2000" kern="0" dirty="0" smtClean="0">
                <a:solidFill>
                  <a:srgbClr val="C00000"/>
                </a:solidFill>
                <a:latin typeface="Arial"/>
              </a:rPr>
              <a:t> předloží ve stanoveném termínu </a:t>
            </a:r>
            <a:r>
              <a:rPr lang="cs-CZ" sz="2000" kern="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</a:rPr>
              <a:t>dodatek Smlouvy o dílo </a:t>
            </a:r>
            <a:r>
              <a:rPr lang="cs-CZ" sz="2000" kern="0" dirty="0" smtClean="0">
                <a:solidFill>
                  <a:srgbClr val="C00000"/>
                </a:solidFill>
                <a:latin typeface="Arial"/>
              </a:rPr>
              <a:t>a bude vyzván k podpisu </a:t>
            </a:r>
            <a:r>
              <a:rPr lang="cs-CZ" sz="2000" kern="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</a:rPr>
              <a:t>dodatku Smlouvy </a:t>
            </a:r>
            <a:br>
              <a:rPr lang="cs-CZ" sz="2000" kern="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</a:rPr>
            </a:br>
            <a:r>
              <a:rPr lang="cs-CZ" sz="2000" kern="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</a:rPr>
              <a:t>o spolupráci k inovačnímu voucheru</a:t>
            </a:r>
            <a:r>
              <a:rPr lang="cs-CZ" sz="2000" kern="0" dirty="0" smtClean="0">
                <a:solidFill>
                  <a:srgbClr val="C00000"/>
                </a:solidFill>
                <a:latin typeface="Arial"/>
              </a:rPr>
              <a:t>.</a:t>
            </a:r>
          </a:p>
          <a:p>
            <a:pPr marL="342900" lvl="0" indent="-342900" algn="just" eaLnBrk="0" hangingPunct="0">
              <a:spcBef>
                <a:spcPct val="20000"/>
              </a:spcBef>
            </a:pPr>
            <a:endParaRPr lang="cs-CZ" kern="0" dirty="0" smtClean="0">
              <a:solidFill>
                <a:srgbClr val="C00000"/>
              </a:solidFill>
              <a:latin typeface="Arial"/>
            </a:endParaRPr>
          </a:p>
          <a:p>
            <a:pPr marL="342900" lvl="0" indent="-342900" algn="just" eaLnBrk="0" hangingPunct="0">
              <a:spcBef>
                <a:spcPct val="20000"/>
              </a:spcBef>
            </a:pPr>
            <a:r>
              <a:rPr lang="cs-CZ" sz="2000" kern="0" dirty="0" smtClean="0">
                <a:solidFill>
                  <a:srgbClr val="C00000"/>
                </a:solidFill>
                <a:latin typeface="Arial"/>
              </a:rPr>
              <a:t>	Cena za spolupráci, kterou úspěšný žadatel o inovační voucher hradí dané vysoké škole, se může odchýlit od předpokládané ceny uvedené v Nabídce </a:t>
            </a:r>
            <a:r>
              <a:rPr lang="cs-CZ" sz="2000" kern="0" dirty="0" err="1" smtClean="0">
                <a:solidFill>
                  <a:srgbClr val="C00000"/>
                </a:solidFill>
                <a:latin typeface="Arial"/>
              </a:rPr>
              <a:t>VaV</a:t>
            </a:r>
            <a:r>
              <a:rPr lang="cs-CZ" sz="2000" kern="0" dirty="0" smtClean="0">
                <a:solidFill>
                  <a:srgbClr val="C00000"/>
                </a:solidFill>
                <a:latin typeface="Arial"/>
              </a:rPr>
              <a:t> instituce, ale musí být v intervalu </a:t>
            </a:r>
            <a:br>
              <a:rPr lang="cs-CZ" sz="2000" kern="0" dirty="0" smtClean="0">
                <a:solidFill>
                  <a:srgbClr val="C00000"/>
                </a:solidFill>
                <a:latin typeface="Arial"/>
              </a:rPr>
            </a:br>
            <a:r>
              <a:rPr lang="cs-CZ" sz="2000" kern="0" dirty="0" smtClean="0">
                <a:solidFill>
                  <a:srgbClr val="C00000"/>
                </a:solidFill>
                <a:latin typeface="Arial"/>
              </a:rPr>
              <a:t>80.000 – 199.999,- Kč, přičemž </a:t>
            </a:r>
            <a:r>
              <a:rPr lang="cs-CZ" sz="2000" kern="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</a:rPr>
              <a:t>zůstává v platnosti schválená maximální hodnota inovačního voucheru </a:t>
            </a:r>
            <a:r>
              <a:rPr lang="cs-CZ" sz="2000" kern="0" dirty="0" smtClean="0">
                <a:solidFill>
                  <a:srgbClr val="C00000"/>
                </a:solidFill>
                <a:latin typeface="Arial"/>
              </a:rPr>
              <a:t>i maximální výše podílu inovačního voucheru 75 % z ceny spolupráce.</a:t>
            </a:r>
          </a:p>
          <a:p>
            <a:pPr marL="342900" lvl="0" indent="-342900" algn="just" eaLnBrk="0" hangingPunct="0">
              <a:spcBef>
                <a:spcPct val="20000"/>
              </a:spcBef>
            </a:pPr>
            <a:r>
              <a:rPr lang="cs-CZ" sz="2000" kern="0" dirty="0" smtClean="0">
                <a:solidFill>
                  <a:srgbClr val="C00000"/>
                </a:solidFill>
                <a:latin typeface="Arial"/>
              </a:rPr>
              <a:t>	</a:t>
            </a:r>
          </a:p>
          <a:p>
            <a:pPr marL="342900" lvl="0" indent="-342900" algn="just" eaLnBrk="0" hangingPunct="0">
              <a:spcBef>
                <a:spcPct val="20000"/>
              </a:spcBef>
            </a:pPr>
            <a:endParaRPr lang="cs-CZ" sz="2000" kern="0" dirty="0" smtClean="0">
              <a:solidFill>
                <a:srgbClr val="C00000"/>
              </a:solidFill>
              <a:latin typeface="Arial"/>
            </a:endParaRPr>
          </a:p>
          <a:p>
            <a:pPr marL="342900" lvl="0" indent="-342900" algn="just" eaLnBrk="0" hangingPunct="0">
              <a:spcBef>
                <a:spcPct val="20000"/>
              </a:spcBef>
            </a:pPr>
            <a:endParaRPr lang="cs-CZ" sz="2000" kern="0" dirty="0" smtClean="0">
              <a:solidFill>
                <a:srgbClr val="C00000"/>
              </a:solidFill>
              <a:latin typeface="Arial"/>
            </a:endParaRPr>
          </a:p>
          <a:p>
            <a:pPr marL="342900" lvl="0" indent="-342900" algn="just" eaLnBrk="0" hangingPunct="0">
              <a:spcBef>
                <a:spcPct val="20000"/>
              </a:spcBef>
            </a:pPr>
            <a:endParaRPr lang="cs-CZ" sz="2000" kern="0" dirty="0" smtClean="0">
              <a:solidFill>
                <a:srgbClr val="C00000"/>
              </a:solidFill>
              <a:latin typeface="Arial"/>
            </a:endParaRPr>
          </a:p>
        </p:txBody>
      </p:sp>
      <p:sp>
        <p:nvSpPr>
          <p:cNvPr id="3" name="Obdélník 2"/>
          <p:cNvSpPr/>
          <p:nvPr/>
        </p:nvSpPr>
        <p:spPr>
          <a:xfrm>
            <a:off x="214282" y="1538575"/>
            <a:ext cx="63637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2400" b="1" kern="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</a:rPr>
              <a:t>!!!</a:t>
            </a:r>
            <a:endParaRPr lang="cs-CZ" sz="2400" dirty="0"/>
          </a:p>
        </p:txBody>
      </p:sp>
      <p:sp>
        <p:nvSpPr>
          <p:cNvPr id="4" name="Nadpis 1"/>
          <p:cNvSpPr>
            <a:spLocks noGrp="1"/>
          </p:cNvSpPr>
          <p:nvPr>
            <p:ph type="title"/>
          </p:nvPr>
        </p:nvSpPr>
        <p:spPr>
          <a:xfrm>
            <a:off x="254031" y="571480"/>
            <a:ext cx="8675687" cy="1143000"/>
          </a:xfrm>
        </p:spPr>
        <p:txBody>
          <a:bodyPr/>
          <a:lstStyle/>
          <a:p>
            <a:r>
              <a:rPr lang="cs-CZ" sz="3200" b="1" dirty="0" smtClean="0">
                <a:solidFill>
                  <a:srgbClr val="0070C0"/>
                </a:solidFill>
              </a:rPr>
              <a:t>Změny</a:t>
            </a:r>
          </a:p>
        </p:txBody>
      </p:sp>
      <p:sp>
        <p:nvSpPr>
          <p:cNvPr id="5" name="Obdélník 4"/>
          <p:cNvSpPr/>
          <p:nvPr/>
        </p:nvSpPr>
        <p:spPr>
          <a:xfrm>
            <a:off x="214282" y="4071942"/>
            <a:ext cx="63637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2400" b="1" kern="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</a:rPr>
              <a:t>!!!</a:t>
            </a:r>
            <a:endParaRPr lang="cs-CZ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ChangeArrowheads="1"/>
          </p:cNvSpPr>
          <p:nvPr/>
        </p:nvSpPr>
        <p:spPr bwMode="auto">
          <a:xfrm>
            <a:off x="714375" y="1857364"/>
            <a:ext cx="7272338" cy="3500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17463">
              <a:spcBef>
                <a:spcPct val="20000"/>
              </a:spcBef>
              <a:buClr>
                <a:schemeClr val="tx1"/>
              </a:buClr>
            </a:pPr>
            <a:endParaRPr lang="cs-CZ" sz="2000" b="1" dirty="0">
              <a:solidFill>
                <a:srgbClr val="3366FF"/>
              </a:solidFill>
              <a:cs typeface="Arial" pitchFamily="34" charset="0"/>
            </a:endParaRPr>
          </a:p>
          <a:p>
            <a:r>
              <a:rPr lang="cs-CZ" sz="2000" i="1" dirty="0"/>
              <a:t>Ing. </a:t>
            </a:r>
            <a:r>
              <a:rPr lang="cs-CZ" sz="2000" i="1" dirty="0" smtClean="0"/>
              <a:t>Zdeněk Bogoč</a:t>
            </a:r>
            <a:endParaRPr lang="cs-CZ" sz="2000" i="1" dirty="0"/>
          </a:p>
          <a:p>
            <a:r>
              <a:rPr lang="cs-CZ" sz="2000" i="1" dirty="0" smtClean="0"/>
              <a:t>Vedoucí Odboru metodiky a monitoringu</a:t>
            </a:r>
            <a:endParaRPr lang="cs-CZ" sz="2000" i="1" dirty="0"/>
          </a:p>
          <a:p>
            <a:r>
              <a:rPr lang="cs-CZ" sz="2000" i="1" dirty="0"/>
              <a:t> </a:t>
            </a:r>
          </a:p>
          <a:p>
            <a:r>
              <a:rPr lang="cs-CZ" sz="2000" i="1" dirty="0"/>
              <a:t>Úřad Regionální rady regionu soudržnosti Střední Morava</a:t>
            </a:r>
          </a:p>
          <a:p>
            <a:r>
              <a:rPr lang="cs-CZ" sz="2000" i="1" dirty="0" smtClean="0"/>
              <a:t>Jeremenkova1211/40b</a:t>
            </a:r>
            <a:endParaRPr lang="cs-CZ" sz="2000" i="1" dirty="0"/>
          </a:p>
          <a:p>
            <a:r>
              <a:rPr lang="cs-CZ" sz="2000" i="1" dirty="0" smtClean="0"/>
              <a:t>779 00  Olomouc</a:t>
            </a:r>
            <a:endParaRPr lang="cs-CZ" sz="2000" i="1" dirty="0"/>
          </a:p>
          <a:p>
            <a:r>
              <a:rPr lang="cs-CZ" sz="2000" i="1" dirty="0"/>
              <a:t> </a:t>
            </a:r>
          </a:p>
          <a:p>
            <a:r>
              <a:rPr lang="cs-CZ" sz="2000" i="1" dirty="0" smtClean="0"/>
              <a:t>Telefon:	 587 333 307</a:t>
            </a:r>
            <a:endParaRPr lang="cs-CZ" sz="2000" i="1" dirty="0"/>
          </a:p>
          <a:p>
            <a:r>
              <a:rPr lang="cs-CZ" sz="2000" i="1" dirty="0" smtClean="0"/>
              <a:t>Email:	 </a:t>
            </a:r>
            <a:r>
              <a:rPr lang="cs-CZ" sz="2000" i="1" dirty="0" err="1" smtClean="0">
                <a:solidFill>
                  <a:srgbClr val="C00000"/>
                </a:solidFill>
                <a:hlinkClick r:id="rId2"/>
              </a:rPr>
              <a:t>zdenek.bogoc</a:t>
            </a:r>
            <a:r>
              <a:rPr lang="cs-CZ" sz="2000" i="1" dirty="0" smtClean="0">
                <a:solidFill>
                  <a:srgbClr val="C00000"/>
                </a:solidFill>
                <a:hlinkClick r:id="rId2"/>
              </a:rPr>
              <a:t>@</a:t>
            </a:r>
            <a:r>
              <a:rPr lang="cs-CZ" sz="2000" i="1" dirty="0" err="1" smtClean="0">
                <a:solidFill>
                  <a:srgbClr val="C00000"/>
                </a:solidFill>
                <a:hlinkClick r:id="rId2"/>
              </a:rPr>
              <a:t>rr</a:t>
            </a:r>
            <a:r>
              <a:rPr lang="cs-CZ" sz="2000" i="1" dirty="0" smtClean="0">
                <a:solidFill>
                  <a:srgbClr val="C00000"/>
                </a:solidFill>
                <a:hlinkClick r:id="rId2"/>
              </a:rPr>
              <a:t>-</a:t>
            </a:r>
            <a:r>
              <a:rPr lang="cs-CZ" sz="2000" i="1" dirty="0" err="1" smtClean="0">
                <a:solidFill>
                  <a:srgbClr val="C00000"/>
                </a:solidFill>
                <a:hlinkClick r:id="rId2"/>
              </a:rPr>
              <a:t>strednimorava.c</a:t>
            </a:r>
            <a:r>
              <a:rPr lang="cs-CZ" sz="2000" i="1" u="sng" dirty="0" err="1" smtClean="0">
                <a:solidFill>
                  <a:srgbClr val="0070C0"/>
                </a:solidFill>
                <a:hlinkClick r:id="rId2"/>
              </a:rPr>
              <a:t>z</a:t>
            </a:r>
            <a:endParaRPr lang="cs-CZ" sz="2000" i="1" u="sng" dirty="0" smtClean="0">
              <a:solidFill>
                <a:srgbClr val="0070C0"/>
              </a:solidFill>
            </a:endParaRPr>
          </a:p>
          <a:p>
            <a:endParaRPr lang="cs-CZ" sz="2000" i="1" dirty="0" smtClean="0">
              <a:solidFill>
                <a:srgbClr val="0070C0"/>
              </a:solidFill>
              <a:hlinkClick r:id="rId3"/>
            </a:endParaRPr>
          </a:p>
          <a:p>
            <a:r>
              <a:rPr lang="cs-CZ" sz="2000" i="1" dirty="0" smtClean="0">
                <a:solidFill>
                  <a:srgbClr val="C00000"/>
                </a:solidFill>
              </a:rPr>
              <a:t>	</a:t>
            </a:r>
            <a:r>
              <a:rPr lang="cs-CZ" sz="2000" i="1" u="sng" dirty="0" smtClean="0">
                <a:solidFill>
                  <a:srgbClr val="C00000"/>
                </a:solidFill>
              </a:rPr>
              <a:t>www.</a:t>
            </a:r>
            <a:r>
              <a:rPr lang="cs-CZ" sz="2000" i="1" u="sng" dirty="0" err="1" smtClean="0">
                <a:solidFill>
                  <a:srgbClr val="C00000"/>
                </a:solidFill>
              </a:rPr>
              <a:t>rr</a:t>
            </a:r>
            <a:r>
              <a:rPr lang="cs-CZ" sz="2000" i="1" u="sng" dirty="0" smtClean="0">
                <a:solidFill>
                  <a:srgbClr val="C00000"/>
                </a:solidFill>
              </a:rPr>
              <a:t>-</a:t>
            </a:r>
            <a:r>
              <a:rPr lang="cs-CZ" sz="2000" i="1" u="sng" dirty="0" err="1" smtClean="0">
                <a:solidFill>
                  <a:srgbClr val="C00000"/>
                </a:solidFill>
              </a:rPr>
              <a:t>strednimorava.cz</a:t>
            </a:r>
            <a:endParaRPr lang="cs-CZ" sz="2000" i="1" u="sng" dirty="0">
              <a:solidFill>
                <a:srgbClr val="C00000"/>
              </a:solidFill>
              <a:cs typeface="Arial" pitchFamily="34" charset="0"/>
            </a:endParaRPr>
          </a:p>
        </p:txBody>
      </p:sp>
      <p:sp>
        <p:nvSpPr>
          <p:cNvPr id="45059" name="Rectangle 3"/>
          <p:cNvSpPr>
            <a:spLocks noChangeArrowheads="1"/>
          </p:cNvSpPr>
          <p:nvPr/>
        </p:nvSpPr>
        <p:spPr bwMode="auto">
          <a:xfrm>
            <a:off x="357188" y="1143000"/>
            <a:ext cx="8229600" cy="744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cs-CZ" sz="3600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Děkuji za pozornost.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délník 2"/>
          <p:cNvSpPr/>
          <p:nvPr/>
        </p:nvSpPr>
        <p:spPr>
          <a:xfrm>
            <a:off x="571472" y="1500174"/>
            <a:ext cx="8001056" cy="39087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endParaRPr lang="cs-CZ" sz="3200" b="1" dirty="0" smtClean="0">
              <a:solidFill>
                <a:srgbClr val="0070C0"/>
              </a:solidFill>
            </a:endParaRPr>
          </a:p>
          <a:p>
            <a:pPr algn="just"/>
            <a:r>
              <a:rPr lang="cs-CZ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Inovační voucher </a:t>
            </a:r>
            <a:r>
              <a:rPr lang="cs-CZ" sz="2400" dirty="0" smtClean="0"/>
              <a:t>představuje finanční nástroj na podporu rozvoje spolupráce podnikatelských subjektů s vědeckovýzkumnými institucemi. </a:t>
            </a:r>
          </a:p>
          <a:p>
            <a:endParaRPr lang="cs-CZ" sz="2400" dirty="0" smtClean="0"/>
          </a:p>
          <a:p>
            <a:pPr algn="just"/>
            <a:r>
              <a:rPr lang="cs-CZ" sz="2400" dirty="0" smtClean="0"/>
              <a:t>            </a:t>
            </a:r>
            <a:r>
              <a:rPr lang="cs-CZ" sz="2400" dirty="0" smtClean="0">
                <a:solidFill>
                  <a:srgbClr val="C00000"/>
                </a:solidFill>
              </a:rPr>
              <a:t>Spoluprací se rozumí nákup znalostí, služeb, technologií apod. dodávaných vědeckovýzkumnou institucí podnikatelskému subjektu, které napomáhají zvyšovat inovační potenciál tohoto podnikatelského subjektu.</a:t>
            </a:r>
          </a:p>
        </p:txBody>
      </p:sp>
      <p:sp>
        <p:nvSpPr>
          <p:cNvPr id="4" name="Nadpis 1"/>
          <p:cNvSpPr txBox="1">
            <a:spLocks/>
          </p:cNvSpPr>
          <p:nvPr/>
        </p:nvSpPr>
        <p:spPr bwMode="auto">
          <a:xfrm>
            <a:off x="682659" y="785802"/>
            <a:ext cx="2103391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>
              <a:buNone/>
            </a:pPr>
            <a:r>
              <a:rPr lang="cs-CZ" sz="3200" b="1" dirty="0" smtClean="0">
                <a:solidFill>
                  <a:srgbClr val="0070C0"/>
                </a:solidFill>
              </a:rPr>
              <a:t>D</a:t>
            </a:r>
            <a:r>
              <a:rPr lang="x-none" sz="3200" b="1" smtClean="0">
                <a:solidFill>
                  <a:srgbClr val="0070C0"/>
                </a:solidFill>
              </a:rPr>
              <a:t>efinice</a:t>
            </a:r>
            <a:endParaRPr lang="cs-CZ" sz="3200" b="1" dirty="0" smtClean="0">
              <a:solidFill>
                <a:srgbClr val="0070C0"/>
              </a:solidFill>
            </a:endParaRPr>
          </a:p>
        </p:txBody>
      </p:sp>
      <p:sp>
        <p:nvSpPr>
          <p:cNvPr id="5" name="Šrafovaná šipka doprava 4"/>
          <p:cNvSpPr/>
          <p:nvPr/>
        </p:nvSpPr>
        <p:spPr>
          <a:xfrm>
            <a:off x="571472" y="3429000"/>
            <a:ext cx="978408" cy="484632"/>
          </a:xfrm>
          <a:prstGeom prst="stripedRightArrow">
            <a:avLst/>
          </a:prstGeom>
          <a:solidFill>
            <a:srgbClr val="F5BEBD"/>
          </a:solidFill>
          <a:ln>
            <a:solidFill>
              <a:srgbClr val="C00000"/>
            </a:solidFill>
          </a:ln>
          <a:effectLst>
            <a:innerShdw blurRad="63500" dist="50800" dir="54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Nadpis 1"/>
          <p:cNvSpPr>
            <a:spLocks noGrp="1"/>
          </p:cNvSpPr>
          <p:nvPr>
            <p:ph type="title"/>
          </p:nvPr>
        </p:nvSpPr>
        <p:spPr>
          <a:xfrm>
            <a:off x="254031" y="571480"/>
            <a:ext cx="8675687" cy="1143000"/>
          </a:xfrm>
        </p:spPr>
        <p:txBody>
          <a:bodyPr/>
          <a:lstStyle/>
          <a:p>
            <a:r>
              <a:rPr lang="cs-CZ" sz="3200" b="1" dirty="0" smtClean="0">
                <a:solidFill>
                  <a:srgbClr val="0070C0"/>
                </a:solidFill>
              </a:rPr>
              <a:t>Řízení k předkládání inovačních voucherů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idx="1"/>
          </p:nvPr>
        </p:nvSpPr>
        <p:spPr>
          <a:xfrm>
            <a:off x="457200" y="1357298"/>
            <a:ext cx="8472518" cy="4525963"/>
          </a:xfrm>
        </p:spPr>
        <p:txBody>
          <a:bodyPr/>
          <a:lstStyle/>
          <a:p>
            <a:endParaRPr lang="cs-CZ" sz="1000" dirty="0" smtClean="0"/>
          </a:p>
          <a:p>
            <a:pPr>
              <a:buNone/>
            </a:pPr>
            <a:endParaRPr lang="cs-CZ" sz="1000" dirty="0" smtClean="0"/>
          </a:p>
          <a:p>
            <a:pPr>
              <a:spcBef>
                <a:spcPts val="0"/>
              </a:spcBef>
              <a:spcAft>
                <a:spcPts val="600"/>
              </a:spcAft>
              <a:buClr>
                <a:srgbClr val="C00000"/>
              </a:buClr>
              <a:buFont typeface="Wingdings 2" pitchFamily="18" charset="2"/>
              <a:buChar char="R"/>
            </a:pPr>
            <a:r>
              <a:rPr lang="cs-CZ" sz="2400" dirty="0" smtClean="0"/>
              <a:t>datum vyhlášení:	</a:t>
            </a:r>
            <a:r>
              <a:rPr lang="cs-CZ" sz="2400" dirty="0" smtClean="0">
                <a:solidFill>
                  <a:srgbClr val="C00000"/>
                </a:solidFill>
              </a:rPr>
              <a:t>leden 2012</a:t>
            </a:r>
          </a:p>
          <a:p>
            <a:pPr lvl="0">
              <a:spcBef>
                <a:spcPts val="0"/>
              </a:spcBef>
              <a:spcAft>
                <a:spcPts val="600"/>
              </a:spcAft>
              <a:buClr>
                <a:srgbClr val="C00000"/>
              </a:buClr>
              <a:buFont typeface="Wingdings 2" pitchFamily="18" charset="2"/>
              <a:buChar char="R"/>
            </a:pPr>
            <a:r>
              <a:rPr lang="cs-CZ" sz="2400" dirty="0" smtClean="0"/>
              <a:t>celková alokace:	</a:t>
            </a:r>
            <a:r>
              <a:rPr lang="cs-CZ" sz="2400" dirty="0" smtClean="0">
                <a:solidFill>
                  <a:srgbClr val="C00000"/>
                </a:solidFill>
              </a:rPr>
              <a:t>6,7 mil. Kč</a:t>
            </a:r>
          </a:p>
          <a:p>
            <a:pPr>
              <a:spcBef>
                <a:spcPts val="0"/>
              </a:spcBef>
              <a:spcAft>
                <a:spcPts val="600"/>
              </a:spcAft>
              <a:buClr>
                <a:srgbClr val="C00000"/>
              </a:buClr>
              <a:buFont typeface="Wingdings 2" pitchFamily="18" charset="2"/>
              <a:buChar char="R"/>
            </a:pPr>
            <a:r>
              <a:rPr lang="cs-CZ" sz="2400" dirty="0" smtClean="0"/>
              <a:t>příjem žádostí bude probíhat na</a:t>
            </a:r>
          </a:p>
          <a:p>
            <a:pPr>
              <a:spcBef>
                <a:spcPts val="0"/>
              </a:spcBef>
              <a:spcAft>
                <a:spcPts val="600"/>
              </a:spcAft>
              <a:buNone/>
            </a:pPr>
            <a:r>
              <a:rPr lang="cs-CZ" sz="2400" i="1" dirty="0" smtClean="0"/>
              <a:t>		</a:t>
            </a:r>
            <a:r>
              <a:rPr lang="cs-CZ" sz="2200" i="1" dirty="0" smtClean="0">
                <a:solidFill>
                  <a:srgbClr val="C00000"/>
                </a:solidFill>
              </a:rPr>
              <a:t>Úřadu Regionální rady (5. patro RCO)</a:t>
            </a:r>
          </a:p>
          <a:p>
            <a:pPr>
              <a:spcBef>
                <a:spcPts val="0"/>
              </a:spcBef>
              <a:spcAft>
                <a:spcPts val="600"/>
              </a:spcAft>
              <a:buNone/>
            </a:pPr>
            <a:r>
              <a:rPr lang="cs-CZ" sz="2200" i="1" dirty="0" smtClean="0">
                <a:solidFill>
                  <a:srgbClr val="C00000"/>
                </a:solidFill>
              </a:rPr>
              <a:t>		regionu soudržnosti Střední Morava</a:t>
            </a:r>
          </a:p>
          <a:p>
            <a:pPr>
              <a:spcBef>
                <a:spcPts val="0"/>
              </a:spcBef>
              <a:spcAft>
                <a:spcPts val="600"/>
              </a:spcAft>
              <a:buNone/>
            </a:pPr>
            <a:r>
              <a:rPr lang="cs-CZ" sz="2200" i="1" dirty="0" smtClean="0">
                <a:solidFill>
                  <a:srgbClr val="C00000"/>
                </a:solidFill>
              </a:rPr>
              <a:t>		</a:t>
            </a:r>
            <a:r>
              <a:rPr lang="cs-CZ" sz="2200" i="1" dirty="0" err="1" smtClean="0">
                <a:solidFill>
                  <a:srgbClr val="C00000"/>
                </a:solidFill>
              </a:rPr>
              <a:t>Jeremenkova</a:t>
            </a:r>
            <a:r>
              <a:rPr lang="cs-CZ" sz="2200" i="1" dirty="0" smtClean="0">
                <a:solidFill>
                  <a:srgbClr val="C00000"/>
                </a:solidFill>
              </a:rPr>
              <a:t> 1211//40b,  779 00  Olomouc</a:t>
            </a:r>
            <a:r>
              <a:rPr lang="cs-CZ" sz="2200" dirty="0" smtClean="0">
                <a:solidFill>
                  <a:srgbClr val="C00000"/>
                </a:solidFill>
              </a:rPr>
              <a:t> </a:t>
            </a:r>
          </a:p>
          <a:p>
            <a:pPr lvl="0">
              <a:spcBef>
                <a:spcPts val="0"/>
              </a:spcBef>
              <a:spcAft>
                <a:spcPts val="600"/>
              </a:spcAft>
              <a:buClr>
                <a:srgbClr val="C00000"/>
              </a:buClr>
              <a:buFont typeface="Wingdings 2" pitchFamily="18" charset="2"/>
              <a:buChar char="R"/>
            </a:pPr>
            <a:r>
              <a:rPr lang="cs-CZ" sz="2400" dirty="0" smtClean="0"/>
              <a:t>kompletní dokumentace bude uveřejněna na webových stránkách Řídícího orgánu ROP Střední Morava </a:t>
            </a:r>
            <a:r>
              <a:rPr lang="cs-CZ" sz="2200" i="1" u="sng" dirty="0" smtClean="0">
                <a:solidFill>
                  <a:srgbClr val="C00000"/>
                </a:solidFill>
                <a:hlinkClick r:id="rId2"/>
              </a:rPr>
              <a:t>http://www.</a:t>
            </a:r>
            <a:r>
              <a:rPr lang="cs-CZ" sz="2200" i="1" u="sng" dirty="0" err="1" smtClean="0">
                <a:solidFill>
                  <a:srgbClr val="C00000"/>
                </a:solidFill>
                <a:hlinkClick r:id="rId2"/>
              </a:rPr>
              <a:t>rr</a:t>
            </a:r>
            <a:r>
              <a:rPr lang="cs-CZ" sz="2200" i="1" u="sng" dirty="0" smtClean="0">
                <a:solidFill>
                  <a:srgbClr val="C00000"/>
                </a:solidFill>
                <a:hlinkClick r:id="rId2"/>
              </a:rPr>
              <a:t>-</a:t>
            </a:r>
            <a:r>
              <a:rPr lang="cs-CZ" sz="2200" i="1" u="sng" dirty="0" err="1" smtClean="0">
                <a:solidFill>
                  <a:srgbClr val="C00000"/>
                </a:solidFill>
                <a:hlinkClick r:id="rId2"/>
              </a:rPr>
              <a:t>strednimorava.cz</a:t>
            </a:r>
            <a:r>
              <a:rPr lang="cs-CZ" sz="2200" i="1" u="sng" dirty="0" smtClean="0">
                <a:solidFill>
                  <a:srgbClr val="C00000"/>
                </a:solidFill>
                <a:hlinkClick r:id="rId2"/>
              </a:rPr>
              <a:t>/rop-</a:t>
            </a:r>
            <a:r>
              <a:rPr lang="cs-CZ" sz="2200" i="1" u="sng" dirty="0" err="1" smtClean="0">
                <a:solidFill>
                  <a:srgbClr val="C00000"/>
                </a:solidFill>
                <a:hlinkClick r:id="rId2"/>
              </a:rPr>
              <a:t>sm</a:t>
            </a:r>
            <a:r>
              <a:rPr lang="cs-CZ" sz="2200" i="1" u="sng" dirty="0" smtClean="0">
                <a:solidFill>
                  <a:srgbClr val="C00000"/>
                </a:solidFill>
                <a:hlinkClick r:id="rId2"/>
              </a:rPr>
              <a:t>/</a:t>
            </a:r>
            <a:r>
              <a:rPr lang="cs-CZ" sz="2200" i="1" u="sng" dirty="0" err="1" smtClean="0">
                <a:solidFill>
                  <a:srgbClr val="C00000"/>
                </a:solidFill>
                <a:hlinkClick r:id="rId2"/>
              </a:rPr>
              <a:t>inovacni</a:t>
            </a:r>
            <a:r>
              <a:rPr lang="cs-CZ" sz="2200" i="1" u="sng" dirty="0" smtClean="0">
                <a:solidFill>
                  <a:srgbClr val="C00000"/>
                </a:solidFill>
                <a:hlinkClick r:id="rId2"/>
              </a:rPr>
              <a:t>-vouchery</a:t>
            </a:r>
            <a:endParaRPr lang="cs-CZ" sz="2000" dirty="0" smtClean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Nadpis 1"/>
          <p:cNvSpPr>
            <a:spLocks noGrp="1"/>
          </p:cNvSpPr>
          <p:nvPr>
            <p:ph type="title"/>
          </p:nvPr>
        </p:nvSpPr>
        <p:spPr>
          <a:xfrm>
            <a:off x="254031" y="571480"/>
            <a:ext cx="8675687" cy="1143000"/>
          </a:xfrm>
        </p:spPr>
        <p:txBody>
          <a:bodyPr/>
          <a:lstStyle/>
          <a:p>
            <a:r>
              <a:rPr lang="cs-CZ" sz="3200" b="1" dirty="0" smtClean="0">
                <a:solidFill>
                  <a:srgbClr val="0070C0"/>
                </a:solidFill>
              </a:rPr>
              <a:t>Řízení k předkládání inovačních voucherů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 sz="1000" dirty="0" smtClean="0"/>
          </a:p>
          <a:p>
            <a:endParaRPr lang="cs-CZ" sz="2400" dirty="0" smtClean="0"/>
          </a:p>
          <a:p>
            <a:endParaRPr lang="cs-CZ" sz="2400" dirty="0" smtClean="0"/>
          </a:p>
          <a:p>
            <a:endParaRPr lang="cs-CZ" sz="2400" dirty="0"/>
          </a:p>
        </p:txBody>
      </p:sp>
      <p:sp>
        <p:nvSpPr>
          <p:cNvPr id="5" name="Zástupný symbol pro obsah 3"/>
          <p:cNvSpPr txBox="1">
            <a:spLocks/>
          </p:cNvSpPr>
          <p:nvPr/>
        </p:nvSpPr>
        <p:spPr bwMode="auto">
          <a:xfrm>
            <a:off x="457200" y="1428736"/>
            <a:ext cx="8472518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0" lang="cs-CZ" sz="10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lvl="0" indent="-342900" eaLnBrk="0" hangingPunct="0">
              <a:spcBef>
                <a:spcPts val="0"/>
              </a:spcBef>
              <a:spcAft>
                <a:spcPts val="600"/>
              </a:spcAft>
              <a:buClr>
                <a:srgbClr val="C00000"/>
              </a:buClr>
              <a:buFont typeface="Wingdings 2" pitchFamily="18" charset="2"/>
              <a:buChar char="R"/>
              <a:defRPr/>
            </a:pPr>
            <a:r>
              <a:rPr lang="cs-CZ" sz="2400" kern="0" dirty="0" smtClean="0">
                <a:latin typeface="+mn-lt"/>
              </a:rPr>
              <a:t>nákup služeb v hodnotě: </a:t>
            </a:r>
            <a:r>
              <a:rPr lang="cs-CZ" sz="2400" kern="0" dirty="0" smtClean="0">
                <a:solidFill>
                  <a:srgbClr val="C00000"/>
                </a:solidFill>
                <a:latin typeface="+mn-lt"/>
              </a:rPr>
              <a:t>80 000 – 199 999</a:t>
            </a:r>
            <a:r>
              <a:rPr lang="cs-CZ" sz="2400" kern="0" dirty="0" smtClean="0">
                <a:solidFill>
                  <a:srgbClr val="C00000"/>
                </a:solidFill>
              </a:rPr>
              <a:t>,- Kč </a:t>
            </a:r>
            <a:endParaRPr kumimoji="0" lang="cs-CZ" sz="2400" b="0" i="0" u="none" strike="noStrike" kern="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lvl="0" indent="-342900" eaLnBrk="0" hangingPunct="0">
              <a:spcBef>
                <a:spcPts val="0"/>
              </a:spcBef>
              <a:spcAft>
                <a:spcPts val="600"/>
              </a:spcAft>
              <a:buClr>
                <a:srgbClr val="C00000"/>
              </a:buClr>
              <a:buFont typeface="Wingdings 2" pitchFamily="18" charset="2"/>
              <a:buChar char="R"/>
            </a:pPr>
            <a:r>
              <a:rPr lang="cs-CZ" sz="2400" kern="0" dirty="0" smtClean="0">
                <a:latin typeface="+mn-lt"/>
              </a:rPr>
              <a:t>hodnota inovačního voucheru: 	</a:t>
            </a:r>
            <a:r>
              <a:rPr lang="cs-CZ" sz="2400" kern="0" dirty="0" smtClean="0">
                <a:solidFill>
                  <a:srgbClr val="C00000"/>
                </a:solidFill>
              </a:rPr>
              <a:t> 60 000 – 149 999,- Kč </a:t>
            </a:r>
          </a:p>
          <a:p>
            <a:pPr marL="1714500" lvl="3" indent="-342900" eaLnBrk="0" hangingPunct="0">
              <a:spcBef>
                <a:spcPts val="0"/>
              </a:spcBef>
              <a:spcAft>
                <a:spcPts val="600"/>
              </a:spcAft>
              <a:buClr>
                <a:srgbClr val="C00000"/>
              </a:buClr>
            </a:pPr>
            <a:endParaRPr lang="cs-CZ" sz="900" kern="0" dirty="0" smtClean="0">
              <a:solidFill>
                <a:srgbClr val="C00000"/>
              </a:solidFill>
            </a:endParaRPr>
          </a:p>
          <a:p>
            <a:pPr marL="1714500" lvl="3" indent="-342900" eaLnBrk="0" hangingPunct="0">
              <a:spcBef>
                <a:spcPts val="0"/>
              </a:spcBef>
              <a:spcAft>
                <a:spcPts val="600"/>
              </a:spcAft>
              <a:buClr>
                <a:srgbClr val="C00000"/>
              </a:buClr>
            </a:pPr>
            <a:r>
              <a:rPr lang="cs-CZ" sz="2400" kern="0" dirty="0" smtClean="0">
                <a:solidFill>
                  <a:srgbClr val="C00000"/>
                </a:solidFill>
              </a:rPr>
              <a:t>m</a:t>
            </a:r>
            <a:r>
              <a:rPr lang="cs-CZ" sz="2400" kern="0" dirty="0" smtClean="0">
                <a:solidFill>
                  <a:srgbClr val="C00000"/>
                </a:solidFill>
                <a:latin typeface="+mn-lt"/>
              </a:rPr>
              <a:t>aximálně 75% celkových nákladů </a:t>
            </a:r>
          </a:p>
          <a:p>
            <a:pPr marL="1714500" lvl="3" indent="-342900" eaLnBrk="0" hangingPunct="0">
              <a:spcBef>
                <a:spcPts val="0"/>
              </a:spcBef>
              <a:spcAft>
                <a:spcPts val="600"/>
              </a:spcAft>
              <a:buClr>
                <a:srgbClr val="C00000"/>
              </a:buClr>
            </a:pPr>
            <a:r>
              <a:rPr lang="cs-CZ" sz="2400" kern="0" dirty="0" smtClean="0">
                <a:solidFill>
                  <a:srgbClr val="C00000"/>
                </a:solidFill>
                <a:latin typeface="+mn-lt"/>
              </a:rPr>
              <a:t>na poskytnutou službu</a:t>
            </a:r>
          </a:p>
          <a:p>
            <a:pPr marL="1714500" lvl="3" indent="-342900" eaLnBrk="0" hangingPunct="0">
              <a:spcBef>
                <a:spcPts val="0"/>
              </a:spcBef>
              <a:spcAft>
                <a:spcPts val="600"/>
              </a:spcAft>
              <a:buClr>
                <a:srgbClr val="C00000"/>
              </a:buClr>
            </a:pPr>
            <a:endParaRPr lang="cs-CZ" sz="1200" kern="0" dirty="0" smtClean="0">
              <a:latin typeface="+mn-lt"/>
            </a:endParaRPr>
          </a:p>
          <a:p>
            <a:pPr>
              <a:spcBef>
                <a:spcPts val="0"/>
              </a:spcBef>
              <a:spcAft>
                <a:spcPts val="600"/>
              </a:spcAft>
              <a:buClr>
                <a:srgbClr val="C00000"/>
              </a:buClr>
              <a:buFont typeface="Wingdings 2" pitchFamily="18" charset="2"/>
              <a:buChar char="R"/>
            </a:pPr>
            <a:r>
              <a:rPr lang="cs-CZ" sz="2400" dirty="0" smtClean="0"/>
              <a:t>datum vyhlášení a ukončení lhůty pro předkládání žádostí bude zveřejněn na stránkách Olomouckého kraje a Regionální rady regionu soudržnosti Střední Morava</a:t>
            </a:r>
          </a:p>
          <a:p>
            <a:pPr>
              <a:spcBef>
                <a:spcPts val="0"/>
              </a:spcBef>
              <a:spcAft>
                <a:spcPts val="600"/>
              </a:spcAft>
              <a:buClr>
                <a:srgbClr val="C00000"/>
              </a:buClr>
              <a:buFont typeface="Wingdings 2" pitchFamily="18" charset="2"/>
              <a:buChar char="R"/>
            </a:pPr>
            <a:r>
              <a:rPr lang="cs-CZ" sz="2400" dirty="0" smtClean="0"/>
              <a:t>kontaktní osoba: </a:t>
            </a:r>
            <a:r>
              <a:rPr lang="cs-CZ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Ing. Hana Slováková</a:t>
            </a:r>
            <a:r>
              <a:rPr lang="cs-CZ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  <a:p>
            <a:pPr lvl="2" indent="-782638">
              <a:spcBef>
                <a:spcPts val="0"/>
              </a:spcBef>
              <a:spcAft>
                <a:spcPts val="600"/>
              </a:spcAft>
              <a:buNone/>
            </a:pPr>
            <a:r>
              <a:rPr lang="cs-CZ" sz="2200" i="1" u="sng" dirty="0" smtClean="0">
                <a:solidFill>
                  <a:srgbClr val="C00000"/>
                </a:solidFill>
              </a:rPr>
              <a:t>hana.</a:t>
            </a:r>
            <a:r>
              <a:rPr lang="cs-CZ" sz="2200" i="1" u="sng" dirty="0" err="1" smtClean="0">
                <a:solidFill>
                  <a:srgbClr val="C00000"/>
                </a:solidFill>
              </a:rPr>
              <a:t>slovakova</a:t>
            </a:r>
            <a:r>
              <a:rPr lang="cs-CZ" sz="2200" i="1" u="sng" dirty="0" smtClean="0">
                <a:solidFill>
                  <a:srgbClr val="C00000"/>
                </a:solidFill>
              </a:rPr>
              <a:t>@</a:t>
            </a:r>
            <a:r>
              <a:rPr lang="cs-CZ" sz="2200" i="1" u="sng" dirty="0" err="1" smtClean="0">
                <a:solidFill>
                  <a:srgbClr val="C00000"/>
                </a:solidFill>
              </a:rPr>
              <a:t>rr</a:t>
            </a:r>
            <a:r>
              <a:rPr lang="cs-CZ" sz="2200" i="1" u="sng" dirty="0" smtClean="0">
                <a:solidFill>
                  <a:srgbClr val="C00000"/>
                </a:solidFill>
              </a:rPr>
              <a:t>-</a:t>
            </a:r>
            <a:r>
              <a:rPr lang="cs-CZ" sz="2200" i="1" u="sng" dirty="0" err="1" smtClean="0">
                <a:solidFill>
                  <a:srgbClr val="C00000"/>
                </a:solidFill>
              </a:rPr>
              <a:t>strednimorava.cz</a:t>
            </a:r>
            <a:endParaRPr lang="cs-CZ" sz="2200" i="1" dirty="0" smtClean="0">
              <a:solidFill>
                <a:srgbClr val="C00000"/>
              </a:solidFill>
            </a:endParaRPr>
          </a:p>
          <a:p>
            <a:pPr marL="342900" indent="-342900" eaLnBrk="0" hangingPunct="0">
              <a:spcBef>
                <a:spcPct val="20000"/>
              </a:spcBef>
              <a:buFont typeface="Wingdings" pitchFamily="2" charset="2"/>
              <a:buChar char="ü"/>
              <a:defRPr/>
            </a:pPr>
            <a:endParaRPr lang="cs-CZ" sz="2400" dirty="0" smtClean="0">
              <a:solidFill>
                <a:srgbClr val="C00000"/>
              </a:solidFill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endParaRPr kumimoji="0" lang="cs-CZ" sz="24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Šrafovaná šipka doprava 5"/>
          <p:cNvSpPr/>
          <p:nvPr/>
        </p:nvSpPr>
        <p:spPr>
          <a:xfrm>
            <a:off x="611560" y="2643182"/>
            <a:ext cx="978408" cy="484632"/>
          </a:xfrm>
          <a:prstGeom prst="stripedRightArrow">
            <a:avLst/>
          </a:prstGeom>
          <a:solidFill>
            <a:srgbClr val="F5BEBD"/>
          </a:solidFill>
          <a:ln>
            <a:solidFill>
              <a:srgbClr val="C00000"/>
            </a:solidFill>
          </a:ln>
          <a:effectLst>
            <a:innerShdw blurRad="63500" dist="50800" dir="54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Nadpis 1"/>
          <p:cNvSpPr>
            <a:spLocks noGrp="1"/>
          </p:cNvSpPr>
          <p:nvPr>
            <p:ph type="title"/>
          </p:nvPr>
        </p:nvSpPr>
        <p:spPr>
          <a:xfrm>
            <a:off x="254031" y="785802"/>
            <a:ext cx="8675687" cy="1143000"/>
          </a:xfrm>
        </p:spPr>
        <p:txBody>
          <a:bodyPr/>
          <a:lstStyle/>
          <a:p>
            <a:r>
              <a:rPr lang="cs-CZ" sz="3200" b="1" dirty="0" smtClean="0">
                <a:solidFill>
                  <a:srgbClr val="0070C0"/>
                </a:solidFill>
              </a:rPr>
              <a:t>Dokumentace </a:t>
            </a:r>
            <a:br>
              <a:rPr lang="cs-CZ" sz="3200" b="1" dirty="0" smtClean="0">
                <a:solidFill>
                  <a:srgbClr val="0070C0"/>
                </a:solidFill>
              </a:rPr>
            </a:br>
            <a:r>
              <a:rPr lang="cs-CZ" sz="3200" b="1" dirty="0" smtClean="0">
                <a:solidFill>
                  <a:srgbClr val="0070C0"/>
                </a:solidFill>
              </a:rPr>
              <a:t>Řízení k předkládání inovačních voucherů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idx="1"/>
          </p:nvPr>
        </p:nvSpPr>
        <p:spPr>
          <a:xfrm>
            <a:off x="457200" y="1689119"/>
            <a:ext cx="8229600" cy="4525963"/>
          </a:xfrm>
        </p:spPr>
        <p:txBody>
          <a:bodyPr/>
          <a:lstStyle/>
          <a:p>
            <a:endParaRPr lang="cs-CZ" sz="1000" dirty="0" smtClean="0"/>
          </a:p>
          <a:p>
            <a:endParaRPr lang="cs-CZ" sz="2400" dirty="0" smtClean="0"/>
          </a:p>
          <a:p>
            <a:endParaRPr lang="cs-CZ" sz="2400" dirty="0" smtClean="0"/>
          </a:p>
          <a:p>
            <a:endParaRPr lang="cs-CZ" sz="2400" dirty="0"/>
          </a:p>
        </p:txBody>
      </p:sp>
      <p:sp>
        <p:nvSpPr>
          <p:cNvPr id="5" name="Zástupný symbol pro obsah 3"/>
          <p:cNvSpPr txBox="1">
            <a:spLocks/>
          </p:cNvSpPr>
          <p:nvPr/>
        </p:nvSpPr>
        <p:spPr bwMode="auto">
          <a:xfrm>
            <a:off x="742952" y="1643050"/>
            <a:ext cx="8472518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0" lang="cs-CZ" sz="24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719138" lvl="0" indent="-719138" eaLnBrk="0" hangingPunct="0">
              <a:spcBef>
                <a:spcPts val="0"/>
              </a:spcBef>
              <a:spcAft>
                <a:spcPts val="1200"/>
              </a:spcAft>
              <a:buClr>
                <a:srgbClr val="C00000"/>
              </a:buClr>
              <a:buFont typeface="Wingdings 2" pitchFamily="18" charset="2"/>
              <a:buChar char="R"/>
            </a:pPr>
            <a:r>
              <a:rPr lang="cs-CZ" sz="2400" i="1" kern="0" dirty="0" smtClean="0">
                <a:latin typeface="+mn-lt"/>
              </a:rPr>
              <a:t>WEBOVÝ FORMULÁŘ </a:t>
            </a:r>
            <a:r>
              <a:rPr lang="cs-CZ" sz="2400" kern="0" dirty="0" smtClean="0">
                <a:latin typeface="+mn-lt"/>
              </a:rPr>
              <a:t>Žádost o inovační voucher</a:t>
            </a:r>
          </a:p>
          <a:p>
            <a:pPr marL="719138" lvl="0" indent="-719138" eaLnBrk="0" hangingPunct="0">
              <a:spcBef>
                <a:spcPts val="0"/>
              </a:spcBef>
              <a:spcAft>
                <a:spcPts val="1200"/>
              </a:spcAft>
              <a:buClr>
                <a:srgbClr val="C00000"/>
              </a:buClr>
              <a:buFont typeface="Wingdings 2" pitchFamily="18" charset="2"/>
              <a:buChar char="R"/>
            </a:pPr>
            <a:r>
              <a:rPr lang="cs-CZ" sz="2400" kern="0" dirty="0" smtClean="0">
                <a:latin typeface="+mn-lt"/>
              </a:rPr>
              <a:t>Vyloučené oblasti podpory</a:t>
            </a:r>
          </a:p>
          <a:p>
            <a:pPr marL="719138" lvl="0" indent="-719138" eaLnBrk="0" hangingPunct="0">
              <a:spcBef>
                <a:spcPts val="0"/>
              </a:spcBef>
              <a:spcAft>
                <a:spcPts val="1200"/>
              </a:spcAft>
              <a:buClr>
                <a:srgbClr val="C00000"/>
              </a:buClr>
              <a:buFont typeface="Wingdings 2" pitchFamily="18" charset="2"/>
              <a:buChar char="R"/>
            </a:pPr>
            <a:r>
              <a:rPr lang="cs-CZ" sz="2400" kern="0" dirty="0" smtClean="0">
                <a:latin typeface="+mn-lt"/>
              </a:rPr>
              <a:t>Žádost o proplacení inovačního voucheru</a:t>
            </a:r>
          </a:p>
          <a:p>
            <a:pPr marL="719138" lvl="0" indent="-719138" eaLnBrk="0" hangingPunct="0">
              <a:spcBef>
                <a:spcPts val="0"/>
              </a:spcBef>
              <a:spcAft>
                <a:spcPts val="1200"/>
              </a:spcAft>
              <a:buClr>
                <a:srgbClr val="C00000"/>
              </a:buClr>
              <a:buFont typeface="Wingdings 2" pitchFamily="18" charset="2"/>
              <a:buChar char="R"/>
            </a:pPr>
            <a:r>
              <a:rPr lang="cs-CZ" sz="2400" kern="0" dirty="0" smtClean="0">
                <a:latin typeface="+mn-lt"/>
              </a:rPr>
              <a:t>Nabídka </a:t>
            </a:r>
            <a:r>
              <a:rPr lang="cs-CZ" sz="2400" kern="0" dirty="0" err="1" smtClean="0">
                <a:latin typeface="+mn-lt"/>
              </a:rPr>
              <a:t>VaV</a:t>
            </a:r>
            <a:r>
              <a:rPr lang="cs-CZ" sz="2400" kern="0" dirty="0" smtClean="0">
                <a:latin typeface="+mn-lt"/>
              </a:rPr>
              <a:t> instituce</a:t>
            </a:r>
          </a:p>
          <a:p>
            <a:pPr marL="719138" lvl="0" indent="-719138" eaLnBrk="0" hangingPunct="0">
              <a:spcBef>
                <a:spcPts val="0"/>
              </a:spcBef>
              <a:spcAft>
                <a:spcPts val="1200"/>
              </a:spcAft>
              <a:buClr>
                <a:srgbClr val="C00000"/>
              </a:buClr>
              <a:buFont typeface="Wingdings 2" pitchFamily="18" charset="2"/>
              <a:buChar char="R"/>
            </a:pPr>
            <a:r>
              <a:rPr lang="cs-CZ" sz="2400" kern="0" dirty="0" smtClean="0">
                <a:latin typeface="+mn-lt"/>
              </a:rPr>
              <a:t>Smlouva o spolupráci k inovačnímu voucheru</a:t>
            </a:r>
          </a:p>
          <a:p>
            <a:pPr marL="719138" lvl="0" indent="-719138" eaLnBrk="0" hangingPunct="0">
              <a:spcBef>
                <a:spcPts val="0"/>
              </a:spcBef>
              <a:spcAft>
                <a:spcPts val="1200"/>
              </a:spcAft>
              <a:buClr>
                <a:srgbClr val="C00000"/>
              </a:buClr>
              <a:buFont typeface="Wingdings 2" pitchFamily="18" charset="2"/>
              <a:buChar char="R"/>
            </a:pPr>
            <a:r>
              <a:rPr lang="cs-CZ" sz="2400" kern="0" dirty="0" smtClean="0">
                <a:latin typeface="+mn-lt"/>
              </a:rPr>
              <a:t>Smlouva o dílo – vzor</a:t>
            </a:r>
          </a:p>
          <a:p>
            <a:pPr marL="719138" lvl="0" indent="-719138" eaLnBrk="0" hangingPunct="0">
              <a:spcBef>
                <a:spcPts val="0"/>
              </a:spcBef>
              <a:spcAft>
                <a:spcPts val="1200"/>
              </a:spcAft>
              <a:buClr>
                <a:srgbClr val="C00000"/>
              </a:buClr>
              <a:buFont typeface="Wingdings 2" pitchFamily="18" charset="2"/>
              <a:buChar char="R"/>
            </a:pPr>
            <a:r>
              <a:rPr lang="cs-CZ" sz="2400" kern="0" dirty="0" smtClean="0">
                <a:latin typeface="+mn-lt"/>
              </a:rPr>
              <a:t>Manuál pro žadatele o inovační voucher</a:t>
            </a:r>
          </a:p>
          <a:p>
            <a:pPr marL="719138" lvl="0" indent="-719138" eaLnBrk="0" hangingPunct="0">
              <a:spcBef>
                <a:spcPts val="0"/>
              </a:spcBef>
              <a:spcAft>
                <a:spcPts val="1200"/>
              </a:spcAft>
              <a:buClr>
                <a:srgbClr val="C00000"/>
              </a:buClr>
              <a:buFont typeface="Wingdings 2" pitchFamily="18" charset="2"/>
              <a:buChar char="R"/>
            </a:pPr>
            <a:r>
              <a:rPr lang="cs-CZ" sz="2400" kern="0" dirty="0" smtClean="0">
                <a:latin typeface="+mn-lt"/>
              </a:rPr>
              <a:t>Typové projekty</a:t>
            </a:r>
          </a:p>
          <a:p>
            <a:pPr marL="1714500" lvl="3" indent="-342900" eaLnBrk="0" hangingPunct="0">
              <a:spcBef>
                <a:spcPts val="0"/>
              </a:spcBef>
              <a:spcAft>
                <a:spcPts val="600"/>
              </a:spcAft>
              <a:buClr>
                <a:srgbClr val="C00000"/>
              </a:buClr>
            </a:pPr>
            <a:endParaRPr lang="cs-CZ" sz="2400" kern="0" dirty="0" smtClean="0">
              <a:solidFill>
                <a:srgbClr val="C00000"/>
              </a:solidFill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0" lang="cs-CZ" sz="24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aoblený obdélník 4"/>
          <p:cNvSpPr/>
          <p:nvPr/>
        </p:nvSpPr>
        <p:spPr>
          <a:xfrm>
            <a:off x="357158" y="1428736"/>
            <a:ext cx="3143272" cy="571504"/>
          </a:xfrm>
          <a:prstGeom prst="roundRect">
            <a:avLst/>
          </a:prstGeom>
          <a:solidFill>
            <a:srgbClr val="F5BEBD"/>
          </a:solidFill>
          <a:ln>
            <a:solidFill>
              <a:srgbClr val="C00000"/>
            </a:solidFill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3074" name="Nadpis 1"/>
          <p:cNvSpPr>
            <a:spLocks noGrp="1"/>
          </p:cNvSpPr>
          <p:nvPr>
            <p:ph type="title"/>
          </p:nvPr>
        </p:nvSpPr>
        <p:spPr>
          <a:xfrm>
            <a:off x="254031" y="571480"/>
            <a:ext cx="8675687" cy="1143000"/>
          </a:xfrm>
        </p:spPr>
        <p:txBody>
          <a:bodyPr/>
          <a:lstStyle/>
          <a:p>
            <a:r>
              <a:rPr lang="cs-CZ" sz="3200" b="1" dirty="0" smtClean="0">
                <a:solidFill>
                  <a:srgbClr val="0070C0"/>
                </a:solidFill>
              </a:rPr>
              <a:t>Žadatel o inovační voucher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 sz="1000" dirty="0" smtClean="0"/>
          </a:p>
          <a:p>
            <a:endParaRPr lang="cs-CZ" sz="2400" dirty="0" smtClean="0"/>
          </a:p>
          <a:p>
            <a:endParaRPr lang="cs-CZ" sz="2400" dirty="0" smtClean="0"/>
          </a:p>
          <a:p>
            <a:endParaRPr lang="cs-CZ" sz="2400" dirty="0"/>
          </a:p>
        </p:txBody>
      </p:sp>
      <p:sp>
        <p:nvSpPr>
          <p:cNvPr id="21505" name="Rectangle 1"/>
          <p:cNvSpPr>
            <a:spLocks noChangeArrowheads="1"/>
          </p:cNvSpPr>
          <p:nvPr/>
        </p:nvSpPr>
        <p:spPr bwMode="auto">
          <a:xfrm>
            <a:off x="357190" y="1500174"/>
            <a:ext cx="8143900" cy="4632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69875" algn="l"/>
              </a:tabLst>
            </a:pPr>
            <a:r>
              <a:rPr lang="cs-CZ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Podnikatelský subjekt  </a:t>
            </a:r>
            <a:r>
              <a:rPr lang="cs-CZ" sz="2400" dirty="0" smtClean="0"/>
              <a:t>bez ohledu na velikost, tj. právnická osoba ve smyslu zákona 513/1990, obchodní zákoník v platném znění splňující současně následující podmínky: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69875" algn="l"/>
              </a:tabLst>
            </a:pPr>
            <a:endParaRPr lang="cs-CZ" sz="1000" dirty="0" smtClean="0"/>
          </a:p>
          <a:p>
            <a:pPr lvl="1" indent="350838" algn="just" eaLnBrk="0" hangingPunct="0">
              <a:spcAft>
                <a:spcPts val="600"/>
              </a:spcAft>
              <a:buClr>
                <a:srgbClr val="C00000"/>
              </a:buClr>
              <a:buFont typeface="Wingdings 2" pitchFamily="18" charset="2"/>
              <a:buChar char=""/>
              <a:tabLst>
                <a:tab pos="269875" algn="l"/>
              </a:tabLst>
            </a:pPr>
            <a:r>
              <a:rPr lang="cs-CZ" sz="2200" dirty="0" smtClean="0"/>
              <a:t>sídlo / provozovna na území Olomouckého kraje</a:t>
            </a:r>
          </a:p>
          <a:p>
            <a:pPr lvl="1" indent="350838" algn="just" eaLnBrk="0" hangingPunct="0">
              <a:spcAft>
                <a:spcPts val="600"/>
              </a:spcAft>
              <a:buClr>
                <a:srgbClr val="C00000"/>
              </a:buClr>
              <a:buFont typeface="Wingdings 2" pitchFamily="18" charset="2"/>
              <a:buChar char=""/>
              <a:tabLst>
                <a:tab pos="269875" algn="l"/>
              </a:tabLst>
            </a:pPr>
            <a:r>
              <a:rPr lang="cs-CZ" sz="2200" dirty="0" smtClean="0"/>
              <a:t>výsledky projektu realizovaného s využitím inovačního 	voucheru směřují do Olomouckého kraje</a:t>
            </a:r>
          </a:p>
          <a:p>
            <a:pPr lvl="1" indent="350838" algn="just" eaLnBrk="0" hangingPunct="0">
              <a:spcAft>
                <a:spcPts val="600"/>
              </a:spcAft>
              <a:buClr>
                <a:srgbClr val="C00000"/>
              </a:buClr>
              <a:buFont typeface="Wingdings 2" pitchFamily="18" charset="2"/>
              <a:buChar char=""/>
              <a:tabLst>
                <a:tab pos="269875" algn="l"/>
              </a:tabLst>
            </a:pPr>
            <a:r>
              <a:rPr lang="cs-CZ" sz="2200" dirty="0" smtClean="0"/>
              <a:t>žadatel doposud nespolupracoval s daným pracovištěm 	</a:t>
            </a:r>
            <a:r>
              <a:rPr lang="cs-CZ" sz="2200" dirty="0" err="1" smtClean="0"/>
              <a:t>VaV</a:t>
            </a:r>
            <a:r>
              <a:rPr lang="cs-CZ" sz="2200" dirty="0" smtClean="0"/>
              <a:t> instituce na daném typu aktivity pro konkrétní 	inovaci produktu</a:t>
            </a:r>
          </a:p>
          <a:p>
            <a:pPr lvl="1" indent="350838" algn="just" eaLnBrk="0" hangingPunct="0">
              <a:spcAft>
                <a:spcPts val="600"/>
              </a:spcAft>
              <a:buClr>
                <a:srgbClr val="C00000"/>
              </a:buClr>
              <a:buFont typeface="Wingdings 2" pitchFamily="18" charset="2"/>
              <a:buChar char=""/>
              <a:tabLst>
                <a:tab pos="269875" algn="l"/>
              </a:tabLst>
            </a:pPr>
            <a:r>
              <a:rPr lang="cs-CZ" sz="2200" dirty="0" smtClean="0"/>
              <a:t>žadatel splňuje další podmínky definované 	v dokumentaci řízení k předkládání žádostí o inovační 	voucher.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Nadpis 1"/>
          <p:cNvSpPr>
            <a:spLocks noGrp="1"/>
          </p:cNvSpPr>
          <p:nvPr>
            <p:ph type="title"/>
          </p:nvPr>
        </p:nvSpPr>
        <p:spPr>
          <a:xfrm>
            <a:off x="214282" y="428604"/>
            <a:ext cx="8675687" cy="1143000"/>
          </a:xfrm>
        </p:spPr>
        <p:txBody>
          <a:bodyPr/>
          <a:lstStyle/>
          <a:p>
            <a:r>
              <a:rPr lang="cs-CZ" sz="3200" b="1" dirty="0" smtClean="0">
                <a:solidFill>
                  <a:srgbClr val="0070C0"/>
                </a:solidFill>
              </a:rPr>
              <a:t>Žádost o inovační voucher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idx="1"/>
          </p:nvPr>
        </p:nvSpPr>
        <p:spPr>
          <a:xfrm>
            <a:off x="357158" y="1285860"/>
            <a:ext cx="8229600" cy="428628"/>
          </a:xfrm>
        </p:spPr>
        <p:txBody>
          <a:bodyPr/>
          <a:lstStyle/>
          <a:p>
            <a:pPr>
              <a:buNone/>
            </a:pPr>
            <a:r>
              <a:rPr lang="cs-CZ" sz="22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ČÁST  A – ZÁVAZNÁ ČÁST</a:t>
            </a:r>
          </a:p>
          <a:p>
            <a:endParaRPr lang="cs-CZ" sz="2400" dirty="0" smtClean="0"/>
          </a:p>
          <a:p>
            <a:endParaRPr lang="cs-CZ" sz="2400" dirty="0" smtClean="0"/>
          </a:p>
          <a:p>
            <a:endParaRPr lang="cs-CZ" sz="2400" dirty="0"/>
          </a:p>
        </p:txBody>
      </p:sp>
      <p:sp>
        <p:nvSpPr>
          <p:cNvPr id="5" name="Zástupný symbol pro obsah 3"/>
          <p:cNvSpPr txBox="1">
            <a:spLocks/>
          </p:cNvSpPr>
          <p:nvPr/>
        </p:nvSpPr>
        <p:spPr bwMode="auto">
          <a:xfrm>
            <a:off x="742952" y="1643050"/>
            <a:ext cx="8472518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0" lang="cs-CZ" sz="24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714500" lvl="3" indent="-342900" eaLnBrk="0" hangingPunct="0">
              <a:spcBef>
                <a:spcPts val="0"/>
              </a:spcBef>
              <a:spcAft>
                <a:spcPts val="600"/>
              </a:spcAft>
              <a:buClr>
                <a:srgbClr val="C00000"/>
              </a:buClr>
            </a:pPr>
            <a:endParaRPr lang="cs-CZ" sz="2400" kern="0" dirty="0" smtClean="0">
              <a:solidFill>
                <a:srgbClr val="C00000"/>
              </a:solidFill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0" lang="cs-CZ" sz="24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Zástupný symbol pro obsah 3"/>
          <p:cNvSpPr txBox="1">
            <a:spLocks/>
          </p:cNvSpPr>
          <p:nvPr/>
        </p:nvSpPr>
        <p:spPr bwMode="auto">
          <a:xfrm>
            <a:off x="357158" y="1357298"/>
            <a:ext cx="892975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0" lang="cs-CZ" sz="20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47675" lvl="0" indent="-447675" defTabSz="271463" eaLnBrk="0" hangingPunct="0">
              <a:spcBef>
                <a:spcPts val="0"/>
              </a:spcBef>
              <a:spcAft>
                <a:spcPts val="1200"/>
              </a:spcAft>
              <a:buClr>
                <a:srgbClr val="C00000"/>
              </a:buClr>
              <a:buFont typeface="Wingdings 2" pitchFamily="18" charset="2"/>
              <a:buChar char="R"/>
              <a:tabLst>
                <a:tab pos="447675" algn="l"/>
              </a:tabLst>
            </a:pPr>
            <a:r>
              <a:rPr lang="cs-CZ" sz="2000" kern="0" dirty="0" smtClean="0">
                <a:latin typeface="+mn-lt"/>
              </a:rPr>
              <a:t>Identifikační údaje žadatele – pouze IČ – dále se generuje dle ARES		+ kontaktní údaje žadatele</a:t>
            </a:r>
          </a:p>
          <a:p>
            <a:pPr marL="447675" lvl="0" indent="-447675" eaLnBrk="0" hangingPunct="0">
              <a:spcBef>
                <a:spcPts val="0"/>
              </a:spcBef>
              <a:spcAft>
                <a:spcPts val="1200"/>
              </a:spcAft>
              <a:buClr>
                <a:srgbClr val="C00000"/>
              </a:buClr>
              <a:buFont typeface="Wingdings 2" pitchFamily="18" charset="2"/>
              <a:buChar char="R"/>
            </a:pPr>
            <a:r>
              <a:rPr lang="cs-CZ" sz="2000" kern="0" dirty="0" smtClean="0">
                <a:latin typeface="+mn-lt"/>
              </a:rPr>
              <a:t>Identifikační údaje </a:t>
            </a:r>
            <a:r>
              <a:rPr lang="cs-CZ" sz="2000" kern="0" dirty="0" err="1" smtClean="0">
                <a:latin typeface="+mn-lt"/>
              </a:rPr>
              <a:t>VaV</a:t>
            </a:r>
            <a:r>
              <a:rPr lang="cs-CZ" sz="2000" kern="0" dirty="0" smtClean="0">
                <a:latin typeface="+mn-lt"/>
              </a:rPr>
              <a:t> instituce – „roletka“ zapojených </a:t>
            </a:r>
            <a:r>
              <a:rPr lang="cs-CZ" sz="2000" kern="0" dirty="0" err="1" smtClean="0">
                <a:latin typeface="+mn-lt"/>
              </a:rPr>
              <a:t>VaV</a:t>
            </a:r>
            <a:r>
              <a:rPr lang="cs-CZ" sz="2000" kern="0" dirty="0" smtClean="0">
                <a:latin typeface="+mn-lt"/>
              </a:rPr>
              <a:t> institucí s </a:t>
            </a:r>
            <a:r>
              <a:rPr lang="cs-CZ" sz="2000" kern="0" dirty="0" err="1" smtClean="0">
                <a:latin typeface="+mn-lt"/>
              </a:rPr>
              <a:t>předvyplněnými</a:t>
            </a:r>
            <a:r>
              <a:rPr lang="cs-CZ" sz="2000" kern="0" dirty="0" smtClean="0">
                <a:latin typeface="+mn-lt"/>
              </a:rPr>
              <a:t> údaji + kontaktní údaje zástupce </a:t>
            </a:r>
            <a:r>
              <a:rPr lang="cs-CZ" sz="2000" kern="0" dirty="0" err="1" smtClean="0">
                <a:latin typeface="+mn-lt"/>
              </a:rPr>
              <a:t>VaV</a:t>
            </a:r>
            <a:r>
              <a:rPr lang="cs-CZ" sz="2000" kern="0" dirty="0" smtClean="0">
                <a:latin typeface="+mn-lt"/>
              </a:rPr>
              <a:t> instituce</a:t>
            </a:r>
          </a:p>
          <a:p>
            <a:pPr marL="447675" lvl="0" indent="-447675" eaLnBrk="0" hangingPunct="0">
              <a:spcBef>
                <a:spcPts val="0"/>
              </a:spcBef>
              <a:spcAft>
                <a:spcPts val="1200"/>
              </a:spcAft>
              <a:buClr>
                <a:srgbClr val="C00000"/>
              </a:buClr>
              <a:buFont typeface="Wingdings 2" pitchFamily="18" charset="2"/>
              <a:buChar char="R"/>
            </a:pPr>
            <a:r>
              <a:rPr lang="cs-CZ" sz="2000" kern="0" dirty="0" smtClean="0">
                <a:latin typeface="+mn-lt"/>
              </a:rPr>
              <a:t>Stručný popis inovační aktivity</a:t>
            </a:r>
          </a:p>
          <a:p>
            <a:pPr marL="447675" lvl="0" indent="-447675" eaLnBrk="0" hangingPunct="0">
              <a:spcBef>
                <a:spcPts val="0"/>
              </a:spcBef>
              <a:spcAft>
                <a:spcPts val="1200"/>
              </a:spcAft>
              <a:buClr>
                <a:srgbClr val="C00000"/>
              </a:buClr>
              <a:buFont typeface="Wingdings 2" pitchFamily="18" charset="2"/>
              <a:buChar char="R"/>
            </a:pPr>
            <a:r>
              <a:rPr lang="cs-CZ" sz="2000" kern="0" dirty="0" smtClean="0">
                <a:latin typeface="+mn-lt"/>
              </a:rPr>
              <a:t>Služba, k jejímuž nákupu bude využit inovační voucher   (viz podporované aktivity níže)</a:t>
            </a:r>
          </a:p>
          <a:p>
            <a:pPr marL="447675" lvl="0" indent="-447675" eaLnBrk="0" hangingPunct="0">
              <a:spcBef>
                <a:spcPts val="0"/>
              </a:spcBef>
              <a:spcAft>
                <a:spcPts val="1200"/>
              </a:spcAft>
              <a:buClr>
                <a:srgbClr val="C00000"/>
              </a:buClr>
              <a:buFont typeface="Wingdings 2" pitchFamily="18" charset="2"/>
              <a:buChar char="R"/>
            </a:pPr>
            <a:r>
              <a:rPr lang="cs-CZ" sz="2000" kern="0" dirty="0" smtClean="0">
                <a:latin typeface="+mn-lt"/>
              </a:rPr>
              <a:t>Bližší popis předmětu plánované spolupráce</a:t>
            </a:r>
          </a:p>
          <a:p>
            <a:pPr marL="447675" lvl="0" indent="-447675" eaLnBrk="0" hangingPunct="0">
              <a:spcBef>
                <a:spcPts val="0"/>
              </a:spcBef>
              <a:spcAft>
                <a:spcPts val="1200"/>
              </a:spcAft>
              <a:buClr>
                <a:srgbClr val="C00000"/>
              </a:buClr>
              <a:buFont typeface="Wingdings 2" pitchFamily="18" charset="2"/>
              <a:buChar char="R"/>
            </a:pPr>
            <a:r>
              <a:rPr lang="cs-CZ" sz="2000" kern="0" dirty="0" smtClean="0">
                <a:latin typeface="+mn-lt"/>
              </a:rPr>
              <a:t>Celková cena služby + požadovaná výše inovačního voucheru</a:t>
            </a:r>
            <a:endParaRPr lang="cs-CZ" sz="2000" kern="0" dirty="0" smtClean="0">
              <a:solidFill>
                <a:srgbClr val="C00000"/>
              </a:solidFill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0" lang="cs-CZ" sz="20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Zástupný symbol pro obsah 3"/>
          <p:cNvSpPr txBox="1">
            <a:spLocks/>
          </p:cNvSpPr>
          <p:nvPr/>
        </p:nvSpPr>
        <p:spPr bwMode="auto">
          <a:xfrm>
            <a:off x="357158" y="5500702"/>
            <a:ext cx="8229600" cy="4286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2200" b="1" i="1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ČÁST  B – </a:t>
            </a:r>
            <a:r>
              <a:rPr lang="cs-CZ" sz="2200" b="1" i="1" kern="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ČESTNÁ PROHLÁŠENÍ</a:t>
            </a:r>
            <a:endParaRPr kumimoji="0" lang="cs-CZ" sz="2200" b="1" i="1" u="none" strike="noStrike" kern="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0" lang="cs-CZ" sz="24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endParaRPr kumimoji="0" lang="cs-CZ" sz="24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0" lang="cs-CZ" sz="24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Zástupný symbol pro obsah 3"/>
          <p:cNvSpPr txBox="1">
            <a:spLocks/>
          </p:cNvSpPr>
          <p:nvPr/>
        </p:nvSpPr>
        <p:spPr bwMode="auto">
          <a:xfrm>
            <a:off x="357158" y="5562208"/>
            <a:ext cx="8929750" cy="9191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0" lang="cs-CZ" sz="20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47675" lvl="0" indent="-447675" defTabSz="271463" eaLnBrk="0" hangingPunct="0">
              <a:spcBef>
                <a:spcPts val="0"/>
              </a:spcBef>
              <a:spcAft>
                <a:spcPts val="1200"/>
              </a:spcAft>
              <a:buClr>
                <a:srgbClr val="C00000"/>
              </a:buClr>
              <a:buFont typeface="Wingdings 2" pitchFamily="18" charset="2"/>
              <a:buChar char="R"/>
              <a:tabLst>
                <a:tab pos="447675" algn="l"/>
              </a:tabLst>
            </a:pPr>
            <a:r>
              <a:rPr lang="cs-CZ" sz="2000" kern="0" dirty="0" smtClean="0">
                <a:latin typeface="+mn-lt"/>
              </a:rPr>
              <a:t>možnost označit všechny varianty	</a:t>
            </a:r>
            <a:endParaRPr kumimoji="0" lang="cs-CZ" sz="20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ástupný symbol pro obsah 3"/>
          <p:cNvSpPr txBox="1">
            <a:spLocks/>
          </p:cNvSpPr>
          <p:nvPr/>
        </p:nvSpPr>
        <p:spPr bwMode="auto">
          <a:xfrm>
            <a:off x="742952" y="1643050"/>
            <a:ext cx="8472518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0" lang="cs-CZ" sz="24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714500" lvl="3" indent="-342900" eaLnBrk="0" hangingPunct="0">
              <a:spcBef>
                <a:spcPts val="0"/>
              </a:spcBef>
              <a:spcAft>
                <a:spcPts val="600"/>
              </a:spcAft>
              <a:buClr>
                <a:srgbClr val="C00000"/>
              </a:buClr>
            </a:pPr>
            <a:endParaRPr lang="cs-CZ" sz="2400" kern="0" dirty="0" smtClean="0">
              <a:solidFill>
                <a:srgbClr val="C00000"/>
              </a:solidFill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0" lang="cs-CZ" sz="24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Zástupný symbol pro obsah 3"/>
          <p:cNvSpPr txBox="1">
            <a:spLocks/>
          </p:cNvSpPr>
          <p:nvPr/>
        </p:nvSpPr>
        <p:spPr bwMode="auto">
          <a:xfrm>
            <a:off x="214282" y="857232"/>
            <a:ext cx="8786874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0" lang="cs-CZ" sz="24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719138" lvl="0" indent="-719138" eaLnBrk="0" hangingPunct="0">
              <a:spcBef>
                <a:spcPts val="0"/>
              </a:spcBef>
              <a:spcAft>
                <a:spcPts val="1200"/>
              </a:spcAft>
              <a:buClr>
                <a:srgbClr val="C00000"/>
              </a:buClr>
              <a:buFont typeface="Wingdings 2" pitchFamily="18" charset="2"/>
              <a:buChar char="R"/>
            </a:pPr>
            <a:r>
              <a:rPr lang="cs-CZ" sz="2400" kern="0" dirty="0" smtClean="0">
                <a:latin typeface="+mn-lt"/>
              </a:rPr>
              <a:t>Celková cena služby v souladu s nabídkou </a:t>
            </a:r>
            <a:r>
              <a:rPr lang="cs-CZ" sz="2400" kern="0" dirty="0" err="1" smtClean="0">
                <a:latin typeface="+mn-lt"/>
              </a:rPr>
              <a:t>VaV</a:t>
            </a:r>
            <a:r>
              <a:rPr lang="cs-CZ" sz="2400" kern="0" dirty="0" smtClean="0">
                <a:latin typeface="+mn-lt"/>
              </a:rPr>
              <a:t> instituce</a:t>
            </a:r>
          </a:p>
          <a:p>
            <a:pPr marL="1527175" lvl="1" indent="-184150" eaLnBrk="0" hangingPunct="0">
              <a:spcBef>
                <a:spcPts val="0"/>
              </a:spcBef>
              <a:spcAft>
                <a:spcPts val="600"/>
              </a:spcAft>
              <a:buClr>
                <a:srgbClr val="C00000"/>
              </a:buClr>
              <a:buFont typeface="Arial" pitchFamily="34" charset="0"/>
              <a:buChar char="•"/>
            </a:pPr>
            <a:r>
              <a:rPr lang="cs-CZ" sz="2400" kern="0" dirty="0" smtClean="0">
                <a:latin typeface="+mn-lt"/>
              </a:rPr>
              <a:t>	</a:t>
            </a:r>
            <a:r>
              <a:rPr lang="cs-CZ" sz="2400" kern="0" dirty="0" smtClean="0">
                <a:solidFill>
                  <a:srgbClr val="C00000"/>
                </a:solidFill>
                <a:latin typeface="+mn-lt"/>
              </a:rPr>
              <a:t>max. 199 999,- Kč bez DPH</a:t>
            </a:r>
          </a:p>
          <a:p>
            <a:pPr marL="1527175" lvl="1" indent="-184150" eaLnBrk="0" hangingPunct="0">
              <a:spcBef>
                <a:spcPts val="0"/>
              </a:spcBef>
              <a:spcAft>
                <a:spcPts val="600"/>
              </a:spcAft>
              <a:buClr>
                <a:srgbClr val="C00000"/>
              </a:buClr>
              <a:buFont typeface="Arial" pitchFamily="34" charset="0"/>
              <a:buChar char="•"/>
            </a:pPr>
            <a:r>
              <a:rPr lang="cs-CZ" sz="2400" kern="0" dirty="0" smtClean="0">
                <a:solidFill>
                  <a:srgbClr val="C00000"/>
                </a:solidFill>
                <a:latin typeface="+mn-lt"/>
              </a:rPr>
              <a:t>	v případě neplátců DPH vč. DPH</a:t>
            </a:r>
          </a:p>
          <a:p>
            <a:pPr marL="1527175" lvl="1" indent="-184150" eaLnBrk="0" hangingPunct="0">
              <a:spcBef>
                <a:spcPts val="0"/>
              </a:spcBef>
              <a:spcAft>
                <a:spcPts val="600"/>
              </a:spcAft>
              <a:buClr>
                <a:srgbClr val="C00000"/>
              </a:buClr>
              <a:buFont typeface="Arial" pitchFamily="34" charset="0"/>
              <a:buChar char="•"/>
            </a:pPr>
            <a:endParaRPr lang="cs-CZ" sz="2400" kern="0" dirty="0" smtClean="0">
              <a:solidFill>
                <a:srgbClr val="C00000"/>
              </a:solidFill>
              <a:latin typeface="+mn-lt"/>
            </a:endParaRPr>
          </a:p>
          <a:p>
            <a:pPr marL="719138" lvl="0" indent="-719138" eaLnBrk="0" hangingPunct="0">
              <a:spcBef>
                <a:spcPts val="0"/>
              </a:spcBef>
              <a:spcAft>
                <a:spcPts val="1200"/>
              </a:spcAft>
              <a:buClr>
                <a:srgbClr val="C00000"/>
              </a:buClr>
              <a:buFont typeface="Wingdings 2" pitchFamily="18" charset="2"/>
              <a:buChar char="R"/>
            </a:pPr>
            <a:r>
              <a:rPr lang="cs-CZ" sz="2400" kern="0" dirty="0" smtClean="0"/>
              <a:t>Požadovaná hodnota inovačního voucheru</a:t>
            </a:r>
          </a:p>
          <a:p>
            <a:pPr marL="1527175" lvl="1" indent="-184150" eaLnBrk="0" hangingPunct="0">
              <a:spcBef>
                <a:spcPts val="0"/>
              </a:spcBef>
              <a:spcAft>
                <a:spcPts val="600"/>
              </a:spcAft>
              <a:buClr>
                <a:srgbClr val="C00000"/>
              </a:buClr>
              <a:buFont typeface="Arial" pitchFamily="34" charset="0"/>
              <a:buChar char="•"/>
            </a:pPr>
            <a:r>
              <a:rPr lang="cs-CZ" sz="2400" kern="0" dirty="0" smtClean="0"/>
              <a:t>	</a:t>
            </a:r>
            <a:r>
              <a:rPr lang="cs-CZ" sz="2400" kern="0" dirty="0" smtClean="0">
                <a:solidFill>
                  <a:srgbClr val="C00000"/>
                </a:solidFill>
              </a:rPr>
              <a:t>max. 149 999,- Kč bez DPH</a:t>
            </a:r>
          </a:p>
          <a:p>
            <a:pPr marL="1527175" lvl="1" indent="-184150" eaLnBrk="0" hangingPunct="0">
              <a:spcBef>
                <a:spcPts val="0"/>
              </a:spcBef>
              <a:spcAft>
                <a:spcPts val="600"/>
              </a:spcAft>
              <a:buClr>
                <a:srgbClr val="C00000"/>
              </a:buClr>
              <a:buFont typeface="Arial" pitchFamily="34" charset="0"/>
              <a:buChar char="•"/>
            </a:pPr>
            <a:r>
              <a:rPr lang="cs-CZ" sz="2400" kern="0" dirty="0" smtClean="0">
                <a:solidFill>
                  <a:srgbClr val="C00000"/>
                </a:solidFill>
              </a:rPr>
              <a:t>	v případě neplátců DPH vč. DPH</a:t>
            </a:r>
          </a:p>
          <a:p>
            <a:pPr marL="1527175" lvl="1" indent="-184150" eaLnBrk="0" hangingPunct="0">
              <a:spcBef>
                <a:spcPts val="0"/>
              </a:spcBef>
              <a:spcAft>
                <a:spcPts val="600"/>
              </a:spcAft>
              <a:buClr>
                <a:srgbClr val="C00000"/>
              </a:buClr>
            </a:pPr>
            <a:endParaRPr lang="cs-CZ" sz="300" kern="0" dirty="0" smtClean="0"/>
          </a:p>
          <a:p>
            <a:pPr marL="1176338" lvl="1" indent="-719138" algn="just" eaLnBrk="0" hangingPunct="0">
              <a:spcBef>
                <a:spcPts val="0"/>
              </a:spcBef>
              <a:spcAft>
                <a:spcPts val="1200"/>
              </a:spcAft>
              <a:buClr>
                <a:srgbClr val="C00000"/>
              </a:buClr>
            </a:pPr>
            <a:r>
              <a:rPr lang="cs-CZ" sz="2400" kern="0" dirty="0" smtClean="0">
                <a:latin typeface="+mn-lt"/>
              </a:rPr>
              <a:t>	</a:t>
            </a:r>
            <a:r>
              <a:rPr lang="cs-CZ" sz="2000" dirty="0" smtClean="0">
                <a:solidFill>
                  <a:srgbClr val="C00000"/>
                </a:solidFill>
              </a:rPr>
              <a:t>Požadovaná hodnota inovačního voucheru nesmí překročit 75 % celkové ceny služby a musí být zaokrouhlena na celé Kč. </a:t>
            </a:r>
          </a:p>
          <a:p>
            <a:pPr marL="1176338" lvl="1" indent="-719138" algn="just" eaLnBrk="0" hangingPunct="0">
              <a:spcBef>
                <a:spcPts val="0"/>
              </a:spcBef>
              <a:spcAft>
                <a:spcPts val="1200"/>
              </a:spcAft>
              <a:buClr>
                <a:srgbClr val="C00000"/>
              </a:buClr>
            </a:pPr>
            <a:r>
              <a:rPr lang="cs-CZ" sz="2000" dirty="0" smtClean="0">
                <a:solidFill>
                  <a:srgbClr val="C00000"/>
                </a:solidFill>
              </a:rPr>
              <a:t>	Plátce DPH počítá požadovanou hodnotu inovačního voucheru z ceny služby bez DPH, neplátce z ceny služby včetně DPH.</a:t>
            </a:r>
          </a:p>
          <a:p>
            <a:pPr marL="1176338" lvl="1" indent="-719138" eaLnBrk="0" hangingPunct="0">
              <a:spcBef>
                <a:spcPts val="0"/>
              </a:spcBef>
              <a:spcAft>
                <a:spcPts val="1200"/>
              </a:spcAft>
              <a:buClr>
                <a:srgbClr val="C00000"/>
              </a:buClr>
            </a:pPr>
            <a:endParaRPr lang="cs-CZ" sz="2400" kern="0" dirty="0" smtClean="0">
              <a:latin typeface="+mn-lt"/>
            </a:endParaRPr>
          </a:p>
          <a:p>
            <a:pPr marL="1714500" lvl="3" indent="-342900" eaLnBrk="0" hangingPunct="0">
              <a:spcBef>
                <a:spcPts val="0"/>
              </a:spcBef>
              <a:spcAft>
                <a:spcPts val="600"/>
              </a:spcAft>
              <a:buClr>
                <a:srgbClr val="C00000"/>
              </a:buClr>
            </a:pPr>
            <a:endParaRPr lang="cs-CZ" sz="2400" kern="0" dirty="0" smtClean="0">
              <a:solidFill>
                <a:srgbClr val="C00000"/>
              </a:solidFill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0" lang="cs-CZ" sz="24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Šrafovaná šipka doprava 8"/>
          <p:cNvSpPr/>
          <p:nvPr/>
        </p:nvSpPr>
        <p:spPr>
          <a:xfrm>
            <a:off x="357158" y="4658880"/>
            <a:ext cx="978408" cy="484632"/>
          </a:xfrm>
          <a:prstGeom prst="stripedRightArrow">
            <a:avLst/>
          </a:prstGeom>
          <a:solidFill>
            <a:srgbClr val="F5BEBD"/>
          </a:solidFill>
          <a:ln>
            <a:solidFill>
              <a:srgbClr val="C00000"/>
            </a:solidFill>
          </a:ln>
          <a:effectLst>
            <a:innerShdw blurRad="63500" dist="50800" dir="54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ástupný symbol pro obsah 3"/>
          <p:cNvSpPr txBox="1">
            <a:spLocks/>
          </p:cNvSpPr>
          <p:nvPr/>
        </p:nvSpPr>
        <p:spPr bwMode="auto">
          <a:xfrm>
            <a:off x="742952" y="1643050"/>
            <a:ext cx="8472518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0" lang="cs-CZ" sz="24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714500" lvl="3" indent="-342900" eaLnBrk="0" hangingPunct="0">
              <a:spcBef>
                <a:spcPts val="0"/>
              </a:spcBef>
              <a:spcAft>
                <a:spcPts val="600"/>
              </a:spcAft>
              <a:buClr>
                <a:srgbClr val="C00000"/>
              </a:buClr>
            </a:pPr>
            <a:endParaRPr lang="cs-CZ" sz="2400" kern="0" dirty="0" smtClean="0">
              <a:solidFill>
                <a:srgbClr val="C00000"/>
              </a:solidFill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0" lang="cs-CZ" sz="24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142852"/>
            <a:ext cx="5720825" cy="66532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TextovéPole 3"/>
          <p:cNvSpPr txBox="1"/>
          <p:nvPr/>
        </p:nvSpPr>
        <p:spPr>
          <a:xfrm rot="18409995">
            <a:off x="5506814" y="2844639"/>
            <a:ext cx="437326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dirty="0" smtClean="0">
                <a:solidFill>
                  <a:schemeClr val="bg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NÁHLED FORMULÁŘE</a:t>
            </a:r>
          </a:p>
          <a:p>
            <a:endParaRPr lang="cs-CZ" sz="2800" dirty="0">
              <a:solidFill>
                <a:schemeClr val="bg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TextovéPole 5"/>
          <p:cNvSpPr txBox="1"/>
          <p:nvPr/>
        </p:nvSpPr>
        <p:spPr>
          <a:xfrm>
            <a:off x="1857356" y="2714620"/>
            <a:ext cx="857256" cy="215444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endParaRPr lang="cs-CZ" sz="800" dirty="0"/>
          </a:p>
        </p:txBody>
      </p:sp>
      <p:sp>
        <p:nvSpPr>
          <p:cNvPr id="7" name="TextovéPole 6"/>
          <p:cNvSpPr txBox="1"/>
          <p:nvPr/>
        </p:nvSpPr>
        <p:spPr>
          <a:xfrm>
            <a:off x="4572000" y="2714620"/>
            <a:ext cx="857256" cy="215444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endParaRPr lang="cs-CZ" sz="800" dirty="0"/>
          </a:p>
        </p:txBody>
      </p:sp>
      <p:sp>
        <p:nvSpPr>
          <p:cNvPr id="8" name="TextovéPole 7"/>
          <p:cNvSpPr txBox="1"/>
          <p:nvPr/>
        </p:nvSpPr>
        <p:spPr>
          <a:xfrm>
            <a:off x="3214678" y="2928934"/>
            <a:ext cx="857256" cy="215444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endParaRPr lang="cs-CZ" sz="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Výchozí návrh">
  <a:themeElements>
    <a:clrScheme name="Výchozí návrh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Výchozí návrh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Výchozí návrh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ady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3092</TotalTime>
  <Words>421</Words>
  <Application>Microsoft Office PowerPoint</Application>
  <PresentationFormat>Předvádění na obrazovce (4:3)</PresentationFormat>
  <Paragraphs>179</Paragraphs>
  <Slides>19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19</vt:i4>
      </vt:variant>
    </vt:vector>
  </HeadingPairs>
  <TitlesOfParts>
    <vt:vector size="20" baseType="lpstr">
      <vt:lpstr>Výchozí návrh</vt:lpstr>
      <vt:lpstr>Proces překládání žádostí  o inovační voucher  4.12.2012</vt:lpstr>
      <vt:lpstr>Prezentace aplikace PowerPoint</vt:lpstr>
      <vt:lpstr>Řízení k předkládání inovačních voucherů</vt:lpstr>
      <vt:lpstr>Řízení k předkládání inovačních voucherů</vt:lpstr>
      <vt:lpstr>Dokumentace  Řízení k předkládání inovačních voucherů</vt:lpstr>
      <vt:lpstr>Žadatel o inovační voucher</vt:lpstr>
      <vt:lpstr>Žádost o inovační voucher</vt:lpstr>
      <vt:lpstr>Prezentace aplikace PowerPoint</vt:lpstr>
      <vt:lpstr>Prezentace aplikace PowerPoint</vt:lpstr>
      <vt:lpstr>Prezentace aplikace PowerPoint</vt:lpstr>
      <vt:lpstr>Žádost o inovační voucher</vt:lpstr>
      <vt:lpstr>Prezentace aplikace PowerPoint</vt:lpstr>
      <vt:lpstr>Prezentace aplikace PowerPoint</vt:lpstr>
      <vt:lpstr>Prezentace aplikace PowerPoint</vt:lpstr>
      <vt:lpstr>Prezentace aplikace PowerPoint</vt:lpstr>
      <vt:lpstr>Veřejné zakázky</vt:lpstr>
      <vt:lpstr>Smlouva o spolupráci  k inovačnímu voucheru</vt:lpstr>
      <vt:lpstr>Změny</vt:lpstr>
      <vt:lpstr>Prezentace aplikace PowerPoint</vt:lpstr>
    </vt:vector>
  </TitlesOfParts>
  <Company>studio 6.15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TEXT</dc:title>
  <dc:creator>marek</dc:creator>
  <cp:lastModifiedBy>Hubáčková Hedvika</cp:lastModifiedBy>
  <cp:revision>228</cp:revision>
  <dcterms:created xsi:type="dcterms:W3CDTF">2007-09-11T13:46:40Z</dcterms:created>
  <dcterms:modified xsi:type="dcterms:W3CDTF">2012-12-03T13:27:16Z</dcterms:modified>
</cp:coreProperties>
</file>