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  <p:sldMasterId id="2147483807" r:id="rId3"/>
  </p:sldMasterIdLst>
  <p:notesMasterIdLst>
    <p:notesMasterId r:id="rId17"/>
  </p:notesMasterIdLst>
  <p:handoutMasterIdLst>
    <p:handoutMasterId r:id="rId18"/>
  </p:handoutMasterIdLst>
  <p:sldIdLst>
    <p:sldId id="440" r:id="rId4"/>
    <p:sldId id="914" r:id="rId5"/>
    <p:sldId id="915" r:id="rId6"/>
    <p:sldId id="916" r:id="rId7"/>
    <p:sldId id="917" r:id="rId8"/>
    <p:sldId id="919" r:id="rId9"/>
    <p:sldId id="921" r:id="rId10"/>
    <p:sldId id="922" r:id="rId11"/>
    <p:sldId id="923" r:id="rId12"/>
    <p:sldId id="925" r:id="rId13"/>
    <p:sldId id="920" r:id="rId14"/>
    <p:sldId id="924" r:id="rId15"/>
    <p:sldId id="871" r:id="rId16"/>
  </p:sldIdLst>
  <p:sldSz cx="10693400" cy="7562850"/>
  <p:notesSz cx="6834188" cy="9979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">
          <p15:clr>
            <a:srgbClr val="A4A3A4"/>
          </p15:clr>
        </p15:guide>
        <p15:guide id="2" orient="horz" pos="1021" userDrawn="1">
          <p15:clr>
            <a:srgbClr val="A4A3A4"/>
          </p15:clr>
        </p15:guide>
        <p15:guide id="3" pos="238" userDrawn="1">
          <p15:clr>
            <a:srgbClr val="A4A3A4"/>
          </p15:clr>
        </p15:guide>
        <p15:guide id="4" orient="horz" pos="2700">
          <p15:clr>
            <a:srgbClr val="A4A3A4"/>
          </p15:clr>
        </p15:guide>
        <p15:guide id="5" orient="horz" pos="4741">
          <p15:clr>
            <a:srgbClr val="A4A3A4"/>
          </p15:clr>
        </p15:guide>
        <p15:guide id="6" pos="6090" userDrawn="1">
          <p15:clr>
            <a:srgbClr val="A4A3A4"/>
          </p15:clr>
        </p15:guide>
        <p15:guide id="7" orient="horz" pos="1248">
          <p15:clr>
            <a:srgbClr val="A4A3A4"/>
          </p15:clr>
        </p15:guide>
        <p15:guide id="8" orient="horz" pos="2972">
          <p15:clr>
            <a:srgbClr val="A4A3A4"/>
          </p15:clr>
        </p15:guide>
        <p15:guide id="9" pos="48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53">
          <p15:clr>
            <a:srgbClr val="A4A3A4"/>
          </p15:clr>
        </p15:guide>
        <p15:guide id="2" pos="3144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  <p15:guide id="5" orient="horz" pos="2163">
          <p15:clr>
            <a:srgbClr val="A4A3A4"/>
          </p15:clr>
        </p15:guide>
        <p15:guide id="6" orient="horz" pos="3144">
          <p15:clr>
            <a:srgbClr val="A4A3A4"/>
          </p15:clr>
        </p15:guide>
        <p15:guide id="7" pos="3161">
          <p15:clr>
            <a:srgbClr val="A4A3A4"/>
          </p15:clr>
        </p15:guide>
        <p15:guide id="8" pos="215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tmel Benedikt" initials="KB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4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Světlý styl 2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3" autoAdjust="0"/>
    <p:restoredTop sz="70533" autoAdjust="0"/>
  </p:normalViewPr>
  <p:slideViewPr>
    <p:cSldViewPr>
      <p:cViewPr varScale="1">
        <p:scale>
          <a:sx n="74" d="100"/>
          <a:sy n="74" d="100"/>
        </p:scale>
        <p:origin x="2652" y="60"/>
      </p:cViewPr>
      <p:guideLst>
        <p:guide orient="horz" pos="432"/>
        <p:guide orient="horz" pos="1021"/>
        <p:guide pos="238"/>
        <p:guide orient="horz" pos="2700"/>
        <p:guide orient="horz" pos="4741"/>
        <p:guide pos="6090"/>
        <p:guide orient="horz" pos="1248"/>
        <p:guide orient="horz" pos="2972"/>
        <p:guide pos="4865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1338" y="-210"/>
      </p:cViewPr>
      <p:guideLst>
        <p:guide orient="horz" pos="2153"/>
        <p:guide pos="3144"/>
        <p:guide orient="horz" pos="3127"/>
        <p:guide pos="2141"/>
        <p:guide orient="horz" pos="2163"/>
        <p:guide orient="horz" pos="3144"/>
        <p:guide pos="3161"/>
        <p:guide pos="215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61550" cy="498532"/>
          </a:xfrm>
          <a:prstGeom prst="rect">
            <a:avLst/>
          </a:prstGeom>
        </p:spPr>
        <p:txBody>
          <a:bodyPr vert="horz" lIns="84199" tIns="42100" rIns="84199" bIns="42100" rtlCol="0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71626" y="4"/>
            <a:ext cx="2960535" cy="498532"/>
          </a:xfrm>
          <a:prstGeom prst="rect">
            <a:avLst/>
          </a:prstGeom>
        </p:spPr>
        <p:txBody>
          <a:bodyPr vert="horz" lIns="84199" tIns="42100" rIns="84199" bIns="42100" rtlCol="0"/>
          <a:lstStyle>
            <a:lvl1pPr algn="r">
              <a:defRPr sz="1100"/>
            </a:lvl1pPr>
          </a:lstStyle>
          <a:p>
            <a:fld id="{B4D3723F-FAFF-45E8-BF5E-D403A08FB205}" type="datetimeFigureOut">
              <a:rPr lang="cs-CZ" smtClean="0"/>
              <a:t>22.11.2019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78400"/>
            <a:ext cx="2961550" cy="498532"/>
          </a:xfrm>
          <a:prstGeom prst="rect">
            <a:avLst/>
          </a:prstGeom>
        </p:spPr>
        <p:txBody>
          <a:bodyPr vert="horz" lIns="84199" tIns="42100" rIns="84199" bIns="42100" rtlCol="0" anchor="b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71626" y="9478400"/>
            <a:ext cx="2960535" cy="498532"/>
          </a:xfrm>
          <a:prstGeom prst="rect">
            <a:avLst/>
          </a:prstGeom>
        </p:spPr>
        <p:txBody>
          <a:bodyPr vert="horz" lIns="84199" tIns="42100" rIns="84199" bIns="42100" rtlCol="0" anchor="b"/>
          <a:lstStyle>
            <a:lvl1pPr algn="r">
              <a:defRPr sz="1100"/>
            </a:lvl1pPr>
          </a:lstStyle>
          <a:p>
            <a:fld id="{F6EA215F-1070-4B2A-B48C-0C7DF1307D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774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61550" cy="498532"/>
          </a:xfrm>
          <a:prstGeom prst="rect">
            <a:avLst/>
          </a:prstGeom>
        </p:spPr>
        <p:txBody>
          <a:bodyPr vert="horz" lIns="84199" tIns="42100" rIns="84199" bIns="42100" rtlCol="0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71626" y="4"/>
            <a:ext cx="2960535" cy="498532"/>
          </a:xfrm>
          <a:prstGeom prst="rect">
            <a:avLst/>
          </a:prstGeom>
        </p:spPr>
        <p:txBody>
          <a:bodyPr vert="horz" lIns="84199" tIns="42100" rIns="84199" bIns="42100" rtlCol="0"/>
          <a:lstStyle>
            <a:lvl1pPr algn="r">
              <a:defRPr sz="1100"/>
            </a:lvl1pPr>
          </a:lstStyle>
          <a:p>
            <a:fld id="{DFFBD6AD-0A28-4BFA-B5DB-0888ADB6E6FE}" type="datetimeFigureOut">
              <a:rPr lang="cs-CZ" smtClean="0"/>
              <a:t>22.11.2019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9300"/>
            <a:ext cx="5287962" cy="3740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199" tIns="42100" rIns="84199" bIns="4210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3826" y="4740251"/>
            <a:ext cx="5466538" cy="4490980"/>
          </a:xfrm>
          <a:prstGeom prst="rect">
            <a:avLst/>
          </a:prstGeom>
        </p:spPr>
        <p:txBody>
          <a:bodyPr vert="horz" lIns="84199" tIns="42100" rIns="84199" bIns="4210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78400"/>
            <a:ext cx="2961550" cy="498532"/>
          </a:xfrm>
          <a:prstGeom prst="rect">
            <a:avLst/>
          </a:prstGeom>
        </p:spPr>
        <p:txBody>
          <a:bodyPr vert="horz" lIns="84199" tIns="42100" rIns="84199" bIns="42100" rtlCol="0" anchor="b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71626" y="9478400"/>
            <a:ext cx="2960535" cy="498532"/>
          </a:xfrm>
          <a:prstGeom prst="rect">
            <a:avLst/>
          </a:prstGeom>
        </p:spPr>
        <p:txBody>
          <a:bodyPr vert="horz" lIns="84199" tIns="42100" rIns="84199" bIns="42100" rtlCol="0" anchor="b"/>
          <a:lstStyle>
            <a:lvl1pPr algn="r">
              <a:defRPr sz="1100"/>
            </a:lvl1pPr>
          </a:lstStyle>
          <a:p>
            <a:fld id="{681A4590-45EB-4F25-9DB0-AB78A5910B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2809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A4590-45EB-4F25-9DB0-AB78A5910B92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6588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73113" y="749300"/>
            <a:ext cx="5287962" cy="374015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000" dirty="0"/>
              <a:t> 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23BC50-6048-474D-85A7-6DB149F7C6AF}" type="slidenum">
              <a:rPr lang="cs-CZ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0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69938" y="746125"/>
            <a:ext cx="5257800" cy="3719513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8">
              <a:defRPr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23BC50-6048-474D-85A7-6DB149F7C6AF}" type="slidenum">
              <a:rPr lang="cs-CZ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66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A4590-45EB-4F25-9DB0-AB78A5910B9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8890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73113" y="749300"/>
            <a:ext cx="5287962" cy="374015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1A4590-45EB-4F25-9DB0-AB78A5910B92}" type="slidenum">
              <a:rPr lang="cs-CZ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2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 předlohy.</a:t>
            </a:r>
            <a:endParaRPr/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12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B0DF5363-6098-4815-A564-42D6F86A6A85}" type="datetime1">
              <a:rPr lang="cs-CZ" smtClean="0"/>
              <a:t>22.11.2019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1764665"/>
            <a:ext cx="5977908" cy="275460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1" y="1764665"/>
            <a:ext cx="3518055" cy="49410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521574" indent="0">
              <a:buNone/>
              <a:defRPr sz="1400"/>
            </a:lvl2pPr>
            <a:lvl3pPr marL="1043148" indent="0">
              <a:buNone/>
              <a:defRPr sz="1100"/>
            </a:lvl3pPr>
            <a:lvl4pPr marL="1564721" indent="0">
              <a:buNone/>
              <a:defRPr sz="1000"/>
            </a:lvl4pPr>
            <a:lvl5pPr marL="2086295" indent="0">
              <a:buNone/>
              <a:defRPr sz="1000"/>
            </a:lvl5pPr>
            <a:lvl6pPr marL="2607869" indent="0">
              <a:buNone/>
              <a:defRPr sz="1000"/>
            </a:lvl6pPr>
            <a:lvl7pPr marL="3129443" indent="0">
              <a:buNone/>
              <a:defRPr sz="1000"/>
            </a:lvl7pPr>
            <a:lvl8pPr marL="3651016" indent="0">
              <a:buNone/>
              <a:defRPr sz="1000"/>
            </a:lvl8pPr>
            <a:lvl9pPr marL="417259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3250-6FEF-49F1-BD34-EC5E1A89B4D8}" type="datetime1">
              <a:rPr lang="cs-CZ" smtClean="0"/>
              <a:t>22.11.2019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AD2D-456A-4DD8-AD77-8597F30880D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6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 předlohy.</a:t>
            </a:r>
            <a:endParaRPr/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2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6925FD62-EB6F-4644-84FD-2819A704B895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91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6100" y="1619752"/>
            <a:ext cx="3361455" cy="2215991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Holder 3"/>
          <p:cNvSpPr>
            <a:spLocks noGrp="1"/>
          </p:cNvSpPr>
          <p:nvPr>
            <p:ph sz="half" idx="2"/>
          </p:nvPr>
        </p:nvSpPr>
        <p:spPr>
          <a:xfrm>
            <a:off x="4620794" y="1619750"/>
            <a:ext cx="5040000" cy="50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33D73887-C995-4357-B552-90A8B8B194E0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29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46100" y="1619752"/>
            <a:ext cx="3361455" cy="738664"/>
          </a:xfrm>
        </p:spPr>
        <p:txBody>
          <a:bodyPr/>
          <a:lstStyle>
            <a:lvl1pPr algn="r">
              <a:defRPr sz="4800">
                <a:solidFill>
                  <a:schemeClr val="bg2"/>
                </a:solidFill>
              </a:defRPr>
            </a:lvl1pPr>
          </a:lstStyle>
          <a:p>
            <a:r>
              <a:rPr lang="cs-CZ" dirty="0"/>
              <a:t>OBSAH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3"/>
          </p:nvPr>
        </p:nvSpPr>
        <p:spPr>
          <a:xfrm>
            <a:off x="4628815" y="1615739"/>
            <a:ext cx="5040000" cy="1354217"/>
          </a:xfrm>
        </p:spPr>
        <p:txBody>
          <a:bodyPr/>
          <a:lstStyle>
            <a:lvl2pPr marL="646113" indent="-285750">
              <a:buFont typeface="Arial" panose="020B0604020202020204" pitchFamily="34" charset="0"/>
              <a:buChar char="‒"/>
              <a:defRPr/>
            </a:lvl2pPr>
            <a:lvl3pPr marL="1000125" indent="-285750">
              <a:buFont typeface="Arial" panose="020B0604020202020204" pitchFamily="34" charset="0"/>
              <a:buChar char="‒"/>
              <a:defRPr/>
            </a:lvl3pPr>
            <a:lvl4pPr marL="1360488" indent="-285750">
              <a:buFont typeface="Arial" panose="020B0604020202020204" pitchFamily="34" charset="0"/>
              <a:buChar char="‒"/>
              <a:defRPr/>
            </a:lvl4pPr>
            <a:lvl5pPr marL="1720850" indent="-285750">
              <a:buFont typeface="Arial" panose="020B0604020202020204" pitchFamily="34" charset="0"/>
              <a:buChar char="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83E378EF-2D58-4D10-8D4F-C20EEE49AFE7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54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6100" y="1266825"/>
            <a:ext cx="9612000" cy="5410200"/>
          </a:xfrm>
        </p:spPr>
        <p:txBody>
          <a:bodyPr lIns="0" tIns="0" rIns="0" bIns="0">
            <a:noAutofit/>
          </a:bodyPr>
          <a:lstStyle>
            <a:lvl1pPr marL="538163" indent="-361950">
              <a:buFont typeface="Arial" panose="020B0604020202020204" pitchFamily="34" charset="0"/>
              <a:buChar char="‒"/>
              <a:defRPr sz="18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buFont typeface="Calibri" panose="020F0502020204030204" pitchFamily="34" charset="0"/>
              <a:buChar char="‒"/>
              <a:defRPr sz="1600" baseline="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11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EDE4C2DA-814E-4B92-979F-00439998C015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25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  <a:close/>
              </a:path>
            </a:pathLst>
          </a:custGeom>
          <a:solidFill>
            <a:srgbClr val="DFEDFA"/>
          </a:solidFill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C2EA88CD-6DEA-44CE-A419-6197BF75CF6D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892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8B738154-0CB8-4F30-B3EC-B050E837502C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56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6090"/>
          </a:xfrm>
        </p:spPr>
        <p:txBody>
          <a:bodyPr lIns="0" tIns="0" rIns="0" bIns="0"/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6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907CAFBC-3E14-49BB-AE68-91369B2AFE79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64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Prázdn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5"/>
            <a:ext cx="9790633" cy="5151958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69900" y="5796005"/>
            <a:ext cx="9790628" cy="1332230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40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4"/>
            <a:ext cx="9790633" cy="5153025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69900" y="5796005"/>
            <a:ext cx="9790628" cy="1332230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endParaRPr>
              <a:solidFill>
                <a:srgbClr val="444444"/>
              </a:solidFill>
            </a:endParaRPr>
          </a:p>
        </p:txBody>
      </p:sp>
      <p:sp>
        <p:nvSpPr>
          <p:cNvPr id="8" name="Holder 2"/>
          <p:cNvSpPr>
            <a:spLocks noGrp="1"/>
          </p:cNvSpPr>
          <p:nvPr>
            <p:ph type="title"/>
          </p:nvPr>
        </p:nvSpPr>
        <p:spPr>
          <a:xfrm>
            <a:off x="851300" y="2989337"/>
            <a:ext cx="7092000" cy="2015999"/>
          </a:xfrm>
        </p:spPr>
        <p:txBody>
          <a:bodyPr lIns="0" tIns="0" rIns="0" bIns="0"/>
          <a:lstStyle>
            <a:lvl1pPr>
              <a:defRPr sz="4000" b="1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cs-CZ" dirty="0"/>
              <a:t>Kliknutím lze upravit styl.</a:t>
            </a:r>
            <a:endParaRPr dirty="0"/>
          </a:p>
        </p:txBody>
      </p:sp>
      <p:sp>
        <p:nvSpPr>
          <p:cNvPr id="10" name="Holder 3"/>
          <p:cNvSpPr>
            <a:spLocks noGrp="1"/>
          </p:cNvSpPr>
          <p:nvPr>
            <p:ph type="body" idx="10"/>
          </p:nvPr>
        </p:nvSpPr>
        <p:spPr>
          <a:xfrm>
            <a:off x="850900" y="5122938"/>
            <a:ext cx="7086200" cy="169277"/>
          </a:xfrm>
        </p:spPr>
        <p:txBody>
          <a:bodyPr lIns="0" tIns="0" rIns="0" bIns="0"/>
          <a:lstStyle>
            <a:lvl1pPr>
              <a:defRPr sz="1100" b="0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9301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6100" y="1619752"/>
            <a:ext cx="3361455" cy="2215991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Holder 3"/>
          <p:cNvSpPr>
            <a:spLocks noGrp="1"/>
          </p:cNvSpPr>
          <p:nvPr>
            <p:ph sz="half" idx="2"/>
          </p:nvPr>
        </p:nvSpPr>
        <p:spPr>
          <a:xfrm>
            <a:off x="4620794" y="1619750"/>
            <a:ext cx="5040000" cy="50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BDD96618-6CEA-459A-85FE-4B920C7DB818}" type="datetime1">
              <a:rPr lang="cs-CZ" smtClean="0"/>
              <a:t>22.11.2019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0503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1764665"/>
            <a:ext cx="5977908" cy="275460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1" y="1764665"/>
            <a:ext cx="3518055" cy="49410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521574" indent="0">
              <a:buNone/>
              <a:defRPr sz="1400"/>
            </a:lvl2pPr>
            <a:lvl3pPr marL="1043148" indent="0">
              <a:buNone/>
              <a:defRPr sz="1100"/>
            </a:lvl3pPr>
            <a:lvl4pPr marL="1564721" indent="0">
              <a:buNone/>
              <a:defRPr sz="1000"/>
            </a:lvl4pPr>
            <a:lvl5pPr marL="2086295" indent="0">
              <a:buNone/>
              <a:defRPr sz="1000"/>
            </a:lvl5pPr>
            <a:lvl6pPr marL="2607869" indent="0">
              <a:buNone/>
              <a:defRPr sz="1000"/>
            </a:lvl6pPr>
            <a:lvl7pPr marL="3129443" indent="0">
              <a:buNone/>
              <a:defRPr sz="1000"/>
            </a:lvl7pPr>
            <a:lvl8pPr marL="3651016" indent="0">
              <a:buNone/>
              <a:defRPr sz="1000"/>
            </a:lvl8pPr>
            <a:lvl9pPr marL="417259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A1A9D-B87F-4EFC-AA67-089EC7BA80C8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AD2D-456A-4DD8-AD77-8597F30880D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/>
              <a:t>‹#›</a:t>
            </a:fld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82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owchart: Process 14"/>
          <p:cNvSpPr/>
          <p:nvPr userDrawn="1"/>
        </p:nvSpPr>
        <p:spPr>
          <a:xfrm>
            <a:off x="5834628" y="1876553"/>
            <a:ext cx="4168364" cy="4823052"/>
          </a:xfrm>
          <a:prstGeom prst="flowChartProcess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10" name="Flowchart: Process 9"/>
          <p:cNvSpPr/>
          <p:nvPr userDrawn="1"/>
        </p:nvSpPr>
        <p:spPr>
          <a:xfrm>
            <a:off x="904605" y="1876553"/>
            <a:ext cx="4167900" cy="4823052"/>
          </a:xfrm>
          <a:prstGeom prst="flowChartProcess">
            <a:avLst/>
          </a:prstGeom>
          <a:noFill/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14" name="Zaoblený obdélník 11"/>
          <p:cNvSpPr/>
          <p:nvPr userDrawn="1"/>
        </p:nvSpPr>
        <p:spPr>
          <a:xfrm>
            <a:off x="5834627" y="1713338"/>
            <a:ext cx="4336300" cy="365240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2826" tIns="52157" rIns="104315" bIns="52157" rtlCol="0" anchor="ctr"/>
          <a:lstStyle/>
          <a:p>
            <a:pPr algn="ctr"/>
            <a:endParaRPr lang="cs-CZ" sz="1600" b="1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5834627" y="1713338"/>
            <a:ext cx="4336300" cy="365240"/>
          </a:xfrm>
          <a:noFill/>
        </p:spPr>
        <p:txBody>
          <a:bodyPr vert="horz" lIns="492826" tIns="52157" rIns="104315" bIns="52157" rtlCol="0" anchor="ctr">
            <a:noAutofit/>
          </a:bodyPr>
          <a:lstStyle>
            <a:lvl1pPr>
              <a:defRPr lang="cs-CZ" sz="1600" b="1" dirty="0" smtClean="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marL="0" lvl="0" indent="0">
              <a:buNone/>
            </a:pPr>
            <a:r>
              <a:rPr lang="cs-CZ" dirty="0"/>
              <a:t>Kliknutím lze upravit styly předlohy tetu.</a:t>
            </a:r>
          </a:p>
        </p:txBody>
      </p:sp>
      <p:sp>
        <p:nvSpPr>
          <p:cNvPr id="11" name="Zaoblený obdélník 11"/>
          <p:cNvSpPr/>
          <p:nvPr userDrawn="1"/>
        </p:nvSpPr>
        <p:spPr>
          <a:xfrm>
            <a:off x="914569" y="1709880"/>
            <a:ext cx="4336300" cy="365240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cs-CZ" sz="1600" b="1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569" y="1709880"/>
            <a:ext cx="4336300" cy="365240"/>
          </a:xfrm>
        </p:spPr>
        <p:txBody>
          <a:bodyPr lIns="492826" anchor="ctr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521574" indent="0">
              <a:buNone/>
              <a:defRPr sz="2300" b="1"/>
            </a:lvl2pPr>
            <a:lvl3pPr marL="1043148" indent="0">
              <a:buNone/>
              <a:defRPr sz="2100" b="1"/>
            </a:lvl3pPr>
            <a:lvl4pPr marL="1564721" indent="0">
              <a:buNone/>
              <a:defRPr sz="1800" b="1"/>
            </a:lvl4pPr>
            <a:lvl5pPr marL="2086295" indent="0">
              <a:buNone/>
              <a:defRPr sz="1800" b="1"/>
            </a:lvl5pPr>
            <a:lvl6pPr marL="2607869" indent="0">
              <a:buNone/>
              <a:defRPr sz="1800" b="1"/>
            </a:lvl6pPr>
            <a:lvl7pPr marL="3129443" indent="0">
              <a:buNone/>
              <a:defRPr sz="1800" b="1"/>
            </a:lvl7pPr>
            <a:lvl8pPr marL="3651016" indent="0">
              <a:buNone/>
              <a:defRPr sz="1800" b="1"/>
            </a:lvl8pPr>
            <a:lvl9pPr marL="4172590" indent="0">
              <a:buNone/>
              <a:defRPr sz="18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079320" y="2253839"/>
            <a:ext cx="3818470" cy="4445765"/>
          </a:xfrm>
        </p:spPr>
        <p:txBody>
          <a:bodyPr>
            <a:normAutofit/>
          </a:bodyPr>
          <a:lstStyle>
            <a:lvl1pPr marL="206456" indent="-184724">
              <a:defRPr sz="1300"/>
            </a:lvl1pPr>
            <a:lvl2pPr marL="412913" indent="-206456"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009236" y="2253839"/>
            <a:ext cx="3819148" cy="4445765"/>
          </a:xfrm>
        </p:spPr>
        <p:txBody>
          <a:bodyPr>
            <a:normAutofit/>
          </a:bodyPr>
          <a:lstStyle>
            <a:lvl1pPr marL="206456" indent="-184724">
              <a:defRPr sz="1300"/>
            </a:lvl1pPr>
            <a:lvl2pPr marL="412913" indent="-206456"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0" y="7357576"/>
            <a:ext cx="1052023" cy="123111"/>
          </a:xfrm>
          <a:prstGeom prst="rect">
            <a:avLst/>
          </a:prstGeom>
        </p:spPr>
        <p:txBody>
          <a:bodyPr/>
          <a:lstStyle/>
          <a:p>
            <a:fld id="{2AC7CE2F-76D9-4411-B41C-0DB894B6A0BE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D9EB0-7D16-41F1-AD33-33AD942FE59E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/>
              <a:t>‹#›</a:t>
            </a:fld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2" name="Ovál 12"/>
          <p:cNvSpPr/>
          <p:nvPr userDrawn="1"/>
        </p:nvSpPr>
        <p:spPr>
          <a:xfrm>
            <a:off x="535628" y="1539160"/>
            <a:ext cx="757884" cy="714679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  <p:sp>
        <p:nvSpPr>
          <p:cNvPr id="16" name="Ovál 12"/>
          <p:cNvSpPr/>
          <p:nvPr userDrawn="1"/>
        </p:nvSpPr>
        <p:spPr>
          <a:xfrm>
            <a:off x="5483170" y="1539160"/>
            <a:ext cx="757884" cy="714679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cs-CZ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31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7"/>
            <a:ext cx="748538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cs-CZ"/>
              <a:t>Kliknutím lze upravit styl předlohy.</a:t>
            </a:r>
            <a:endParaRPr/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2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B0DF5363-6098-4815-A564-42D6F86A6A85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36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6101" y="1619753"/>
            <a:ext cx="3361455" cy="2215991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Holder 3"/>
          <p:cNvSpPr>
            <a:spLocks noGrp="1"/>
          </p:cNvSpPr>
          <p:nvPr>
            <p:ph sz="half" idx="2"/>
          </p:nvPr>
        </p:nvSpPr>
        <p:spPr>
          <a:xfrm>
            <a:off x="4620795" y="1619751"/>
            <a:ext cx="50400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BDD96618-6CEA-459A-85FE-4B920C7DB818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707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46101" y="1619753"/>
            <a:ext cx="3361455" cy="738664"/>
          </a:xfrm>
        </p:spPr>
        <p:txBody>
          <a:bodyPr/>
          <a:lstStyle>
            <a:lvl1pPr algn="r">
              <a:defRPr sz="4800">
                <a:solidFill>
                  <a:schemeClr val="bg2"/>
                </a:solidFill>
              </a:defRPr>
            </a:lvl1pPr>
          </a:lstStyle>
          <a:p>
            <a:r>
              <a:rPr lang="cs-CZ" dirty="0"/>
              <a:t>OBSAH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3"/>
          </p:nvPr>
        </p:nvSpPr>
        <p:spPr>
          <a:xfrm>
            <a:off x="4628815" y="1615740"/>
            <a:ext cx="5040000" cy="1354217"/>
          </a:xfrm>
        </p:spPr>
        <p:txBody>
          <a:bodyPr/>
          <a:lstStyle>
            <a:lvl2pPr marL="646056" indent="-285725">
              <a:buFont typeface="Arial" panose="020B0604020202020204" pitchFamily="34" charset="0"/>
              <a:buChar char="‒"/>
              <a:defRPr/>
            </a:lvl2pPr>
            <a:lvl3pPr marL="1000037" indent="-285725">
              <a:buFont typeface="Arial" panose="020B0604020202020204" pitchFamily="34" charset="0"/>
              <a:buChar char="‒"/>
              <a:defRPr/>
            </a:lvl3pPr>
            <a:lvl4pPr marL="1360367" indent="-285725">
              <a:buFont typeface="Arial" panose="020B0604020202020204" pitchFamily="34" charset="0"/>
              <a:buChar char="‒"/>
              <a:defRPr/>
            </a:lvl4pPr>
            <a:lvl5pPr marL="1720697" indent="-285725">
              <a:buFont typeface="Arial" panose="020B0604020202020204" pitchFamily="34" charset="0"/>
              <a:buChar char="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468BF9A6-7CAD-4146-BE8B-A82AE7106BC6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751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6100" y="1266825"/>
            <a:ext cx="9612000" cy="5410200"/>
          </a:xfrm>
        </p:spPr>
        <p:txBody>
          <a:bodyPr lIns="0" tIns="0" rIns="0" bIns="0">
            <a:noAutofit/>
          </a:bodyPr>
          <a:lstStyle>
            <a:lvl1pPr marL="538115" indent="-361918">
              <a:buFont typeface="Arial" panose="020B0604020202020204" pitchFamily="34" charset="0"/>
              <a:buChar char="‒"/>
              <a:defRPr sz="18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884" indent="-285725">
              <a:buFont typeface="Calibri" panose="020F0502020204030204" pitchFamily="34" charset="0"/>
              <a:buChar char="‒"/>
              <a:defRPr sz="1600" baseline="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11" name="object 4"/>
          <p:cNvSpPr/>
          <p:nvPr userDrawn="1"/>
        </p:nvSpPr>
        <p:spPr>
          <a:xfrm>
            <a:off x="469901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9E9D0BF8-95ED-4B89-9468-B9BA80425C8A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2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  <a:close/>
              </a:path>
            </a:pathLst>
          </a:custGeom>
          <a:solidFill>
            <a:srgbClr val="DFEDFA"/>
          </a:solidFill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1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629AD9C4-99C2-49E9-A813-53A64BDAAFF5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24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1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7D370B54-F8A9-47EF-9A14-191A4819D995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286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1665"/>
          </a:xfrm>
        </p:spPr>
        <p:txBody>
          <a:bodyPr lIns="0" tIns="0" rIns="0" bIns="0"/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6" name="object 4"/>
          <p:cNvSpPr/>
          <p:nvPr userDrawn="1"/>
        </p:nvSpPr>
        <p:spPr>
          <a:xfrm>
            <a:off x="469901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/>
            <a:fld id="{7F390AE8-EE3F-4F80-82CC-E1A22D8C8E76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859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Prázdn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5"/>
            <a:ext cx="9790633" cy="5151958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69901" y="5796005"/>
            <a:ext cx="9790627" cy="1332231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72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46100" y="1619752"/>
            <a:ext cx="3361455" cy="738664"/>
          </a:xfrm>
        </p:spPr>
        <p:txBody>
          <a:bodyPr/>
          <a:lstStyle>
            <a:lvl1pPr algn="r">
              <a:defRPr sz="4800">
                <a:solidFill>
                  <a:schemeClr val="bg2"/>
                </a:solidFill>
              </a:defRPr>
            </a:lvl1pPr>
          </a:lstStyle>
          <a:p>
            <a:r>
              <a:rPr lang="cs-CZ" dirty="0"/>
              <a:t>OBSAH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3"/>
          </p:nvPr>
        </p:nvSpPr>
        <p:spPr>
          <a:xfrm>
            <a:off x="4628815" y="1615739"/>
            <a:ext cx="5040000" cy="1354217"/>
          </a:xfrm>
        </p:spPr>
        <p:txBody>
          <a:bodyPr/>
          <a:lstStyle>
            <a:lvl2pPr marL="646113" indent="-285750">
              <a:buFont typeface="Arial" panose="020B0604020202020204" pitchFamily="34" charset="0"/>
              <a:buChar char="‒"/>
              <a:defRPr/>
            </a:lvl2pPr>
            <a:lvl3pPr marL="1000125" indent="-285750">
              <a:buFont typeface="Arial" panose="020B0604020202020204" pitchFamily="34" charset="0"/>
              <a:buChar char="‒"/>
              <a:defRPr/>
            </a:lvl3pPr>
            <a:lvl4pPr marL="1360488" indent="-285750">
              <a:buFont typeface="Arial" panose="020B0604020202020204" pitchFamily="34" charset="0"/>
              <a:buChar char="‒"/>
              <a:defRPr/>
            </a:lvl4pPr>
            <a:lvl5pPr marL="1720850" indent="-285750">
              <a:buFont typeface="Arial" panose="020B0604020202020204" pitchFamily="34" charset="0"/>
              <a:buChar char="‒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468BF9A6-7CAD-4146-BE8B-A82AE7106BC6}" type="datetime1">
              <a:rPr lang="cs-CZ" smtClean="0"/>
              <a:t>22.11.2019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53460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4"/>
            <a:ext cx="9790633" cy="5153025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69901" y="5796005"/>
            <a:ext cx="9790627" cy="1332231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pPr defTabSz="457160"/>
            <a:endParaRPr>
              <a:solidFill>
                <a:srgbClr val="444444"/>
              </a:solidFill>
            </a:endParaRPr>
          </a:p>
        </p:txBody>
      </p:sp>
      <p:sp>
        <p:nvSpPr>
          <p:cNvPr id="8" name="Holder 2"/>
          <p:cNvSpPr>
            <a:spLocks noGrp="1"/>
          </p:cNvSpPr>
          <p:nvPr>
            <p:ph type="title"/>
          </p:nvPr>
        </p:nvSpPr>
        <p:spPr>
          <a:xfrm>
            <a:off x="851301" y="2989337"/>
            <a:ext cx="7092000" cy="1231106"/>
          </a:xfrm>
        </p:spPr>
        <p:txBody>
          <a:bodyPr lIns="0" tIns="0" rIns="0" bIns="0"/>
          <a:lstStyle>
            <a:lvl1pPr>
              <a:defRPr sz="4000" b="1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cs-CZ" dirty="0"/>
              <a:t>Kliknutím lze upravit styl.</a:t>
            </a:r>
            <a:endParaRPr dirty="0"/>
          </a:p>
        </p:txBody>
      </p:sp>
      <p:sp>
        <p:nvSpPr>
          <p:cNvPr id="10" name="Holder 3"/>
          <p:cNvSpPr>
            <a:spLocks noGrp="1"/>
          </p:cNvSpPr>
          <p:nvPr>
            <p:ph type="body" idx="10"/>
          </p:nvPr>
        </p:nvSpPr>
        <p:spPr>
          <a:xfrm>
            <a:off x="850901" y="5122940"/>
            <a:ext cx="7086199" cy="169277"/>
          </a:xfrm>
        </p:spPr>
        <p:txBody>
          <a:bodyPr lIns="0" tIns="0" rIns="0" bIns="0"/>
          <a:lstStyle>
            <a:lvl1pPr>
              <a:defRPr sz="1100" b="0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876929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1764666"/>
            <a:ext cx="5977908" cy="2754600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2" y="1764665"/>
            <a:ext cx="3518055" cy="49410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521528" indent="0">
              <a:buNone/>
              <a:defRPr sz="1400"/>
            </a:lvl2pPr>
            <a:lvl3pPr marL="1043055" indent="0">
              <a:buNone/>
              <a:defRPr sz="1100"/>
            </a:lvl3pPr>
            <a:lvl4pPr marL="1564582" indent="0">
              <a:buNone/>
              <a:defRPr sz="1000"/>
            </a:lvl4pPr>
            <a:lvl5pPr marL="2086110" indent="0">
              <a:buNone/>
              <a:defRPr sz="1000"/>
            </a:lvl5pPr>
            <a:lvl6pPr marL="2607637" indent="0">
              <a:buNone/>
              <a:defRPr sz="1000"/>
            </a:lvl6pPr>
            <a:lvl7pPr marL="3129165" indent="0">
              <a:buNone/>
              <a:defRPr sz="1000"/>
            </a:lvl7pPr>
            <a:lvl8pPr marL="3650692" indent="0">
              <a:buNone/>
              <a:defRPr sz="1000"/>
            </a:lvl8pPr>
            <a:lvl9pPr marL="4172219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3250-6FEF-49F1-BD34-EC5E1A89B4D8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/>
              <a:t>22.11.2019</a:t>
            </a:fld>
            <a:endParaRPr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AD2D-456A-4DD8-AD77-8597F30880D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/>
              <a:t>‹#›</a:t>
            </a:fld>
            <a:endParaRPr lang="cs-CZ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6100" y="1266825"/>
            <a:ext cx="9612000" cy="5410200"/>
          </a:xfrm>
        </p:spPr>
        <p:txBody>
          <a:bodyPr lIns="0" tIns="0" rIns="0" bIns="0">
            <a:noAutofit/>
          </a:bodyPr>
          <a:lstStyle>
            <a:lvl1pPr marL="538163" indent="-361950">
              <a:buFont typeface="Arial" panose="020B0604020202020204" pitchFamily="34" charset="0"/>
              <a:buChar char="‒"/>
              <a:defRPr sz="18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buFont typeface="Calibri" panose="020F0502020204030204" pitchFamily="34" charset="0"/>
              <a:buChar char="‒"/>
              <a:defRPr sz="1600" baseline="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11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8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9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10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9E9D0BF8-95ED-4B89-9468-B9BA80425C8A}" type="datetime1">
              <a:rPr lang="cs-CZ" smtClean="0"/>
              <a:t>22.11.2019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  <a:close/>
              </a:path>
            </a:pathLst>
          </a:custGeom>
          <a:solidFill>
            <a:srgbClr val="DFED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629AD9C4-99C2-49E9-A813-53A64BDAAFF5}" type="datetime1">
              <a:rPr lang="cs-CZ" smtClean="0"/>
              <a:t>22.11.2019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va obsa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Holder 3"/>
          <p:cNvSpPr>
            <a:spLocks noGrp="1"/>
          </p:cNvSpPr>
          <p:nvPr>
            <p:ph sz="half" idx="10"/>
          </p:nvPr>
        </p:nvSpPr>
        <p:spPr>
          <a:xfrm>
            <a:off x="546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2" name="Holder 3"/>
          <p:cNvSpPr>
            <a:spLocks noGrp="1"/>
          </p:cNvSpPr>
          <p:nvPr>
            <p:ph sz="half" idx="11"/>
          </p:nvPr>
        </p:nvSpPr>
        <p:spPr>
          <a:xfrm>
            <a:off x="5499100" y="1266825"/>
            <a:ext cx="4680000" cy="540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3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11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14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15" name="Zástupný symbol pro datum 6"/>
          <p:cNvSpPr>
            <a:spLocks noGrp="1"/>
          </p:cNvSpPr>
          <p:nvPr>
            <p:ph type="dt" sz="half" idx="1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7D370B54-F8A9-47EF-9A14-191A4819D995}" type="datetime1">
              <a:rPr lang="cs-CZ" smtClean="0"/>
              <a:t>22.11.2019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099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6090"/>
          </a:xfrm>
        </p:spPr>
        <p:txBody>
          <a:bodyPr lIns="0" tIns="0" rIns="0" bIns="0"/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6" name="object 4"/>
          <p:cNvSpPr/>
          <p:nvPr userDrawn="1"/>
        </p:nvSpPr>
        <p:spPr>
          <a:xfrm>
            <a:off x="469900" y="428625"/>
            <a:ext cx="864235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3993" y="0"/>
                </a:lnTo>
              </a:path>
            </a:pathLst>
          </a:custGeom>
          <a:ln w="25400">
            <a:solidFill>
              <a:srgbClr val="E734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7F390AE8-EE3F-4F80-82CC-E1A22D8C8E76}" type="datetime1">
              <a:rPr lang="cs-CZ" smtClean="0"/>
              <a:t>22.11.2019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Prázdn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5"/>
            <a:ext cx="9790633" cy="5151958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69900" y="5796005"/>
            <a:ext cx="9790628" cy="1332230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9899" y="428624"/>
            <a:ext cx="9790633" cy="5153025"/>
          </a:xfrm>
          <a:custGeom>
            <a:avLst/>
            <a:gdLst/>
            <a:ahLst/>
            <a:cxnLst/>
            <a:rect l="l" t="t" r="r" b="b"/>
            <a:pathLst>
              <a:path w="9828530" h="5148580">
                <a:moveTo>
                  <a:pt x="0" y="5147995"/>
                </a:moveTo>
                <a:lnTo>
                  <a:pt x="9827996" y="5147995"/>
                </a:lnTo>
                <a:lnTo>
                  <a:pt x="9827996" y="0"/>
                </a:lnTo>
                <a:lnTo>
                  <a:pt x="0" y="0"/>
                </a:lnTo>
                <a:lnTo>
                  <a:pt x="0" y="5147995"/>
                </a:lnTo>
                <a:close/>
              </a:path>
            </a:pathLst>
          </a:custGeom>
          <a:solidFill>
            <a:srgbClr val="258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69900" y="5796005"/>
            <a:ext cx="9790628" cy="1332230"/>
          </a:xfrm>
          <a:custGeom>
            <a:avLst/>
            <a:gdLst/>
            <a:ahLst/>
            <a:cxnLst/>
            <a:rect l="l" t="t" r="r" b="b"/>
            <a:pathLst>
              <a:path w="9828530" h="1332229">
                <a:moveTo>
                  <a:pt x="9827996" y="0"/>
                </a:moveTo>
                <a:lnTo>
                  <a:pt x="1332001" y="0"/>
                </a:lnTo>
                <a:lnTo>
                  <a:pt x="0" y="1332001"/>
                </a:lnTo>
                <a:lnTo>
                  <a:pt x="9827996" y="1332001"/>
                </a:lnTo>
                <a:lnTo>
                  <a:pt x="9827996" y="0"/>
                </a:lnTo>
                <a:close/>
              </a:path>
            </a:pathLst>
          </a:custGeom>
          <a:solidFill>
            <a:srgbClr val="E734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Holder 2"/>
          <p:cNvSpPr>
            <a:spLocks noGrp="1"/>
          </p:cNvSpPr>
          <p:nvPr>
            <p:ph type="title"/>
          </p:nvPr>
        </p:nvSpPr>
        <p:spPr>
          <a:xfrm>
            <a:off x="851300" y="2989337"/>
            <a:ext cx="7092000" cy="2015999"/>
          </a:xfrm>
        </p:spPr>
        <p:txBody>
          <a:bodyPr lIns="0" tIns="0" rIns="0" bIns="0"/>
          <a:lstStyle>
            <a:lvl1pPr>
              <a:defRPr sz="4000" b="1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cs-CZ" dirty="0"/>
              <a:t>Kliknutím lze upravit styl.</a:t>
            </a:r>
            <a:endParaRPr dirty="0"/>
          </a:p>
        </p:txBody>
      </p:sp>
      <p:sp>
        <p:nvSpPr>
          <p:cNvPr id="10" name="Holder 3"/>
          <p:cNvSpPr>
            <a:spLocks noGrp="1"/>
          </p:cNvSpPr>
          <p:nvPr>
            <p:ph type="body" idx="10"/>
          </p:nvPr>
        </p:nvSpPr>
        <p:spPr>
          <a:xfrm>
            <a:off x="850900" y="5122938"/>
            <a:ext cx="7086200" cy="169277"/>
          </a:xfrm>
        </p:spPr>
        <p:txBody>
          <a:bodyPr lIns="0" tIns="0" rIns="0" bIns="0"/>
          <a:lstStyle>
            <a:lvl1pPr>
              <a:defRPr sz="1100" b="0" i="0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60224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8316" y="1637140"/>
            <a:ext cx="8836766" cy="4476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E734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/>
              <a:t> |   </a:t>
            </a:r>
            <a:fld id="{81D60167-4931-47E6-BA6A-407CBD079E47}" type="slidenum">
              <a:rPr lang="cs-CZ" smtClean="0"/>
              <a:pPr marL="1056640" algn="r"/>
              <a:t>‹#›</a:t>
            </a:fld>
            <a:endParaRPr lang="cs-CZ" dirty="0"/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/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BAFA2E46-BC98-4D32-8547-86AABB639642}" type="datetime1">
              <a:rPr lang="cs-CZ" smtClean="0"/>
              <a:t>22.11.2019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9" r:id="rId3"/>
    <p:sldLayoutId id="2147483662" r:id="rId4"/>
    <p:sldLayoutId id="2147483663" r:id="rId5"/>
    <p:sldLayoutId id="2147483671" r:id="rId6"/>
    <p:sldLayoutId id="2147483664" r:id="rId7"/>
    <p:sldLayoutId id="2147483665" r:id="rId8"/>
    <p:sldLayoutId id="2147483668" r:id="rId9"/>
    <p:sldLayoutId id="2147483672" r:id="rId10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8316" y="1637140"/>
            <a:ext cx="8836766" cy="4476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E734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6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640" algn="r"/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0" y="7153336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6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700"/>
            <a:fld id="{1C1167E2-F19D-4B7F-9079-AF33578822D2}" type="datetime1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9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A6FB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8318" y="1637140"/>
            <a:ext cx="883676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E734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03484" y="7128148"/>
            <a:ext cx="158242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056546" algn="r" defTabSz="457160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 defTabSz="457160"/>
              <a:t>‹#›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Holder 4"/>
          <p:cNvSpPr>
            <a:spLocks noGrp="1"/>
          </p:cNvSpPr>
          <p:nvPr>
            <p:ph type="ftr" sz="quarter" idx="3"/>
          </p:nvPr>
        </p:nvSpPr>
        <p:spPr>
          <a:xfrm>
            <a:off x="469901" y="7153337"/>
            <a:ext cx="380619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800" b="1" i="0" cap="all" spc="0" baseline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 defTabSz="457160"/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Zástupný symbol pro datum 6"/>
          <p:cNvSpPr>
            <a:spLocks noGrp="1"/>
          </p:cNvSpPr>
          <p:nvPr>
            <p:ph type="dt" sz="half" idx="2"/>
          </p:nvPr>
        </p:nvSpPr>
        <p:spPr>
          <a:xfrm>
            <a:off x="4508500" y="7153337"/>
            <a:ext cx="1722438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>
              <a:lnSpc>
                <a:spcPct val="100000"/>
              </a:lnSpc>
              <a:defRPr lang="cs-CZ" sz="800" b="1" i="0" cap="all" spc="0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marL="12699" defTabSz="457160"/>
            <a:fld id="{BAFA2E46-BC98-4D32-8547-86AABB639642}" type="datetime1"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pPr marL="12699" defTabSz="457160"/>
              <a:t>22.11.2019</a:t>
            </a:fld>
            <a:endParaRPr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5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160" eaLnBrk="1" hangingPunct="1">
        <a:defRPr>
          <a:latin typeface="+mn-lt"/>
          <a:ea typeface="+mn-ea"/>
          <a:cs typeface="+mn-cs"/>
        </a:defRPr>
      </a:lvl2pPr>
      <a:lvl3pPr marL="914319" eaLnBrk="1" hangingPunct="1">
        <a:defRPr>
          <a:latin typeface="+mn-lt"/>
          <a:ea typeface="+mn-ea"/>
          <a:cs typeface="+mn-cs"/>
        </a:defRPr>
      </a:lvl3pPr>
      <a:lvl4pPr marL="1371478" eaLnBrk="1" hangingPunct="1">
        <a:defRPr>
          <a:latin typeface="+mn-lt"/>
          <a:ea typeface="+mn-ea"/>
          <a:cs typeface="+mn-cs"/>
        </a:defRPr>
      </a:lvl4pPr>
      <a:lvl5pPr marL="1828637" eaLnBrk="1" hangingPunct="1">
        <a:defRPr>
          <a:latin typeface="+mn-lt"/>
          <a:ea typeface="+mn-ea"/>
          <a:cs typeface="+mn-cs"/>
        </a:defRPr>
      </a:lvl5pPr>
      <a:lvl6pPr marL="2285797" eaLnBrk="1" hangingPunct="1">
        <a:defRPr>
          <a:latin typeface="+mn-lt"/>
          <a:ea typeface="+mn-ea"/>
          <a:cs typeface="+mn-cs"/>
        </a:defRPr>
      </a:lvl6pPr>
      <a:lvl7pPr marL="2742957" eaLnBrk="1" hangingPunct="1">
        <a:defRPr>
          <a:latin typeface="+mn-lt"/>
          <a:ea typeface="+mn-ea"/>
          <a:cs typeface="+mn-cs"/>
        </a:defRPr>
      </a:lvl7pPr>
      <a:lvl8pPr marL="3200116" eaLnBrk="1" hangingPunct="1">
        <a:defRPr>
          <a:latin typeface="+mn-lt"/>
          <a:ea typeface="+mn-ea"/>
          <a:cs typeface="+mn-cs"/>
        </a:defRPr>
      </a:lvl8pPr>
      <a:lvl9pPr marL="3657275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160" eaLnBrk="1" hangingPunct="1">
        <a:defRPr>
          <a:latin typeface="+mn-lt"/>
          <a:ea typeface="+mn-ea"/>
          <a:cs typeface="+mn-cs"/>
        </a:defRPr>
      </a:lvl2pPr>
      <a:lvl3pPr marL="914319" eaLnBrk="1" hangingPunct="1">
        <a:defRPr>
          <a:latin typeface="+mn-lt"/>
          <a:ea typeface="+mn-ea"/>
          <a:cs typeface="+mn-cs"/>
        </a:defRPr>
      </a:lvl3pPr>
      <a:lvl4pPr marL="1371478" eaLnBrk="1" hangingPunct="1">
        <a:defRPr>
          <a:latin typeface="+mn-lt"/>
          <a:ea typeface="+mn-ea"/>
          <a:cs typeface="+mn-cs"/>
        </a:defRPr>
      </a:lvl4pPr>
      <a:lvl5pPr marL="1828637" eaLnBrk="1" hangingPunct="1">
        <a:defRPr>
          <a:latin typeface="+mn-lt"/>
          <a:ea typeface="+mn-ea"/>
          <a:cs typeface="+mn-cs"/>
        </a:defRPr>
      </a:lvl5pPr>
      <a:lvl6pPr marL="2285797" eaLnBrk="1" hangingPunct="1">
        <a:defRPr>
          <a:latin typeface="+mn-lt"/>
          <a:ea typeface="+mn-ea"/>
          <a:cs typeface="+mn-cs"/>
        </a:defRPr>
      </a:lvl6pPr>
      <a:lvl7pPr marL="2742957" eaLnBrk="1" hangingPunct="1">
        <a:defRPr>
          <a:latin typeface="+mn-lt"/>
          <a:ea typeface="+mn-ea"/>
          <a:cs typeface="+mn-cs"/>
        </a:defRPr>
      </a:lvl7pPr>
      <a:lvl8pPr marL="3200116" eaLnBrk="1" hangingPunct="1">
        <a:defRPr>
          <a:latin typeface="+mn-lt"/>
          <a:ea typeface="+mn-ea"/>
          <a:cs typeface="+mn-cs"/>
        </a:defRPr>
      </a:lvl8pPr>
      <a:lvl9pPr marL="3657275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fcr.cz/cs/legislativa/metodiky/2019/metodicky-pokyn-chj-c-8--nalezitosti-roc-35639" TargetMode="Externa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hyperlink" Target="http://fkvs.mfcr.cz/mkp/ap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fcr.cz/cs/verejny-sektor/kontrola-verejnych-financ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hyperlink" Target="mailto:chj@mfcr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8188" y="2701305"/>
            <a:ext cx="9558945" cy="13542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cs-CZ" sz="4400" b="1" dirty="0" smtClean="0">
                <a:solidFill>
                  <a:schemeClr val="bg1"/>
                </a:solidFill>
              </a:rPr>
              <a:t>Legislativní změny</a:t>
            </a:r>
          </a:p>
          <a:p>
            <a:r>
              <a:rPr lang="cs-CZ" sz="4400" b="1" spc="-125" dirty="0" smtClean="0">
                <a:solidFill>
                  <a:schemeClr val="bg1"/>
                </a:solidFill>
                <a:latin typeface="Arial"/>
                <a:cs typeface="Arial"/>
              </a:rPr>
              <a:t>FINANČNÍ KONTROLA</a:t>
            </a:r>
            <a:endParaRPr lang="cs-CZ" sz="4400" b="1" spc="-125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42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vyplnění roční zprávy za rok 2019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10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588975"/>
              </p:ext>
            </p:extLst>
          </p:nvPr>
        </p:nvGraphicFramePr>
        <p:xfrm>
          <a:off x="3042444" y="1117129"/>
          <a:ext cx="4199855" cy="5943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Acrobat Document" r:id="rId3" imgW="5667139" imgH="8019997" progId="AcroExch.Document.7">
                  <p:embed/>
                </p:oleObj>
              </mc:Choice>
              <mc:Fallback>
                <p:oleObj name="Acrobat Document" r:id="rId3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2444" y="1117129"/>
                        <a:ext cx="4199855" cy="5943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60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Náležitosti </a:t>
            </a:r>
            <a:r>
              <a:rPr lang="cs-CZ" b="1" dirty="0"/>
              <a:t>roční zprávy o výsledcích finančních kontrol pro rok </a:t>
            </a:r>
            <a:r>
              <a:rPr lang="cs-CZ" b="1" dirty="0" smtClean="0"/>
              <a:t>2019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Metodický pokyn CHJ č. 8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/>
              <a:t> |   </a:t>
            </a:r>
            <a:fld id="{81D60167-4931-47E6-BA6A-407CBD079E47}" type="slidenum">
              <a:rPr lang="cs-CZ" smtClean="0"/>
              <a:pPr marL="1056640" algn="r"/>
              <a:t>11</a:t>
            </a:fld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294181" y="7093231"/>
            <a:ext cx="103872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hlinkClick r:id="rId3"/>
              </a:rPr>
              <a:t>https://www.mfcr.cz/cs/legislativa/metodiky/2019/metodicky-pokyn-chj-c-8--</a:t>
            </a:r>
            <a:r>
              <a:rPr lang="cs-CZ" sz="1400" dirty="0" smtClean="0">
                <a:hlinkClick r:id="rId3"/>
              </a:rPr>
              <a:t>nalezitosti-roc-35639</a:t>
            </a:r>
            <a:r>
              <a:rPr lang="cs-CZ" sz="1400" dirty="0" smtClean="0"/>
              <a:t> </a:t>
            </a:r>
            <a:endParaRPr lang="cs-CZ" sz="14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88122"/>
              </p:ext>
            </p:extLst>
          </p:nvPr>
        </p:nvGraphicFramePr>
        <p:xfrm>
          <a:off x="3244661" y="1672957"/>
          <a:ext cx="3830231" cy="5420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44661" y="1672957"/>
                        <a:ext cx="3830231" cy="5420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364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213" indent="0">
              <a:buNone/>
            </a:pPr>
            <a:r>
              <a:rPr lang="cs-CZ" sz="2400" dirty="0"/>
              <a:t>O závažných </a:t>
            </a:r>
            <a:r>
              <a:rPr lang="cs-CZ" sz="2400" dirty="0" err="1"/>
              <a:t>zji</a:t>
            </a:r>
            <a:r>
              <a:rPr lang="cs-CZ" sz="2400" dirty="0" err="1" smtClean="0"/>
              <a:t>štěních</a:t>
            </a:r>
            <a:r>
              <a:rPr lang="cs-CZ" sz="2400" dirty="0" smtClean="0"/>
              <a:t> </a:t>
            </a:r>
            <a:r>
              <a:rPr lang="cs-CZ" sz="2400" dirty="0"/>
              <a:t>z vykonaných finančních kontrol </a:t>
            </a:r>
            <a:r>
              <a:rPr lang="cs-CZ" sz="2400" dirty="0" smtClean="0"/>
              <a:t>informují kontrolní </a:t>
            </a:r>
            <a:r>
              <a:rPr lang="cs-CZ" sz="2400" dirty="0"/>
              <a:t>orgány Ministerstvo financí nejpozději do 1 měsíce od ukončení </a:t>
            </a:r>
            <a:r>
              <a:rPr lang="cs-CZ" sz="2400" dirty="0" smtClean="0"/>
              <a:t>finanční</a:t>
            </a:r>
            <a:r>
              <a:rPr lang="cs-CZ" sz="2400" dirty="0"/>
              <a:t> </a:t>
            </a:r>
            <a:r>
              <a:rPr lang="cs-CZ" sz="2400" dirty="0" smtClean="0"/>
              <a:t>kontroly</a:t>
            </a:r>
            <a:r>
              <a:rPr lang="cs-CZ" sz="2400" dirty="0"/>
              <a:t>. Za závažné </a:t>
            </a:r>
            <a:r>
              <a:rPr lang="cs-CZ" sz="2400" dirty="0" err="1"/>
              <a:t>zji</a:t>
            </a:r>
            <a:r>
              <a:rPr lang="cs-CZ" sz="2400" dirty="0" err="1" smtClean="0"/>
              <a:t>štění</a:t>
            </a:r>
            <a:r>
              <a:rPr lang="cs-CZ" sz="2400" dirty="0" smtClean="0"/>
              <a:t> </a:t>
            </a:r>
            <a:r>
              <a:rPr lang="cs-CZ" sz="2400" dirty="0"/>
              <a:t>se </a:t>
            </a:r>
            <a:r>
              <a:rPr lang="cs-CZ" sz="2400" dirty="0" smtClean="0"/>
              <a:t>považuje</a:t>
            </a:r>
          </a:p>
          <a:p>
            <a:endParaRPr lang="cs-CZ" sz="2400" dirty="0"/>
          </a:p>
          <a:p>
            <a:pPr marL="633413" indent="-457200">
              <a:buFont typeface="+mj-lt"/>
              <a:buAutoNum type="alphaLcParenR"/>
            </a:pPr>
            <a:r>
              <a:rPr lang="cs-CZ" sz="2400" dirty="0" err="1" smtClean="0"/>
              <a:t>zjištění</a:t>
            </a:r>
            <a:r>
              <a:rPr lang="cs-CZ" sz="2400" dirty="0"/>
              <a:t>, na jehož základě kontrolní orgán oznámil podle </a:t>
            </a:r>
            <a:r>
              <a:rPr lang="cs-CZ" sz="2400" dirty="0" err="1"/>
              <a:t>zvlá</a:t>
            </a:r>
            <a:r>
              <a:rPr lang="cs-CZ" sz="2400" dirty="0" err="1" smtClean="0"/>
              <a:t>štního</a:t>
            </a:r>
            <a:r>
              <a:rPr lang="cs-CZ" sz="2400" dirty="0" smtClean="0"/>
              <a:t> právního předpisu </a:t>
            </a:r>
            <a:r>
              <a:rPr lang="cs-CZ" sz="2400" dirty="0"/>
              <a:t>státnímu zástupci nebo policejním orgánům </a:t>
            </a:r>
            <a:r>
              <a:rPr lang="cs-CZ" sz="2400" dirty="0" smtClean="0"/>
              <a:t>skutečnosti nasvědčující </a:t>
            </a:r>
            <a:r>
              <a:rPr lang="cs-CZ" sz="2400" dirty="0"/>
              <a:t>tomu, že byl spáchán trestný čin</a:t>
            </a:r>
            <a:r>
              <a:rPr lang="cs-CZ" sz="2400" dirty="0" smtClean="0"/>
              <a:t>,</a:t>
            </a:r>
          </a:p>
          <a:p>
            <a:pPr marL="633413" indent="-457200">
              <a:buFont typeface="+mj-lt"/>
              <a:buAutoNum type="alphaLcParenR"/>
            </a:pPr>
            <a:endParaRPr lang="cs-CZ" sz="2400" dirty="0"/>
          </a:p>
          <a:p>
            <a:pPr marL="633413" indent="-457200">
              <a:buFont typeface="+mj-lt"/>
              <a:buAutoNum type="alphaLcParenR"/>
            </a:pPr>
            <a:r>
              <a:rPr lang="cs-CZ" sz="2400" dirty="0" smtClean="0"/>
              <a:t>zjištění </a:t>
            </a:r>
            <a:r>
              <a:rPr lang="cs-CZ" sz="2400" dirty="0"/>
              <a:t>neoprávněného použití, zadržení, ztráty nebo </a:t>
            </a:r>
            <a:r>
              <a:rPr lang="cs-CZ" sz="2400" dirty="0" smtClean="0"/>
              <a:t>poškození veřejných prostředků </a:t>
            </a:r>
            <a:r>
              <a:rPr lang="cs-CZ" sz="2400" dirty="0"/>
              <a:t>v hodnotě přesahující 300 000 Kč.</a:t>
            </a:r>
            <a:endParaRPr lang="cs-CZ" sz="2400" dirty="0" smtClean="0"/>
          </a:p>
          <a:p>
            <a:endParaRPr lang="cs-CZ" sz="2400" dirty="0"/>
          </a:p>
          <a:p>
            <a:pPr marL="176213" indent="0">
              <a:buNone/>
            </a:pPr>
            <a:r>
              <a:rPr lang="cs-CZ" sz="2400" b="1" dirty="0" smtClean="0"/>
              <a:t>Modul</a:t>
            </a:r>
            <a:r>
              <a:rPr lang="cs-CZ" sz="2400" dirty="0" smtClean="0"/>
              <a:t> </a:t>
            </a:r>
            <a:r>
              <a:rPr lang="cs-CZ" sz="2400" b="1" dirty="0" smtClean="0"/>
              <a:t>závažných zjištění: </a:t>
            </a:r>
            <a:r>
              <a:rPr lang="cs-CZ" sz="2400" dirty="0" smtClean="0">
                <a:hlinkClick r:id="rId4"/>
              </a:rPr>
              <a:t>http</a:t>
            </a:r>
            <a:r>
              <a:rPr lang="cs-CZ" sz="2400" dirty="0">
                <a:hlinkClick r:id="rId4"/>
              </a:rPr>
              <a:t>://</a:t>
            </a:r>
            <a:r>
              <a:rPr lang="cs-CZ" sz="2400" dirty="0" smtClean="0">
                <a:hlinkClick r:id="rId4"/>
              </a:rPr>
              <a:t>fkvs.mfcr.cz/mkp/app</a:t>
            </a:r>
            <a:r>
              <a:rPr lang="cs-CZ" sz="2400" dirty="0" smtClean="0"/>
              <a:t>   </a:t>
            </a:r>
            <a:endParaRPr lang="cs-CZ" sz="2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Závažná zjištění dle § 22 odst. 6 (5)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12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746034"/>
              </p:ext>
            </p:extLst>
          </p:nvPr>
        </p:nvGraphicFramePr>
        <p:xfrm>
          <a:off x="8443044" y="5149577"/>
          <a:ext cx="1322030" cy="1870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Acrobat Document" r:id="rId5" imgW="5667139" imgH="8019997" progId="AcroExch.Document.7">
                  <p:embed/>
                </p:oleObj>
              </mc:Choice>
              <mc:Fallback>
                <p:oleObj name="Acrobat Document" r:id="rId5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43044" y="5149577"/>
                        <a:ext cx="1322030" cy="1870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85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46100" y="1266826"/>
            <a:ext cx="9409111" cy="5682952"/>
          </a:xfrm>
        </p:spPr>
        <p:txBody>
          <a:bodyPr/>
          <a:lstStyle/>
          <a:p>
            <a:pPr marL="176198" lvl="3" algn="just">
              <a:lnSpc>
                <a:spcPct val="150000"/>
              </a:lnSpc>
            </a:pPr>
            <a:r>
              <a:rPr lang="cs-CZ" sz="2200" b="1" dirty="0" smtClean="0">
                <a:latin typeface="+mj-lt"/>
                <a:cs typeface="Arial"/>
              </a:rPr>
              <a:t>Mgr. Jana Czudek Kranecová, Ph.D.</a:t>
            </a:r>
          </a:p>
          <a:p>
            <a:pPr marL="176198" lvl="3" algn="just">
              <a:lnSpc>
                <a:spcPct val="150000"/>
              </a:lnSpc>
            </a:pPr>
            <a:r>
              <a:rPr lang="cs-CZ" sz="2200" b="1" dirty="0" err="1" smtClean="0">
                <a:latin typeface="+mj-lt"/>
                <a:cs typeface="Arial"/>
              </a:rPr>
              <a:t>tel.č</a:t>
            </a:r>
            <a:r>
              <a:rPr lang="cs-CZ" sz="2200" b="1" dirty="0" smtClean="0">
                <a:latin typeface="+mj-lt"/>
                <a:cs typeface="Arial"/>
              </a:rPr>
              <a:t>. 25704 </a:t>
            </a:r>
            <a:r>
              <a:rPr lang="cs-CZ" sz="2200" b="1" dirty="0">
                <a:latin typeface="+mj-lt"/>
                <a:cs typeface="Arial"/>
              </a:rPr>
              <a:t>4624</a:t>
            </a:r>
            <a:r>
              <a:rPr lang="cs-CZ" sz="2200" b="1" dirty="0" smtClean="0">
                <a:latin typeface="+mj-lt"/>
                <a:cs typeface="Arial"/>
              </a:rPr>
              <a:t>, jana.czudek_kranecova@mfcr.cz</a:t>
            </a:r>
            <a:endParaRPr lang="cs-CZ" sz="2200" b="1" dirty="0">
              <a:latin typeface="+mj-lt"/>
              <a:cs typeface="Arial"/>
            </a:endParaRPr>
          </a:p>
          <a:p>
            <a:pPr marL="176198" lvl="3" algn="just">
              <a:lnSpc>
                <a:spcPct val="150000"/>
              </a:lnSpc>
            </a:pPr>
            <a:r>
              <a:rPr lang="cs-CZ" sz="2200" dirty="0">
                <a:latin typeface="+mj-lt"/>
                <a:cs typeface="Arial"/>
              </a:rPr>
              <a:t>z</a:t>
            </a:r>
            <a:r>
              <a:rPr lang="cs-CZ" sz="2200" dirty="0" smtClean="0">
                <a:latin typeface="+mj-lt"/>
                <a:cs typeface="Arial"/>
              </a:rPr>
              <a:t>ástupkyně ředitelky odboru Centrální </a:t>
            </a:r>
            <a:r>
              <a:rPr lang="cs-CZ" sz="2200" dirty="0">
                <a:latin typeface="+mj-lt"/>
                <a:cs typeface="Arial"/>
              </a:rPr>
              <a:t>harmonizační jednotka</a:t>
            </a:r>
          </a:p>
          <a:p>
            <a:pPr marL="176198" lvl="3" algn="just">
              <a:lnSpc>
                <a:spcPct val="150000"/>
              </a:lnSpc>
            </a:pPr>
            <a:r>
              <a:rPr lang="cs-CZ" sz="2200" dirty="0" smtClean="0">
                <a:latin typeface="+mj-lt"/>
                <a:cs typeface="Arial"/>
                <a:hlinkClick r:id="rId3"/>
              </a:rPr>
              <a:t>https</a:t>
            </a:r>
            <a:r>
              <a:rPr lang="cs-CZ" sz="2200" dirty="0">
                <a:latin typeface="+mj-lt"/>
                <a:cs typeface="Arial"/>
                <a:hlinkClick r:id="rId3"/>
              </a:rPr>
              <a:t>://</a:t>
            </a:r>
            <a:r>
              <a:rPr lang="cs-CZ" sz="2200" dirty="0" smtClean="0">
                <a:latin typeface="+mj-lt"/>
                <a:cs typeface="Arial"/>
                <a:hlinkClick r:id="rId3"/>
              </a:rPr>
              <a:t>www.mfcr.cz/cs/verejny-sektor/kontrola-verejnych-financi</a:t>
            </a:r>
            <a:r>
              <a:rPr lang="cs-CZ" sz="2200" dirty="0" smtClean="0">
                <a:latin typeface="+mj-lt"/>
                <a:cs typeface="Arial"/>
              </a:rPr>
              <a:t> </a:t>
            </a:r>
            <a:endParaRPr lang="cs-CZ" sz="2200" dirty="0">
              <a:latin typeface="+mj-lt"/>
              <a:cs typeface="Arial"/>
            </a:endParaRPr>
          </a:p>
          <a:p>
            <a:pPr marL="176198" lvl="3" algn="just">
              <a:lnSpc>
                <a:spcPct val="150000"/>
              </a:lnSpc>
            </a:pPr>
            <a:endParaRPr lang="cs-CZ" sz="2200" dirty="0" smtClean="0">
              <a:latin typeface="+mj-lt"/>
              <a:cs typeface="Arial"/>
            </a:endParaRPr>
          </a:p>
          <a:p>
            <a:pPr marL="176198" lvl="3" algn="just">
              <a:lnSpc>
                <a:spcPct val="150000"/>
              </a:lnSpc>
            </a:pPr>
            <a:endParaRPr lang="cs-CZ" sz="2200" dirty="0">
              <a:latin typeface="+mj-lt"/>
              <a:cs typeface="Arial"/>
            </a:endParaRPr>
          </a:p>
          <a:p>
            <a:pPr marL="176198" lvl="3" algn="just">
              <a:lnSpc>
                <a:spcPct val="150000"/>
              </a:lnSpc>
            </a:pPr>
            <a:endParaRPr lang="cs-CZ" sz="2200" dirty="0">
              <a:latin typeface="+mj-lt"/>
              <a:cs typeface="Arial"/>
            </a:endParaRPr>
          </a:p>
          <a:p>
            <a:pPr marL="176198" indent="0">
              <a:buNone/>
            </a:pPr>
            <a:endParaRPr lang="cs-CZ" sz="2200" dirty="0" smtClean="0">
              <a:latin typeface="+mj-lt"/>
            </a:endParaRPr>
          </a:p>
          <a:p>
            <a:pPr marL="176198" indent="0">
              <a:buNone/>
            </a:pPr>
            <a:endParaRPr lang="cs-CZ" sz="2200" dirty="0">
              <a:latin typeface="+mj-lt"/>
            </a:endParaRPr>
          </a:p>
          <a:p>
            <a:pPr marL="176198" indent="0">
              <a:buNone/>
            </a:pPr>
            <a:r>
              <a:rPr lang="cs-CZ" sz="2200" dirty="0" smtClean="0">
                <a:latin typeface="+mj-lt"/>
              </a:rPr>
              <a:t>v</a:t>
            </a:r>
            <a:r>
              <a:rPr lang="cs-CZ" sz="2200" dirty="0">
                <a:latin typeface="+mj-lt"/>
              </a:rPr>
              <a:t> případě </a:t>
            </a:r>
            <a:r>
              <a:rPr lang="cs-CZ" sz="2200" dirty="0" smtClean="0">
                <a:latin typeface="+mj-lt"/>
              </a:rPr>
              <a:t>dotazů </a:t>
            </a:r>
            <a:r>
              <a:rPr lang="cs-CZ" sz="2200" dirty="0">
                <a:latin typeface="+mj-lt"/>
              </a:rPr>
              <a:t>v rámci metodické podpory: </a:t>
            </a:r>
            <a:endParaRPr lang="cs-CZ" sz="2200" dirty="0" smtClean="0">
              <a:latin typeface="+mj-lt"/>
            </a:endParaRPr>
          </a:p>
          <a:p>
            <a:pPr marL="176198" indent="0">
              <a:buNone/>
            </a:pPr>
            <a:r>
              <a:rPr lang="cs-CZ" sz="2200" b="1" dirty="0" smtClean="0">
                <a:latin typeface="+mj-lt"/>
              </a:rPr>
              <a:t>25704 </a:t>
            </a:r>
            <a:r>
              <a:rPr lang="cs-CZ" sz="2200" b="1" dirty="0">
                <a:latin typeface="+mj-lt"/>
              </a:rPr>
              <a:t>2971, </a:t>
            </a:r>
            <a:r>
              <a:rPr lang="cs-CZ" sz="2200" b="1" dirty="0">
                <a:latin typeface="+mj-lt"/>
                <a:hlinkClick r:id="rId4"/>
              </a:rPr>
              <a:t>chj@mfcr.cz</a:t>
            </a:r>
            <a:endParaRPr lang="cs-CZ" sz="2200" b="1" dirty="0">
              <a:latin typeface="+mj-lt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61665"/>
          </a:xfrm>
        </p:spPr>
        <p:txBody>
          <a:bodyPr/>
          <a:lstStyle/>
          <a:p>
            <a:r>
              <a:rPr lang="cs-CZ" dirty="0"/>
              <a:t>Kontakty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546" algn="r">
              <a:defRPr/>
            </a:pPr>
            <a:r>
              <a:rPr lang="cs-CZ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546" algn="r">
                <a:defRPr/>
              </a:pPr>
              <a:t>13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8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450156" y="1477169"/>
            <a:ext cx="9612000" cy="5410200"/>
          </a:xfrm>
        </p:spPr>
        <p:txBody>
          <a:bodyPr/>
          <a:lstStyle/>
          <a:p>
            <a:pPr marL="176213" lvl="1" indent="0" algn="just">
              <a:spcAft>
                <a:spcPts val="600"/>
              </a:spcAft>
              <a:buNone/>
            </a:pPr>
            <a:r>
              <a:rPr lang="cs-CZ" sz="2800" b="1" dirty="0"/>
              <a:t>Novela zákona č. 320/2001 Sb.</a:t>
            </a:r>
            <a:endParaRPr lang="cs-CZ" sz="2800" b="1" dirty="0" smtClean="0">
              <a:cs typeface="Arial" panose="020B0604020202020204" pitchFamily="34" charset="0"/>
            </a:endParaRPr>
          </a:p>
          <a:p>
            <a:pPr marL="538163" lvl="1" indent="-3619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800" dirty="0" smtClean="0">
                <a:cs typeface="Arial" panose="020B0604020202020204" pitchFamily="34" charset="0"/>
              </a:rPr>
              <a:t>zákon </a:t>
            </a:r>
            <a:r>
              <a:rPr lang="cs-CZ" sz="2800" dirty="0">
                <a:cs typeface="Arial" panose="020B0604020202020204" pitchFamily="34" charset="0"/>
              </a:rPr>
              <a:t>č. 126/2019 Sb., kterým se mění zákon č. 320/2001 Sb., o finanční kontrole ve veřejné správě</a:t>
            </a:r>
          </a:p>
          <a:p>
            <a:pPr marL="538163" lvl="1" indent="-361950" algn="just">
              <a:buFont typeface="Wingdings" panose="05000000000000000000" pitchFamily="2" charset="2"/>
              <a:buChar char="Ø"/>
            </a:pPr>
            <a:r>
              <a:rPr lang="cs-CZ" sz="2800" dirty="0">
                <a:cs typeface="Arial" panose="020B0604020202020204" pitchFamily="34" charset="0"/>
              </a:rPr>
              <a:t>účinnost 1. ledna </a:t>
            </a:r>
            <a:r>
              <a:rPr lang="cs-CZ" sz="2800" dirty="0" smtClean="0">
                <a:cs typeface="Arial" panose="020B0604020202020204" pitchFamily="34" charset="0"/>
              </a:rPr>
              <a:t>2020</a:t>
            </a:r>
          </a:p>
          <a:p>
            <a:pPr marL="538163" lvl="1" indent="-361950" algn="just">
              <a:buFont typeface="Wingdings" panose="05000000000000000000" pitchFamily="2" charset="2"/>
              <a:buChar char="Ø"/>
            </a:pPr>
            <a:endParaRPr lang="cs-CZ" sz="2800" dirty="0">
              <a:cs typeface="Arial" panose="020B0604020202020204" pitchFamily="34" charset="0"/>
            </a:endParaRPr>
          </a:p>
          <a:p>
            <a:pPr marL="538163" lvl="1" indent="-361950" algn="just">
              <a:buFont typeface="Wingdings" panose="05000000000000000000" pitchFamily="2" charset="2"/>
              <a:buChar char="Ø"/>
            </a:pPr>
            <a:endParaRPr lang="cs-CZ" sz="2800" dirty="0" smtClean="0">
              <a:cs typeface="Arial" panose="020B0604020202020204" pitchFamily="34" charset="0"/>
            </a:endParaRPr>
          </a:p>
          <a:p>
            <a:pPr marL="176213" lvl="1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cs-CZ" sz="2800" b="1" dirty="0" smtClean="0"/>
              <a:t>Novela vyhlášky </a:t>
            </a:r>
            <a:r>
              <a:rPr lang="cs-CZ" sz="2800" b="1" dirty="0"/>
              <a:t>č. </a:t>
            </a:r>
            <a:r>
              <a:rPr lang="cs-CZ" sz="2800" b="1" dirty="0" smtClean="0"/>
              <a:t>416/2004 </a:t>
            </a:r>
            <a:r>
              <a:rPr lang="cs-CZ" sz="2800" b="1" dirty="0"/>
              <a:t>Sb.</a:t>
            </a:r>
          </a:p>
          <a:p>
            <a:pPr marL="538163" lvl="1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dirty="0">
                <a:cs typeface="Arial" panose="020B0604020202020204" pitchFamily="34" charset="0"/>
              </a:rPr>
              <a:t>zjednodušení předávání zpráv o finančních </a:t>
            </a:r>
            <a:r>
              <a:rPr lang="cs-CZ" sz="2800" dirty="0" smtClean="0">
                <a:cs typeface="Arial" panose="020B0604020202020204" pitchFamily="34" charset="0"/>
              </a:rPr>
              <a:t>kontrolách</a:t>
            </a:r>
          </a:p>
          <a:p>
            <a:pPr marL="538163" lvl="1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dirty="0" smtClean="0">
                <a:cs typeface="Arial" panose="020B0604020202020204" pitchFamily="34" charset="0"/>
              </a:rPr>
              <a:t>poprvé pro Zprávy za rok 2019</a:t>
            </a:r>
          </a:p>
          <a:p>
            <a:pPr marL="538163" lvl="1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800" dirty="0" smtClean="0">
                <a:cs typeface="Arial" panose="020B0604020202020204" pitchFamily="34" charset="0"/>
              </a:rPr>
              <a:t>Termín: 28. únor 2019</a:t>
            </a:r>
            <a:endParaRPr lang="cs-CZ" sz="2800" dirty="0">
              <a:cs typeface="Arial" panose="020B0604020202020204" pitchFamily="34" charset="0"/>
            </a:endParaRPr>
          </a:p>
          <a:p>
            <a:pPr marL="538163" lvl="1" indent="-361950" algn="just">
              <a:buFont typeface="Wingdings" panose="05000000000000000000" pitchFamily="2" charset="2"/>
              <a:buChar char="Ø"/>
            </a:pPr>
            <a:endParaRPr lang="cs-CZ" sz="2800" dirty="0" smtClean="0"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553998"/>
          </a:xfrm>
        </p:spPr>
        <p:txBody>
          <a:bodyPr/>
          <a:lstStyle/>
          <a:p>
            <a:r>
              <a:rPr lang="cs-CZ" sz="3600" dirty="0" smtClean="0">
                <a:solidFill>
                  <a:srgbClr val="0070C0"/>
                </a:solidFill>
              </a:rPr>
              <a:t>Legislativní změny 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/>
              <a:t> |   </a:t>
            </a:r>
            <a:fld id="{81D60167-4931-47E6-BA6A-407CBD079E47}" type="slidenum">
              <a:rPr lang="cs-CZ" smtClean="0"/>
              <a:pPr marL="1056640"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524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8163" lvl="1" indent="-361950" algn="just">
              <a:buFont typeface="Wingdings" panose="05000000000000000000" pitchFamily="2" charset="2"/>
              <a:buChar char="q"/>
            </a:pPr>
            <a:r>
              <a:rPr lang="cs-CZ" sz="1800" b="1" dirty="0">
                <a:cs typeface="Arial" panose="020B0604020202020204" pitchFamily="34" charset="0"/>
              </a:rPr>
              <a:t>doplnění SŽDC a dobrovolných svazků obcí </a:t>
            </a:r>
            <a:endParaRPr lang="cs-CZ" dirty="0"/>
          </a:p>
          <a:p>
            <a:pPr marL="176213" lvl="1" indent="0" algn="just">
              <a:buNone/>
            </a:pPr>
            <a:endParaRPr lang="cs-CZ" sz="1800" b="1" dirty="0">
              <a:cs typeface="Arial" panose="020B0604020202020204" pitchFamily="34" charset="0"/>
            </a:endParaRPr>
          </a:p>
          <a:p>
            <a:pPr marL="176213" lvl="1" indent="0" algn="just">
              <a:buNone/>
            </a:pPr>
            <a:r>
              <a:rPr lang="cs-CZ" sz="1800" b="1" dirty="0">
                <a:cs typeface="Arial" panose="020B0604020202020204" pitchFamily="34" charset="0"/>
              </a:rPr>
              <a:t>§ 9a</a:t>
            </a:r>
          </a:p>
          <a:p>
            <a:pPr marL="176213" lvl="1" indent="0" algn="just">
              <a:buNone/>
            </a:pPr>
            <a:r>
              <a:rPr lang="cs-CZ" sz="1800" b="1" dirty="0">
                <a:cs typeface="Arial" panose="020B0604020202020204" pitchFamily="34" charset="0"/>
              </a:rPr>
              <a:t>Působnost dobrovolných svazků obcí</a:t>
            </a:r>
          </a:p>
          <a:p>
            <a:pPr marL="176213" lvl="1" indent="0" algn="just">
              <a:buNone/>
            </a:pPr>
            <a:endParaRPr lang="cs-CZ" sz="1800" b="1" dirty="0">
              <a:cs typeface="Arial" panose="020B0604020202020204" pitchFamily="34" charset="0"/>
            </a:endParaRPr>
          </a:p>
          <a:p>
            <a:pPr marL="176213" lvl="1" indent="0" algn="just">
              <a:buNone/>
            </a:pPr>
            <a:r>
              <a:rPr lang="cs-CZ" sz="1800" dirty="0">
                <a:cs typeface="Arial" panose="020B0604020202020204" pitchFamily="34" charset="0"/>
              </a:rPr>
              <a:t>(1) Dobrovolné svazky obcí kontrolují podle tohoto zákona hospodaření s veřejnými prostředky jimi zřízených příspěvkových organizací.</a:t>
            </a:r>
          </a:p>
          <a:p>
            <a:pPr marL="176213" lvl="1" indent="0" algn="just">
              <a:buNone/>
            </a:pPr>
            <a:r>
              <a:rPr lang="cs-CZ" sz="1800" dirty="0">
                <a:cs typeface="Arial" panose="020B0604020202020204" pitchFamily="34" charset="0"/>
              </a:rPr>
              <a:t>(2) Dobrovolné svazky obcí vykonávají veřejnosprávní kontrolu u žadatelů o veřejnou finanční podporu nebo u příjemců veřejné finanční podpory, kterou jim poskytují.</a:t>
            </a:r>
          </a:p>
          <a:p>
            <a:pPr marL="176213" lvl="1" indent="0" algn="just">
              <a:buNone/>
            </a:pPr>
            <a:r>
              <a:rPr lang="cs-CZ" sz="1800" dirty="0">
                <a:cs typeface="Arial" panose="020B0604020202020204" pitchFamily="34" charset="0"/>
              </a:rPr>
              <a:t>(3) Dobrovolné svazky obcí jsou povinny vytvořit systém finanční kontroly podle tohoto zákona, kterým zajistí finanční kontrolu jak svého hospodaření, tak i hospodaření jimi zřízených příspěvkových organizací. Současně zajistí prověření přiměřenosti a účinnosti tohoto systému a pravidelně, nejméně jednou ročně, jeho hodnocení.</a:t>
            </a:r>
          </a:p>
          <a:p>
            <a:pPr marL="176213" lvl="1" indent="0" algn="just">
              <a:buNone/>
            </a:pPr>
            <a:endParaRPr lang="cs-CZ" sz="1800" dirty="0">
              <a:cs typeface="Arial" panose="020B0604020202020204" pitchFamily="34" charset="0"/>
            </a:endParaRPr>
          </a:p>
          <a:p>
            <a:pPr marL="176213" lvl="1" indent="0" algn="just">
              <a:buNone/>
            </a:pPr>
            <a:r>
              <a:rPr lang="cs-CZ" sz="1800" dirty="0">
                <a:cs typeface="Arial" panose="020B0604020202020204" pitchFamily="34" charset="0"/>
              </a:rPr>
              <a:t>§ 29</a:t>
            </a:r>
          </a:p>
          <a:p>
            <a:pPr marL="176213" lvl="1" indent="0" algn="just">
              <a:buNone/>
            </a:pPr>
            <a:r>
              <a:rPr lang="cs-CZ" sz="1800" dirty="0">
                <a:cs typeface="Arial" panose="020B0604020202020204" pitchFamily="34" charset="0"/>
              </a:rPr>
              <a:t>(6) … dobrovolné svazky obcí mohou nahradit funkci útvaru interního auditu přijetím jiných dostatečných opatření…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92443"/>
          </a:xfrm>
        </p:spPr>
        <p:txBody>
          <a:bodyPr/>
          <a:lstStyle/>
          <a:p>
            <a:r>
              <a:rPr lang="cs-CZ" sz="3200" dirty="0">
                <a:solidFill>
                  <a:srgbClr val="0070C0"/>
                </a:solidFill>
              </a:rPr>
              <a:t>Novela zákona č. 320/2001 Sb.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/>
              <a:t> |   </a:t>
            </a:r>
            <a:fld id="{81D60167-4931-47E6-BA6A-407CBD079E47}" type="slidenum">
              <a:rPr lang="cs-CZ" smtClean="0"/>
              <a:pPr marL="1056640"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252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963" lvl="1" algn="just">
              <a:buFont typeface="Wingdings" panose="05000000000000000000" pitchFamily="2" charset="2"/>
              <a:buChar char="q"/>
            </a:pPr>
            <a:r>
              <a:rPr lang="cs-CZ" sz="1800" b="1" dirty="0" smtClean="0">
                <a:cs typeface="Arial" panose="020B0604020202020204" pitchFamily="34" charset="0"/>
              </a:rPr>
              <a:t>zjednodušení výkonu řídicí kontroly pro nejmenší organizace</a:t>
            </a:r>
          </a:p>
          <a:p>
            <a:pPr marL="176213" indent="0">
              <a:buNone/>
            </a:pPr>
            <a:endParaRPr lang="cs-CZ" dirty="0" smtClean="0"/>
          </a:p>
          <a:p>
            <a:pPr marL="176213" indent="0">
              <a:buNone/>
            </a:pPr>
            <a:r>
              <a:rPr lang="cs-CZ" dirty="0" smtClean="0"/>
              <a:t>§ 26</a:t>
            </a:r>
          </a:p>
          <a:p>
            <a:pPr marL="176213" indent="0">
              <a:buNone/>
            </a:pPr>
            <a:endParaRPr lang="cs-CZ" dirty="0" smtClean="0"/>
          </a:p>
          <a:p>
            <a:pPr marL="176213" indent="0">
              <a:buNone/>
            </a:pPr>
            <a:r>
              <a:rPr lang="cs-CZ" dirty="0" smtClean="0"/>
              <a:t>(</a:t>
            </a:r>
            <a:r>
              <a:rPr lang="cs-CZ" dirty="0"/>
              <a:t>6) U dobrovolného svazku obcí mohou předběžnou řídicí kontrolu vykonávat i jiné fyzické osoby než zaměstnanci dobrovolného svazku obcí.</a:t>
            </a:r>
          </a:p>
          <a:p>
            <a:pPr marL="176213" indent="0">
              <a:buNone/>
            </a:pPr>
            <a:endParaRPr lang="cs-CZ" dirty="0" smtClean="0"/>
          </a:p>
          <a:p>
            <a:pPr marL="176213" indent="0">
              <a:buNone/>
            </a:pPr>
            <a:r>
              <a:rPr lang="cs-CZ" dirty="0" smtClean="0"/>
              <a:t>(</a:t>
            </a:r>
            <a:r>
              <a:rPr lang="cs-CZ" dirty="0"/>
              <a:t>7) U obcí, krajů, hlavního města Prahy, městských části hlavního města Prahy, městských obvodů a části statutárního města může být příkazcem operace člen zastupitelstva.</a:t>
            </a:r>
          </a:p>
          <a:p>
            <a:pPr marL="176213" indent="0">
              <a:buNone/>
            </a:pPr>
            <a:endParaRPr lang="cs-CZ" dirty="0"/>
          </a:p>
          <a:p>
            <a:pPr marL="176213" indent="0">
              <a:buNone/>
            </a:pPr>
            <a:r>
              <a:rPr lang="cs-CZ" dirty="0" smtClean="0"/>
              <a:t>(</a:t>
            </a:r>
            <a:r>
              <a:rPr lang="cs-CZ" dirty="0"/>
              <a:t>8) U orgánu veřejné správy, který nemá víc než 5 zaměstnanců, může být hlavním účetním nebo správcem rozpočtu jiná fyzická osoba než zaměstnanec orgánu veřejné správy.".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8990799" cy="492443"/>
          </a:xfrm>
        </p:spPr>
        <p:txBody>
          <a:bodyPr/>
          <a:lstStyle/>
          <a:p>
            <a:r>
              <a:rPr lang="cs-CZ" sz="3200" dirty="0">
                <a:solidFill>
                  <a:srgbClr val="0070C0"/>
                </a:solidFill>
              </a:rPr>
              <a:t>Novela zákona č. 320/2001 Sb.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/>
              <a:t> |   </a:t>
            </a:r>
            <a:fld id="{81D60167-4931-47E6-BA6A-407CBD079E47}" type="slidenum">
              <a:rPr lang="cs-CZ" smtClean="0"/>
              <a:pPr marL="1056640"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90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148" y="469058"/>
            <a:ext cx="9624060" cy="623024"/>
          </a:xfrm>
        </p:spPr>
        <p:txBody>
          <a:bodyPr>
            <a:noAutofit/>
          </a:bodyPr>
          <a:lstStyle/>
          <a:p>
            <a:pPr marL="179388" lvl="2">
              <a:lnSpc>
                <a:spcPct val="150000"/>
              </a:lnSpc>
            </a:pPr>
            <a:r>
              <a:rPr lang="cs-CZ" sz="3200" b="1" dirty="0" smtClean="0">
                <a:solidFill>
                  <a:srgbClr val="0070C0"/>
                </a:solidFill>
                <a:latin typeface="+mj-lt"/>
                <a:cs typeface="Arial"/>
              </a:rPr>
              <a:t>Novela zákona č. 320/2001 Sb.</a:t>
            </a:r>
            <a:endParaRPr lang="cs-CZ" sz="3200" dirty="0">
              <a:latin typeface="+mj-lt"/>
              <a:cs typeface="Arial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8148" y="1092081"/>
            <a:ext cx="9622472" cy="5713679"/>
          </a:xfrm>
        </p:spPr>
        <p:txBody>
          <a:bodyPr>
            <a:noAutofit/>
          </a:bodyPr>
          <a:lstStyle/>
          <a:p>
            <a:pPr marL="538163" lvl="1" indent="-361950" algn="just">
              <a:buFont typeface="Wingdings" panose="05000000000000000000" pitchFamily="2" charset="2"/>
              <a:buChar char="q"/>
            </a:pPr>
            <a:endParaRPr lang="cs-CZ" sz="1800" b="1" dirty="0" smtClean="0">
              <a:cs typeface="Arial" panose="020B0604020202020204" pitchFamily="34" charset="0"/>
            </a:endParaRPr>
          </a:p>
          <a:p>
            <a:pPr marL="538163" lvl="1" indent="-361950" algn="just">
              <a:buFont typeface="Wingdings" panose="05000000000000000000" pitchFamily="2" charset="2"/>
              <a:buChar char="q"/>
            </a:pPr>
            <a:r>
              <a:rPr lang="cs-CZ" sz="1800" b="1" dirty="0" smtClean="0">
                <a:cs typeface="Arial" panose="020B0604020202020204" pitchFamily="34" charset="0"/>
              </a:rPr>
              <a:t>zjednodušení předávání ročních zpráv o výsledcích finančních kontrol</a:t>
            </a:r>
            <a:endParaRPr lang="cs-CZ" sz="1800" b="1" dirty="0">
              <a:cs typeface="Arial" panose="020B0604020202020204" pitchFamily="34" charset="0"/>
            </a:endParaRPr>
          </a:p>
          <a:p>
            <a:pPr marL="538163" lvl="1" indent="-361950" algn="just">
              <a:buFont typeface="Wingdings" panose="05000000000000000000" pitchFamily="2" charset="2"/>
              <a:buChar char="Ø"/>
            </a:pPr>
            <a:endParaRPr lang="cs-CZ" sz="1800" b="1" dirty="0" smtClean="0">
              <a:latin typeface="+mj-lt"/>
              <a:cs typeface="Arial" panose="020B0604020202020204" pitchFamily="34" charset="0"/>
            </a:endParaRPr>
          </a:p>
          <a:p>
            <a:pPr marL="176213" indent="0">
              <a:buNone/>
            </a:pPr>
            <a:endParaRPr lang="cs-CZ" b="1" dirty="0" smtClean="0"/>
          </a:p>
          <a:p>
            <a:pPr marL="176213" indent="0">
              <a:buNone/>
            </a:pPr>
            <a:r>
              <a:rPr lang="cs-CZ" b="1" dirty="0" smtClean="0"/>
              <a:t>§ </a:t>
            </a:r>
            <a:r>
              <a:rPr lang="cs-CZ" b="1" dirty="0"/>
              <a:t>22</a:t>
            </a:r>
          </a:p>
          <a:p>
            <a:pPr marL="176213" indent="0">
              <a:buNone/>
            </a:pPr>
            <a:r>
              <a:rPr lang="cs-CZ" b="1" dirty="0"/>
              <a:t>Podávání zpráv o výsledcích finanční kontroly</a:t>
            </a:r>
            <a:endParaRPr lang="cs-CZ" dirty="0"/>
          </a:p>
          <a:p>
            <a:pPr marL="176213" indent="0">
              <a:buNone/>
            </a:pPr>
            <a:endParaRPr lang="cs-CZ" dirty="0" smtClean="0"/>
          </a:p>
          <a:p>
            <a:pPr marL="176213" indent="0">
              <a:buNone/>
            </a:pPr>
            <a:r>
              <a:rPr lang="cs-CZ" dirty="0" smtClean="0"/>
              <a:t>(</a:t>
            </a:r>
            <a:r>
              <a:rPr lang="cs-CZ" dirty="0"/>
              <a:t>1) Ministerstvo financí předkládá vládě roční zprávu o výsledcích finančních kontrol spolu s návrhem státního závěrečného účtu. Současně předává tuto zprávu Nejvyššímu kontrolnímu úřadu.</a:t>
            </a:r>
          </a:p>
          <a:p>
            <a:pPr marL="176213" indent="0">
              <a:buNone/>
            </a:pPr>
            <a:endParaRPr lang="cs-CZ" dirty="0"/>
          </a:p>
          <a:p>
            <a:pPr marL="176213" indent="0">
              <a:buNone/>
            </a:pPr>
            <a:r>
              <a:rPr lang="cs-CZ" dirty="0" smtClean="0"/>
              <a:t>(</a:t>
            </a:r>
            <a:r>
              <a:rPr lang="cs-CZ" dirty="0"/>
              <a:t>2) </a:t>
            </a:r>
            <a:r>
              <a:rPr lang="cs-CZ" strike="sngStrike" dirty="0"/>
              <a:t>Správci rozpočtových kapitol, kteří vykonávají finanční kontrolu podle tohoto zákona, kraje a hlavní město Praha předkládají Ministerstvu financí roční zprávy o výsledcích finančních kontrol.</a:t>
            </a:r>
            <a:r>
              <a:rPr lang="cs-CZ" dirty="0"/>
              <a:t> </a:t>
            </a:r>
            <a:r>
              <a:rPr lang="cs-CZ" b="1" dirty="0"/>
              <a:t>Orgán veřejné správy předkládá roční zprávu o výsledcích finančních kontrol Ministerstvu financí.</a:t>
            </a:r>
            <a:r>
              <a:rPr lang="cs-CZ" b="1" strike="sngStrike" dirty="0"/>
              <a:t> </a:t>
            </a:r>
            <a:endParaRPr lang="cs-CZ" dirty="0"/>
          </a:p>
          <a:p>
            <a:pPr marL="176213" indent="0">
              <a:buNone/>
            </a:pPr>
            <a:endParaRPr lang="cs-CZ" dirty="0"/>
          </a:p>
          <a:p>
            <a:pPr marL="176213" indent="0">
              <a:buNone/>
            </a:pPr>
            <a:r>
              <a:rPr lang="cs-CZ" strike="sngStrike" dirty="0" smtClean="0"/>
              <a:t>(</a:t>
            </a:r>
            <a:r>
              <a:rPr lang="cs-CZ" strike="sngStrike" dirty="0"/>
              <a:t>3) Organizační složky státu a právnické osoby, které hospodaří s veřejnými prostředky, předkládají roční zprávy o výsledcích finančních kontrol příslušným správcům rozpočtových kapitol. Obce předkládají tyto zprávy krajům, městské části hlavnímu městu Praze. Zprávy statutárních měst zahrnují výsledky finančních kontrol orgánů samosprávy městských obvodů nebo městských </a:t>
            </a:r>
            <a:r>
              <a:rPr lang="cs-CZ" strike="sngStrike" dirty="0" smtClean="0"/>
              <a:t>částí.</a:t>
            </a:r>
            <a:endParaRPr lang="cs-CZ" dirty="0"/>
          </a:p>
          <a:p>
            <a:pPr marL="176213" lvl="1" indent="0" algn="just">
              <a:lnSpc>
                <a:spcPct val="150000"/>
              </a:lnSpc>
              <a:buNone/>
            </a:pPr>
            <a:endParaRPr lang="cs-CZ" sz="2200" b="1" dirty="0">
              <a:latin typeface="+mj-lt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 marL="0" indent="0" algn="just">
              <a:buNone/>
            </a:pPr>
            <a:endParaRPr lang="cs-CZ" sz="2200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>
              <a:defRPr/>
            </a:pPr>
            <a:r>
              <a:rPr lang="cs-CZ" dirty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>
                <a:defRPr/>
              </a:pPr>
              <a:t>5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148" y="469058"/>
            <a:ext cx="9624060" cy="623024"/>
          </a:xfrm>
        </p:spPr>
        <p:txBody>
          <a:bodyPr>
            <a:noAutofit/>
          </a:bodyPr>
          <a:lstStyle/>
          <a:p>
            <a:pPr marL="179388" lvl="2">
              <a:lnSpc>
                <a:spcPct val="150000"/>
              </a:lnSpc>
            </a:pPr>
            <a:r>
              <a:rPr lang="cs-CZ" sz="3200" b="1" dirty="0" smtClean="0">
                <a:solidFill>
                  <a:srgbClr val="0070C0"/>
                </a:solidFill>
                <a:cs typeface="Arial"/>
              </a:rPr>
              <a:t>Novela vyhlášky č. 416/2004 Sb. </a:t>
            </a:r>
            <a:endParaRPr lang="cs-CZ" sz="3200" dirty="0">
              <a:latin typeface="+mj-lt"/>
              <a:cs typeface="Arial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8148" y="1092081"/>
            <a:ext cx="9622472" cy="5713679"/>
          </a:xfrm>
        </p:spPr>
        <p:txBody>
          <a:bodyPr>
            <a:noAutofit/>
          </a:bodyPr>
          <a:lstStyle/>
          <a:p>
            <a:pPr marL="538163" lvl="1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200" b="1" dirty="0" smtClean="0">
                <a:latin typeface="+mj-lt"/>
                <a:cs typeface="Arial" panose="020B0604020202020204" pitchFamily="34" charset="0"/>
              </a:rPr>
              <a:t>Změny </a:t>
            </a:r>
            <a:r>
              <a:rPr lang="cs-CZ" sz="2200" b="1" dirty="0">
                <a:latin typeface="+mj-lt"/>
                <a:cs typeface="Arial" panose="020B0604020202020204" pitchFamily="34" charset="0"/>
              </a:rPr>
              <a:t>vyhlášky č. 416/2001 Sb.</a:t>
            </a:r>
          </a:p>
          <a:p>
            <a:r>
              <a:rPr lang="cs-CZ" sz="1600" dirty="0" smtClean="0"/>
              <a:t>Subjekty</a:t>
            </a:r>
            <a:r>
              <a:rPr lang="cs-CZ" sz="1600" dirty="0"/>
              <a:t>, které nevykonávají veřejnosprávní kontrolu a nemají zřízen útvar interního auditu splní vykazovací povinnost dodržením § 22 odst. 6 tohoto zákona (informování o závažných zjištěních).</a:t>
            </a:r>
          </a:p>
          <a:p>
            <a:r>
              <a:rPr lang="cs-CZ" sz="1600" dirty="0"/>
              <a:t>Ostatní subjekty budou předkládat zprávy v následujícím rozsahu:</a:t>
            </a:r>
          </a:p>
          <a:p>
            <a:endParaRPr lang="cs-CZ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cs-CZ" sz="1800" b="1" dirty="0"/>
              <a:t>Veřejnosprávní kontrola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Počet ukončených </a:t>
            </a:r>
            <a:r>
              <a:rPr lang="cs-CZ" sz="1600" dirty="0" smtClean="0"/>
              <a:t>kontrol, které byly v plánu</a:t>
            </a:r>
            <a:endParaRPr lang="cs-CZ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Počet ukončených </a:t>
            </a:r>
            <a:r>
              <a:rPr lang="cs-CZ" sz="1600" dirty="0" smtClean="0"/>
              <a:t>kontrol, které nebyly v plánu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Určení oblastí, ve kterých byly zjištěny nedostatky s velkým rizikem pro hospodaření</a:t>
            </a:r>
            <a:endParaRPr lang="cs-CZ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Určení oblastí, ve kterých bylo zjištěno nejvíc nedostatků</a:t>
            </a:r>
            <a:endParaRPr lang="cs-CZ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Průměrný počet osob vykonávajících veřejnosprávní kontrolu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1800" b="1" dirty="0"/>
              <a:t>Interní audit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Počet ukončených interních </a:t>
            </a:r>
            <a:r>
              <a:rPr lang="cs-CZ" sz="1600" dirty="0" smtClean="0"/>
              <a:t>auditů, které byly v plánu</a:t>
            </a:r>
            <a:endParaRPr lang="cs-CZ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Počet interních auditů vykonaných mimo schválený roční plán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Určení oblastí, ve kterých byly zjištěny nedostatky s velkým rizikem pro hospodaření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/>
              <a:t>Určení oblastí, ve kterých bylo zjištěno nejvíc nedostatků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Průměrný </a:t>
            </a:r>
            <a:r>
              <a:rPr lang="cs-CZ" sz="1600" dirty="0"/>
              <a:t>osob vykonávajících interní audit </a:t>
            </a:r>
            <a:endParaRPr lang="cs-CZ" sz="16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Informace </a:t>
            </a:r>
            <a:r>
              <a:rPr lang="cs-CZ" sz="1600" dirty="0"/>
              <a:t>o provedení a </a:t>
            </a:r>
            <a:r>
              <a:rPr lang="cs-CZ" sz="1600" dirty="0" smtClean="0"/>
              <a:t>formě externího </a:t>
            </a:r>
            <a:r>
              <a:rPr lang="cs-CZ" sz="1600" dirty="0"/>
              <a:t>hodnocení kvality interního </a:t>
            </a:r>
            <a:r>
              <a:rPr lang="cs-CZ" sz="1600" dirty="0" smtClean="0"/>
              <a:t>auditu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823913">
              <a:buFont typeface="Arial" panose="020B0604020202020204" pitchFamily="34" charset="0"/>
              <a:buChar char="•"/>
            </a:pPr>
            <a:r>
              <a:rPr lang="cs-CZ" b="1" dirty="0">
                <a:latin typeface="+mn-lt"/>
                <a:cs typeface="+mn-cs"/>
              </a:rPr>
              <a:t>zhodnocení přiměřenosti a účinnosti zavedeného systému finanční </a:t>
            </a:r>
            <a:r>
              <a:rPr lang="cs-CZ" b="1" dirty="0" smtClean="0">
                <a:latin typeface="+mn-lt"/>
                <a:cs typeface="+mn-cs"/>
              </a:rPr>
              <a:t>kontroly</a:t>
            </a:r>
          </a:p>
          <a:p>
            <a:pPr marL="823913">
              <a:buFont typeface="Arial" panose="020B0604020202020204" pitchFamily="34" charset="0"/>
              <a:buChar char="•"/>
            </a:pPr>
            <a:r>
              <a:rPr lang="cs-CZ" b="1" dirty="0">
                <a:latin typeface="+mn-lt"/>
                <a:cs typeface="+mn-cs"/>
              </a:rPr>
              <a:t>přehledu kontrolních zjištění předaných k dalšímu řízení </a:t>
            </a:r>
          </a:p>
          <a:p>
            <a:pPr marL="1166813" lvl="3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sz="1800" dirty="0">
              <a:latin typeface="Arial"/>
              <a:cs typeface="Arial"/>
            </a:endParaRPr>
          </a:p>
          <a:p>
            <a:pPr marL="1166813" lvl="3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sz="1800" dirty="0">
              <a:latin typeface="Arial"/>
              <a:cs typeface="Arial"/>
            </a:endParaRPr>
          </a:p>
          <a:p>
            <a:pPr marL="1166813" lvl="3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sz="1800" dirty="0">
              <a:latin typeface="Arial"/>
              <a:cs typeface="Arial"/>
            </a:endParaRPr>
          </a:p>
          <a:p>
            <a:pPr marL="1166813" lvl="3" indent="-3619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cs-CZ" sz="1800" dirty="0">
              <a:latin typeface="Arial"/>
              <a:cs typeface="Arial"/>
            </a:endParaRPr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>
              <a:defRPr/>
            </a:pPr>
            <a:r>
              <a:rPr lang="cs-CZ" dirty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>
                <a:defRPr/>
              </a:pPr>
              <a:t>6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03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1. principy </a:t>
            </a:r>
            <a:r>
              <a:rPr lang="cs-CZ" dirty="0"/>
              <a:t>3E</a:t>
            </a:r>
          </a:p>
          <a:p>
            <a:r>
              <a:rPr lang="cs-CZ" dirty="0"/>
              <a:t>2. kompetence, úkoly a rozhodování orgánů veřejné správy</a:t>
            </a:r>
          </a:p>
          <a:p>
            <a:r>
              <a:rPr lang="cs-CZ" dirty="0"/>
              <a:t>2.1. orgán veřejné správy</a:t>
            </a:r>
          </a:p>
          <a:p>
            <a:r>
              <a:rPr lang="cs-CZ" dirty="0"/>
              <a:t>2.2. útvar orgánu veřejné správy</a:t>
            </a:r>
          </a:p>
          <a:p>
            <a:r>
              <a:rPr lang="cs-CZ" dirty="0"/>
              <a:t>2.3. zaměstnanec orgánu veřejné správy</a:t>
            </a:r>
          </a:p>
          <a:p>
            <a:r>
              <a:rPr lang="cs-CZ" dirty="0"/>
              <a:t>3. nakládání s majetkem</a:t>
            </a:r>
          </a:p>
          <a:p>
            <a:r>
              <a:rPr lang="cs-CZ" dirty="0"/>
              <a:t>4. správa pohledávek</a:t>
            </a:r>
          </a:p>
          <a:p>
            <a:r>
              <a:rPr lang="cs-CZ" dirty="0"/>
              <a:t>5. dodavatelsko-odběratelské vztahy</a:t>
            </a:r>
          </a:p>
          <a:p>
            <a:r>
              <a:rPr lang="cs-CZ" dirty="0"/>
              <a:t>6. neoprávněné použití nebo zadržení finančních prostředků ze státního rozpočtu, státního fondu,</a:t>
            </a:r>
          </a:p>
          <a:p>
            <a:r>
              <a:rPr lang="cs-CZ" dirty="0"/>
              <a:t>Národního fondu nebo státních finančních aktiv</a:t>
            </a:r>
          </a:p>
          <a:p>
            <a:r>
              <a:rPr lang="cs-CZ" dirty="0"/>
              <a:t>7. finanční kontrola</a:t>
            </a:r>
          </a:p>
          <a:p>
            <a:r>
              <a:rPr lang="cs-CZ" dirty="0"/>
              <a:t>7.1. vnitřní kontrolní systém</a:t>
            </a:r>
          </a:p>
          <a:p>
            <a:r>
              <a:rPr lang="cs-CZ" dirty="0"/>
              <a:t>7.2. řídicí kontrola</a:t>
            </a:r>
          </a:p>
          <a:p>
            <a:r>
              <a:rPr lang="cs-CZ" dirty="0"/>
              <a:t>7.3. veřejnosprávní kontrola</a:t>
            </a:r>
          </a:p>
          <a:p>
            <a:r>
              <a:rPr lang="cs-CZ" dirty="0"/>
              <a:t>8. rozpočet, střednědobý výhled, rozpočtové provizorium, závěrečný účet</a:t>
            </a:r>
          </a:p>
          <a:p>
            <a:r>
              <a:rPr lang="cs-CZ" dirty="0"/>
              <a:t>8.1. rozpočet, rozpočtové provizorium</a:t>
            </a:r>
          </a:p>
          <a:p>
            <a:r>
              <a:rPr lang="cs-CZ" dirty="0"/>
              <a:t>8.2. střednědobý výhled</a:t>
            </a:r>
          </a:p>
          <a:p>
            <a:r>
              <a:rPr lang="cs-CZ" dirty="0"/>
              <a:t>8.3. rozpočtová opatření</a:t>
            </a:r>
          </a:p>
          <a:p>
            <a:r>
              <a:rPr lang="cs-CZ" dirty="0"/>
              <a:t>8.4. rozpočtová skladba</a:t>
            </a:r>
          </a:p>
          <a:p>
            <a:r>
              <a:rPr lang="cs-CZ" dirty="0"/>
              <a:t>8.5. závěrečný účet</a:t>
            </a:r>
          </a:p>
          <a:p>
            <a:r>
              <a:rPr lang="cs-CZ" dirty="0"/>
              <a:t>8.6. </a:t>
            </a:r>
            <a:r>
              <a:rPr lang="cs-CZ" dirty="0" smtClean="0"/>
              <a:t>výkazy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Určení oblastí - příklad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7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546100" y="1909217"/>
            <a:ext cx="9612000" cy="4767808"/>
          </a:xfrm>
        </p:spPr>
        <p:txBody>
          <a:bodyPr/>
          <a:lstStyle/>
          <a:p>
            <a:r>
              <a:rPr lang="cs-CZ" dirty="0"/>
              <a:t>Je proces řídicí kontroly upraven ve vnitřním předpisu?</a:t>
            </a:r>
          </a:p>
          <a:p>
            <a:r>
              <a:rPr lang="cs-CZ" dirty="0" smtClean="0"/>
              <a:t>Je </a:t>
            </a:r>
            <a:r>
              <a:rPr lang="cs-CZ" dirty="0"/>
              <a:t>proces schvalování majetkových operací upraven ve vnitřním předpisu?</a:t>
            </a:r>
          </a:p>
          <a:p>
            <a:r>
              <a:rPr lang="cs-CZ" dirty="0" smtClean="0"/>
              <a:t>Byla </a:t>
            </a:r>
            <a:r>
              <a:rPr lang="cs-CZ" dirty="0"/>
              <a:t>sloučena funkce správce rozpočtu a hlavního účetního?</a:t>
            </a:r>
          </a:p>
          <a:p>
            <a:r>
              <a:rPr lang="cs-CZ" dirty="0" smtClean="0"/>
              <a:t>Je </a:t>
            </a:r>
            <a:r>
              <a:rPr lang="cs-CZ" dirty="0"/>
              <a:t>vytvářen plán veřejnosprávní kontroly?</a:t>
            </a:r>
          </a:p>
          <a:p>
            <a:r>
              <a:rPr lang="cs-CZ" dirty="0" smtClean="0"/>
              <a:t>Na </a:t>
            </a:r>
            <a:r>
              <a:rPr lang="cs-CZ" dirty="0"/>
              <a:t>základě jakých kritérií je vytvářen plán veřejnosprávní kontroly</a:t>
            </a:r>
            <a:r>
              <a:rPr lang="cs-CZ" dirty="0" smtClean="0"/>
              <a:t>?</a:t>
            </a:r>
          </a:p>
          <a:p>
            <a:r>
              <a:rPr lang="cs-CZ" b="1" dirty="0" smtClean="0"/>
              <a:t>Jak </a:t>
            </a:r>
            <a:r>
              <a:rPr lang="cs-CZ" b="1" dirty="0"/>
              <a:t>jsou využívány výsledky z veřejnosprávní kontroly? </a:t>
            </a:r>
            <a:endParaRPr lang="cs-CZ" b="1" dirty="0" smtClean="0"/>
          </a:p>
          <a:p>
            <a:r>
              <a:rPr lang="cs-CZ" b="1" dirty="0" smtClean="0"/>
              <a:t>Poskytuje </a:t>
            </a:r>
            <a:r>
              <a:rPr lang="cs-CZ" b="1" dirty="0"/>
              <a:t>vnitřní kontrolní systém dostatečné ujištění o účelném, hospodárném a efektivním nakládání s veřejnými prostředky?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9845352" cy="1184176"/>
          </a:xfrm>
        </p:spPr>
        <p:txBody>
          <a:bodyPr/>
          <a:lstStyle/>
          <a:p>
            <a:r>
              <a:rPr lang="cs-CZ" sz="3600" dirty="0" smtClean="0"/>
              <a:t>Zhodnocení </a:t>
            </a:r>
            <a:r>
              <a:rPr lang="cs-CZ" sz="3600" dirty="0"/>
              <a:t>přiměřenosti a účinnosti zavedeného systému finanční kontroly</a:t>
            </a:r>
            <a:br>
              <a:rPr lang="cs-CZ" sz="3600" dirty="0"/>
            </a:b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8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9900" y="581025"/>
            <a:ext cx="9845352" cy="430887"/>
          </a:xfrm>
        </p:spPr>
        <p:txBody>
          <a:bodyPr/>
          <a:lstStyle/>
          <a:p>
            <a:r>
              <a:rPr lang="cs-CZ" sz="2800" dirty="0"/>
              <a:t>Přehled kontrolních zjištění předaných k dalšímu řízení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56640" algn="r"/>
            <a:r>
              <a:rPr lang="cs-CZ" dirty="0" smtClean="0">
                <a:solidFill>
                  <a:srgbClr val="444444">
                    <a:lumMod val="40000"/>
                    <a:lumOff val="60000"/>
                  </a:srgbClr>
                </a:solidFill>
              </a:rPr>
              <a:t> |   </a:t>
            </a:r>
            <a:fld id="{81D60167-4931-47E6-BA6A-407CBD079E47}" type="slidenum">
              <a:rPr lang="cs-CZ" smtClean="0">
                <a:solidFill>
                  <a:srgbClr val="444444">
                    <a:lumMod val="40000"/>
                    <a:lumOff val="60000"/>
                  </a:srgbClr>
                </a:solidFill>
              </a:rPr>
              <a:pPr marL="1056640" algn="r"/>
              <a:t>9</a:t>
            </a:fld>
            <a:endParaRPr lang="cs-CZ" dirty="0">
              <a:solidFill>
                <a:srgbClr val="44444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46100" y="1261145"/>
            <a:ext cx="9612000" cy="5415880"/>
          </a:xfrm>
        </p:spPr>
        <p:txBody>
          <a:bodyPr/>
          <a:lstStyle/>
          <a:p>
            <a:r>
              <a:rPr lang="cs-CZ" sz="2400" dirty="0" smtClean="0"/>
              <a:t>Stručný </a:t>
            </a:r>
            <a:r>
              <a:rPr lang="cs-CZ" sz="2400" dirty="0"/>
              <a:t>popis zjištění 	</a:t>
            </a:r>
          </a:p>
          <a:p>
            <a:r>
              <a:rPr lang="cs-CZ" sz="2400" dirty="0"/>
              <a:t>Právní předpis, který byl porušen 		</a:t>
            </a:r>
          </a:p>
          <a:p>
            <a:r>
              <a:rPr lang="cs-CZ" sz="2400" dirty="0"/>
              <a:t>Orgán, kterému bylo zjištění předáno 	</a:t>
            </a:r>
          </a:p>
        </p:txBody>
      </p:sp>
    </p:spTree>
    <p:extLst>
      <p:ext uri="{BB962C8B-B14F-4D97-AF65-F5344CB8AC3E}">
        <p14:creationId xmlns:p14="http://schemas.microsoft.com/office/powerpoint/2010/main" val="17042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F-PowerPoint 01">
  <a:themeElements>
    <a:clrScheme name="MFČR">
      <a:dk1>
        <a:srgbClr val="444444"/>
      </a:dk1>
      <a:lt1>
        <a:srgbClr val="FFFFFF"/>
      </a:lt1>
      <a:dk2>
        <a:srgbClr val="2581C4"/>
      </a:dk2>
      <a:lt2>
        <a:srgbClr val="E73431"/>
      </a:lt2>
      <a:accent1>
        <a:srgbClr val="92D050"/>
      </a:accent1>
      <a:accent2>
        <a:srgbClr val="FFC000"/>
      </a:accent2>
      <a:accent3>
        <a:srgbClr val="00B0F0"/>
      </a:accent3>
      <a:accent4>
        <a:srgbClr val="FF66CC"/>
      </a:accent4>
      <a:accent5>
        <a:srgbClr val="7030A0"/>
      </a:accent5>
      <a:accent6>
        <a:srgbClr val="CC6600"/>
      </a:accent6>
      <a:hlink>
        <a:srgbClr val="2581C4"/>
      </a:hlink>
      <a:folHlink>
        <a:srgbClr val="99D6FF"/>
      </a:folHlink>
    </a:clrScheme>
    <a:fontScheme name="MFČ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MF-PowerPoint 01">
  <a:themeElements>
    <a:clrScheme name="MFČR">
      <a:dk1>
        <a:srgbClr val="444444"/>
      </a:dk1>
      <a:lt1>
        <a:srgbClr val="FFFFFF"/>
      </a:lt1>
      <a:dk2>
        <a:srgbClr val="2581C4"/>
      </a:dk2>
      <a:lt2>
        <a:srgbClr val="E73431"/>
      </a:lt2>
      <a:accent1>
        <a:srgbClr val="92D050"/>
      </a:accent1>
      <a:accent2>
        <a:srgbClr val="FFC000"/>
      </a:accent2>
      <a:accent3>
        <a:srgbClr val="00B0F0"/>
      </a:accent3>
      <a:accent4>
        <a:srgbClr val="FF66CC"/>
      </a:accent4>
      <a:accent5>
        <a:srgbClr val="7030A0"/>
      </a:accent5>
      <a:accent6>
        <a:srgbClr val="CC6600"/>
      </a:accent6>
      <a:hlink>
        <a:srgbClr val="2581C4"/>
      </a:hlink>
      <a:folHlink>
        <a:srgbClr val="99D6FF"/>
      </a:folHlink>
    </a:clrScheme>
    <a:fontScheme name="MFČ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3_MF-PowerPoint 01">
  <a:themeElements>
    <a:clrScheme name="MFČR">
      <a:dk1>
        <a:srgbClr val="444444"/>
      </a:dk1>
      <a:lt1>
        <a:srgbClr val="FFFFFF"/>
      </a:lt1>
      <a:dk2>
        <a:srgbClr val="2581C4"/>
      </a:dk2>
      <a:lt2>
        <a:srgbClr val="E73431"/>
      </a:lt2>
      <a:accent1>
        <a:srgbClr val="92D050"/>
      </a:accent1>
      <a:accent2>
        <a:srgbClr val="FFC000"/>
      </a:accent2>
      <a:accent3>
        <a:srgbClr val="00B0F0"/>
      </a:accent3>
      <a:accent4>
        <a:srgbClr val="FF66CC"/>
      </a:accent4>
      <a:accent5>
        <a:srgbClr val="7030A0"/>
      </a:accent5>
      <a:accent6>
        <a:srgbClr val="CC6600"/>
      </a:accent6>
      <a:hlink>
        <a:srgbClr val="2581C4"/>
      </a:hlink>
      <a:folHlink>
        <a:srgbClr val="99D6FF"/>
      </a:folHlink>
    </a:clrScheme>
    <a:fontScheme name="MFČ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11708</TotalTime>
  <Words>819</Words>
  <Application>Microsoft Office PowerPoint</Application>
  <PresentationFormat>Vlastní</PresentationFormat>
  <Paragraphs>158</Paragraphs>
  <Slides>13</Slides>
  <Notes>5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3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</vt:lpstr>
      <vt:lpstr>Wingdings</vt:lpstr>
      <vt:lpstr>MF-PowerPoint 01</vt:lpstr>
      <vt:lpstr>1_MF-PowerPoint 01</vt:lpstr>
      <vt:lpstr>13_MF-PowerPoint 01</vt:lpstr>
      <vt:lpstr>Acrobat Document</vt:lpstr>
      <vt:lpstr>Prezentace aplikace PowerPoint</vt:lpstr>
      <vt:lpstr>Legislativní změny </vt:lpstr>
      <vt:lpstr>Novela zákona č. 320/2001 Sb.</vt:lpstr>
      <vt:lpstr>Novela zákona č. 320/2001 Sb.</vt:lpstr>
      <vt:lpstr>Novela zákona č. 320/2001 Sb.</vt:lpstr>
      <vt:lpstr>Novela vyhlášky č. 416/2004 Sb. </vt:lpstr>
      <vt:lpstr>Určení oblastí - příklad</vt:lpstr>
      <vt:lpstr>Zhodnocení přiměřenosti a účinnosti zavedeného systému finanční kontroly </vt:lpstr>
      <vt:lpstr>Přehled kontrolních zjištění předaných k dalšímu řízení</vt:lpstr>
      <vt:lpstr>Příklad vyplnění roční zprávy za rok 2019</vt:lpstr>
      <vt:lpstr>Metodický pokyn CHJ č. 8 </vt:lpstr>
      <vt:lpstr>Závažná zjištění dle § 22 odst. 6 (5)</vt:lpstr>
      <vt:lpstr>Kontakty</vt:lpstr>
    </vt:vector>
  </TitlesOfParts>
  <Company>Ministerstvo financí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Radka &amp; Eliška</dc:creator>
  <cp:lastModifiedBy>Kubíčková Kamila</cp:lastModifiedBy>
  <cp:revision>1197</cp:revision>
  <cp:lastPrinted>2017-05-04T18:45:01Z</cp:lastPrinted>
  <dcterms:created xsi:type="dcterms:W3CDTF">2016-08-25T14:27:15Z</dcterms:created>
  <dcterms:modified xsi:type="dcterms:W3CDTF">2019-11-22T06:20:37Z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2016-08-25T00:00:00Z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2016-08-25T00:00:00Z</vt:filetime>
  </property>
</Properties>
</file>