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0" r:id="rId3"/>
    <p:sldId id="274" r:id="rId4"/>
    <p:sldId id="275" r:id="rId5"/>
    <p:sldId id="269" r:id="rId6"/>
    <p:sldId id="277" r:id="rId7"/>
    <p:sldId id="276" r:id="rId8"/>
    <p:sldId id="278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64" d="100"/>
          <a:sy n="64" d="100"/>
        </p:scale>
        <p:origin x="-1253" y="-60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423A-AF9B-45B6-A093-DF757D7DF729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CB4F-DFD3-41E2-B381-490D933009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68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1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1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31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5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8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6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9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46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5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3737-2CB6-4ACB-B574-9F732D53515F}" type="datetimeFigureOut">
              <a:rPr lang="cs-CZ" smtClean="0"/>
              <a:t>18.3.2019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68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E:\Grant%20kraj\Prezentace%2019_3_19\schema.docx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E:\Grant%20kraj\Prezentace%2019_3_19\aktivity_nadan&#237;_SP&#352;_P&#345;erov_2018-2019.pdf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2846388"/>
            <a:ext cx="898683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78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44" y="1375044"/>
            <a:ext cx="10082240" cy="531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-813460" y="1321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Složení centra</a:t>
            </a:r>
            <a:endParaRPr kumimoji="0" lang="cs-CZ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26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2"/>
          <p:cNvSpPr txBox="1">
            <a:spLocks/>
          </p:cNvSpPr>
          <p:nvPr/>
        </p:nvSpPr>
        <p:spPr>
          <a:xfrm>
            <a:off x="457199" y="1600200"/>
            <a:ext cx="11382499" cy="5069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Proškolení pedagogů pro práci s nadanými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Identifikace.</a:t>
            </a:r>
            <a:endParaRPr kumimoji="0" lang="cs-CZ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Tvorba struktury práce s nadanými na </a:t>
            </a: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škole.</a:t>
            </a:r>
            <a:endParaRPr kumimoji="0" lang="cs-CZ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Metody rozvoje talentu - moderní </a:t>
            </a: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metody.</a:t>
            </a:r>
            <a:endParaRPr kumimoji="0" lang="cs-CZ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Tvorba programů a aktivit      M-K             KCPN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			 experti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Přenos a zasíťování 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vyhodnocení, úpravy, nabídka spolupracujícím školám, zapojení dalších subjektů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Cyklus se zopakuje a postupně se rozšiřuje dál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Skupina 2"/>
          <p:cNvGrpSpPr/>
          <p:nvPr/>
        </p:nvGrpSpPr>
        <p:grpSpPr>
          <a:xfrm>
            <a:off x="6011126" y="3693881"/>
            <a:ext cx="1238013" cy="511470"/>
            <a:chOff x="6380848" y="3735755"/>
            <a:chExt cx="1238013" cy="511470"/>
          </a:xfrm>
        </p:grpSpPr>
        <p:sp>
          <p:nvSpPr>
            <p:cNvPr id="4" name="Obousměrná vodorovná šipka 3"/>
            <p:cNvSpPr/>
            <p:nvPr/>
          </p:nvSpPr>
          <p:spPr>
            <a:xfrm>
              <a:off x="6689495" y="3735755"/>
              <a:ext cx="648072" cy="189735"/>
            </a:xfrm>
            <a:prstGeom prst="left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ousměrná vodorovná šipka 4"/>
            <p:cNvSpPr/>
            <p:nvPr/>
          </p:nvSpPr>
          <p:spPr>
            <a:xfrm rot="2414099">
              <a:off x="6380848" y="4057490"/>
              <a:ext cx="648072" cy="189735"/>
            </a:xfrm>
            <a:prstGeom prst="left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bousměrná vodorovná šipka 5"/>
            <p:cNvSpPr/>
            <p:nvPr/>
          </p:nvSpPr>
          <p:spPr>
            <a:xfrm rot="19203045">
              <a:off x="6970789" y="4056558"/>
              <a:ext cx="648072" cy="189735"/>
            </a:xfrm>
            <a:prstGeom prst="left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cs-CZ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Nadpis 1"/>
          <p:cNvSpPr txBox="1">
            <a:spLocks/>
          </p:cNvSpPr>
          <p:nvPr/>
        </p:nvSpPr>
        <p:spPr>
          <a:xfrm>
            <a:off x="0" y="144010"/>
            <a:ext cx="52251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Cíl: síť - spolupráce</a:t>
            </a:r>
            <a:endParaRPr kumimoji="0" lang="cs-CZ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931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2"/>
          <p:cNvSpPr txBox="1">
            <a:spLocks/>
          </p:cNvSpPr>
          <p:nvPr/>
        </p:nvSpPr>
        <p:spPr>
          <a:xfrm>
            <a:off x="457200" y="1600200"/>
            <a:ext cx="1173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>
                <a:solidFill>
                  <a:sysClr val="windowText" lastClr="000000"/>
                </a:solidFill>
                <a:latin typeface="Calibri"/>
              </a:rPr>
              <a:t>S</a:t>
            </a:r>
            <a:r>
              <a:rPr kumimoji="0" lang="cs-CZ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emináře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identifikace a specifika práce s nadanými pro M-K.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>
                <a:solidFill>
                  <a:sysClr val="windowText" lastClr="000000"/>
                </a:solidFill>
                <a:latin typeface="Calibri"/>
              </a:rPr>
              <a:t>P</a:t>
            </a:r>
            <a:r>
              <a:rPr kumimoji="0" lang="cs-CZ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říprava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pilotní aktivity na školách (M-K s podporou KCPN).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>
                <a:solidFill>
                  <a:sysClr val="windowText" lastClr="000000"/>
                </a:solidFill>
                <a:latin typeface="Calibri"/>
              </a:rPr>
              <a:t>P</a:t>
            </a:r>
            <a:r>
              <a:rPr kumimoji="0" lang="cs-CZ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rogramy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 studenty (zapojení M-K, dobrá praxe), oborově orientované vzdělávací akce pro M-K a učitele.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>
                <a:solidFill>
                  <a:sysClr val="windowText" lastClr="000000"/>
                </a:solidFill>
                <a:latin typeface="Calibri"/>
              </a:rPr>
              <a:t>N</a:t>
            </a:r>
            <a:r>
              <a:rPr kumimoji="0" lang="cs-CZ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ávrhy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změn metod práce s nadanými na polytechnicky zaměřených školách.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dirty="0" smtClean="0">
                <a:solidFill>
                  <a:sysClr val="windowText" lastClr="000000"/>
                </a:solidFill>
                <a:latin typeface="Calibri"/>
              </a:rPr>
              <a:t>Zapojení externích odborníků z praxe do přípravy nadaných studentů.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57200" y="403761"/>
            <a:ext cx="48798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dirty="0" smtClean="0"/>
              <a:t>Jak cíle dosáhneme?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190867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=""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=""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3" y="389706"/>
            <a:ext cx="5201392" cy="562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Co jsme již realizovali?</a:t>
            </a:r>
            <a:endParaRPr lang="cs-CZ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=""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5371148"/>
          </a:xfrm>
        </p:spPr>
        <p:txBody>
          <a:bodyPr tIns="144000">
            <a:normAutofit/>
          </a:bodyPr>
          <a:lstStyle/>
          <a:p>
            <a:pPr marL="0" indent="0">
              <a:buNone/>
            </a:pPr>
            <a:r>
              <a:rPr lang="cs-CZ" dirty="0"/>
              <a:t>V</a:t>
            </a:r>
            <a:r>
              <a:rPr lang="cs-CZ" dirty="0" smtClean="0"/>
              <a:t>zdělávací semináře	</a:t>
            </a:r>
            <a:r>
              <a:rPr lang="cs-CZ" b="1" dirty="0" smtClean="0"/>
              <a:t>1. </a:t>
            </a:r>
            <a:r>
              <a:rPr lang="cs-CZ" b="1" dirty="0"/>
              <a:t>seminář </a:t>
            </a:r>
            <a:r>
              <a:rPr lang="cs-CZ" dirty="0" smtClean="0"/>
              <a:t>(Školní i mimoškolní aktivity pro nadané), 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smtClean="0"/>
              <a:t>			2. </a:t>
            </a:r>
            <a:r>
              <a:rPr lang="cs-CZ" b="1" dirty="0"/>
              <a:t>seminář </a:t>
            </a:r>
            <a:r>
              <a:rPr lang="cs-CZ" dirty="0" smtClean="0"/>
              <a:t>(Komplexní úvod do problematiky nadaných),</a:t>
            </a:r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smtClean="0"/>
              <a:t>			3</a:t>
            </a:r>
            <a:r>
              <a:rPr lang="cs-CZ" b="1" dirty="0"/>
              <a:t>. seminář</a:t>
            </a:r>
            <a:r>
              <a:rPr lang="cs-CZ" dirty="0"/>
              <a:t> (Vyhledávání a identifikace nadání), 	</a:t>
            </a:r>
          </a:p>
          <a:p>
            <a:pPr marL="0" indent="0">
              <a:buNone/>
            </a:pPr>
            <a:r>
              <a:rPr lang="cs-CZ" b="1" dirty="0" smtClean="0"/>
              <a:t>				4. seminář </a:t>
            </a:r>
            <a:r>
              <a:rPr lang="cs-CZ" dirty="0" smtClean="0"/>
              <a:t>(Mensa konference</a:t>
            </a:r>
            <a:r>
              <a:rPr lang="cs-CZ" b="1" dirty="0" smtClean="0"/>
              <a:t>  </a:t>
            </a:r>
            <a:r>
              <a:rPr lang="cs-CZ" dirty="0" smtClean="0"/>
              <a:t>Praha).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Oborově zaměřené semináře – kulaté stoly, dobrá praxe, aktivity M-K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47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=""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=""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3" y="389706"/>
            <a:ext cx="5201392" cy="56206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hlinkClick r:id="rId3" action="ppaction://hlinkfile"/>
              </a:rPr>
              <a:t>Aktivity M-K</a:t>
            </a:r>
            <a:endParaRPr lang="cs-CZ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=""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5371148"/>
          </a:xfrm>
        </p:spPr>
        <p:txBody>
          <a:bodyPr tIns="144000">
            <a:normAutofit/>
          </a:bodyPr>
          <a:lstStyle/>
          <a:p>
            <a:pPr marL="0" indent="0">
              <a:buNone/>
            </a:pPr>
            <a:r>
              <a:rPr lang="cs-CZ" dirty="0" smtClean="0"/>
              <a:t>Ing. L. Šuška (</a:t>
            </a:r>
            <a:r>
              <a:rPr lang="cs-CZ" dirty="0"/>
              <a:t>J</a:t>
            </a:r>
            <a:r>
              <a:rPr lang="cs-CZ" dirty="0" smtClean="0"/>
              <a:t>eseník)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21" y="1971303"/>
            <a:ext cx="4348318" cy="2898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850" y="218611"/>
            <a:ext cx="3843399" cy="2882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009" y="1175658"/>
            <a:ext cx="4287267" cy="321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09" y="3386452"/>
            <a:ext cx="4423167" cy="331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533044" y="5987533"/>
            <a:ext cx="5986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SOŠ a SOU strojírenské a stavební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91907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=""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=""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3" y="389706"/>
            <a:ext cx="5201392" cy="562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Co chystáme?</a:t>
            </a:r>
            <a:endParaRPr lang="cs-CZ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=""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5371148"/>
          </a:xfrm>
        </p:spPr>
        <p:txBody>
          <a:bodyPr tIns="144000">
            <a:normAutofit/>
          </a:bodyPr>
          <a:lstStyle/>
          <a:p>
            <a:pPr marL="0" indent="0">
              <a:buNone/>
            </a:pPr>
            <a:r>
              <a:rPr lang="cs-CZ" dirty="0"/>
              <a:t>V</a:t>
            </a:r>
            <a:r>
              <a:rPr lang="cs-CZ" dirty="0" smtClean="0"/>
              <a:t>zdělávací semináře	</a:t>
            </a:r>
            <a:r>
              <a:rPr lang="cs-CZ" b="1" dirty="0"/>
              <a:t>5</a:t>
            </a:r>
            <a:r>
              <a:rPr lang="cs-CZ" b="1" dirty="0" smtClean="0"/>
              <a:t>. </a:t>
            </a:r>
            <a:r>
              <a:rPr lang="cs-CZ" b="1" dirty="0"/>
              <a:t>seminář </a:t>
            </a:r>
            <a:r>
              <a:rPr lang="cs-CZ" dirty="0" smtClean="0"/>
              <a:t>(NIDV –  pro spolupracující SŠ a ZŠ), 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smtClean="0"/>
              <a:t>			6. </a:t>
            </a:r>
            <a:r>
              <a:rPr lang="cs-CZ" b="1" dirty="0"/>
              <a:t>seminář </a:t>
            </a:r>
            <a:r>
              <a:rPr lang="cs-CZ" dirty="0" smtClean="0"/>
              <a:t>(MENSA </a:t>
            </a:r>
            <a:r>
              <a:rPr lang="cs-CZ" dirty="0"/>
              <a:t>–  pro spolupracující SŠ a ZŠ</a:t>
            </a:r>
            <a:r>
              <a:rPr lang="cs-CZ" dirty="0" smtClean="0"/>
              <a:t>),</a:t>
            </a:r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smtClean="0"/>
              <a:t>			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Kulaté stoly – sdílení dobré praxe</a:t>
            </a:r>
          </a:p>
          <a:p>
            <a:pPr marL="0" indent="0">
              <a:buNone/>
            </a:pPr>
            <a:r>
              <a:rPr lang="cs-CZ" dirty="0" smtClean="0"/>
              <a:t>Aktivity M-K	– inovace dle zpětné vazby z prvního roku (pro SŠ a ZŠ), </a:t>
            </a:r>
            <a:r>
              <a:rPr lang="cs-CZ" dirty="0" err="1" smtClean="0"/>
              <a:t>webináře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– participace na akcích určených pro šikovné žáky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Oborově </a:t>
            </a:r>
            <a:r>
              <a:rPr lang="cs-CZ" dirty="0"/>
              <a:t>zaměřené semináře </a:t>
            </a:r>
            <a:r>
              <a:rPr lang="cs-CZ" dirty="0" smtClean="0"/>
              <a:t>– dle návrhu M-K pro jednotlivé polytechnické směry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831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7640" y="1594803"/>
            <a:ext cx="11780520" cy="2387600"/>
          </a:xfrm>
        </p:spPr>
        <p:txBody>
          <a:bodyPr anchor="ctr">
            <a:normAutofit/>
          </a:bodyPr>
          <a:lstStyle/>
          <a:p>
            <a:r>
              <a:rPr lang="cs-CZ" dirty="0"/>
              <a:t>Děkuji za pozornost.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7640" y="4099560"/>
            <a:ext cx="11780520" cy="1249680"/>
          </a:xfrm>
        </p:spPr>
        <p:txBody>
          <a:bodyPr>
            <a:normAutofit fontScale="92500" lnSpcReduction="20000"/>
          </a:bodyPr>
          <a:lstStyle/>
          <a:p>
            <a:endParaRPr lang="cs-CZ" dirty="0"/>
          </a:p>
          <a:p>
            <a:r>
              <a:rPr lang="cs-CZ" sz="3000" dirty="0" smtClean="0"/>
              <a:t>Mgr. Vladimír Vaněk, Ph.D., vedoucí KCPN</a:t>
            </a:r>
            <a:endParaRPr lang="cs-CZ" sz="3000" dirty="0"/>
          </a:p>
          <a:p>
            <a:r>
              <a:rPr lang="cs-CZ" sz="3000" dirty="0"/>
              <a:t>Kontakt: </a:t>
            </a:r>
            <a:r>
              <a:rPr lang="cs-CZ" sz="3000" dirty="0" smtClean="0"/>
              <a:t>vladimir.vanek@upol.cz</a:t>
            </a:r>
            <a:endParaRPr lang="cs-CZ" sz="3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720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147</Words>
  <Application>Microsoft Office PowerPoint</Application>
  <PresentationFormat>Vlastní</PresentationFormat>
  <Paragraphs>44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Co jsme již realizovali?</vt:lpstr>
      <vt:lpstr>Aktivity M-K</vt:lpstr>
      <vt:lpstr>Co chystáme?</vt:lpstr>
      <vt:lpstr>Děkuji za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Mgr. Vladimír Vaněk, Ph.D.</cp:lastModifiedBy>
  <cp:revision>74</cp:revision>
  <dcterms:created xsi:type="dcterms:W3CDTF">2018-08-31T08:58:51Z</dcterms:created>
  <dcterms:modified xsi:type="dcterms:W3CDTF">2019-03-18T19:05:09Z</dcterms:modified>
</cp:coreProperties>
</file>