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91" r:id="rId2"/>
    <p:sldId id="326" r:id="rId3"/>
    <p:sldId id="321" r:id="rId4"/>
    <p:sldId id="324" r:id="rId5"/>
    <p:sldId id="325" r:id="rId6"/>
    <p:sldId id="322" r:id="rId7"/>
    <p:sldId id="328" r:id="rId8"/>
    <p:sldId id="329" r:id="rId9"/>
    <p:sldId id="330" r:id="rId10"/>
    <p:sldId id="331" r:id="rId11"/>
    <p:sldId id="333" r:id="rId12"/>
    <p:sldId id="327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03" d="100"/>
          <a:sy n="103" d="100"/>
        </p:scale>
        <p:origin x="120" y="37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29.02.2024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/>
              <a:t>29. 2. 2024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/>
              <a:t>29. 2. 2024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lkraj.cz/prehled-investicnich-akci-2024-cl-4875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566161"/>
            <a:ext cx="6751435" cy="1911836"/>
          </a:xfrm>
        </p:spPr>
        <p:txBody>
          <a:bodyPr anchor="b">
            <a:normAutofit fontScale="90000"/>
          </a:bodyPr>
          <a:lstStyle/>
          <a:p>
            <a:r>
              <a:rPr lang="cs-CZ" sz="4000" b="1" i="0" dirty="0">
                <a:solidFill>
                  <a:srgbClr val="004071"/>
                </a:solidFill>
                <a:effectLst/>
              </a:rPr>
              <a:t>Konference samospráv </a:t>
            </a:r>
            <a:r>
              <a:rPr lang="cs-CZ" sz="4000" b="1" i="0" dirty="0" smtClean="0">
                <a:solidFill>
                  <a:srgbClr val="004071"/>
                </a:solidFill>
                <a:effectLst/>
              </a:rPr>
              <a:t>2024</a:t>
            </a:r>
            <a:r>
              <a:rPr lang="cs-CZ" b="1" i="0" dirty="0" smtClean="0">
                <a:solidFill>
                  <a:srgbClr val="004071"/>
                </a:solidFill>
                <a:effectLst/>
              </a:rPr>
              <a:t/>
            </a:r>
            <a:br>
              <a:rPr lang="cs-CZ" b="1" i="0" dirty="0" smtClean="0">
                <a:solidFill>
                  <a:srgbClr val="004071"/>
                </a:solidFill>
                <a:effectLst/>
              </a:rPr>
            </a:br>
            <a:r>
              <a:rPr lang="cs-CZ" b="1" i="0" dirty="0" smtClean="0">
                <a:solidFill>
                  <a:srgbClr val="004071"/>
                </a:solidFill>
                <a:effectLst/>
              </a:rPr>
              <a:t/>
            </a:r>
            <a:br>
              <a:rPr lang="cs-CZ" b="1" i="0" dirty="0" smtClean="0">
                <a:solidFill>
                  <a:srgbClr val="004071"/>
                </a:solidFill>
                <a:effectLst/>
              </a:rPr>
            </a:br>
            <a:r>
              <a:rPr lang="cs-CZ" sz="3100" b="1" dirty="0" smtClean="0">
                <a:solidFill>
                  <a:srgbClr val="004071"/>
                </a:solidFill>
              </a:rPr>
              <a:t>Josef Suchánek</a:t>
            </a:r>
            <a:r>
              <a:rPr lang="cs-CZ" sz="2400" b="1" dirty="0" smtClean="0">
                <a:solidFill>
                  <a:srgbClr val="004071"/>
                </a:solidFill>
              </a:rPr>
              <a:t/>
            </a:r>
            <a:br>
              <a:rPr lang="cs-CZ" sz="2400" b="1" dirty="0" smtClean="0">
                <a:solidFill>
                  <a:srgbClr val="004071"/>
                </a:solidFill>
              </a:rPr>
            </a:br>
            <a:r>
              <a:rPr lang="cs-CZ" sz="1800" b="1" dirty="0">
                <a:solidFill>
                  <a:srgbClr val="004071"/>
                </a:solidFill>
              </a:rPr>
              <a:t>Hejtman Olomouckého kraje</a:t>
            </a:r>
            <a:r>
              <a:rPr lang="cs-CZ" sz="2400" dirty="0"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sz="2400" dirty="0"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24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683967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b="1" i="0" dirty="0" smtClean="0">
                <a:solidFill>
                  <a:srgbClr val="004071"/>
                </a:solidFill>
                <a:effectLst/>
              </a:rPr>
              <a:t>Olomouc  29.2.2024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DOPRAVNÍ OBSLUŽNOST</a:t>
            </a:r>
            <a:endParaRPr lang="cs-CZ" sz="4000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Nadpis 1">
            <a:extLst>
              <a:ext uri="{FF2B5EF4-FFF2-40B4-BE49-F238E27FC236}">
                <a16:creationId xmlns:a16="http://schemas.microsoft.com/office/drawing/2014/main" id="{CBD3AC47-8170-7302-13BF-747ED33C528C}"/>
              </a:ext>
            </a:extLst>
          </p:cNvPr>
          <p:cNvSpPr txBox="1">
            <a:spLocks/>
          </p:cNvSpPr>
          <p:nvPr/>
        </p:nvSpPr>
        <p:spPr>
          <a:xfrm>
            <a:off x="2310658" y="1306800"/>
            <a:ext cx="9043142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49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 smtClean="0">
                <a:solidFill>
                  <a:srgbClr val="004071"/>
                </a:solidFill>
              </a:rPr>
              <a:t>Drážní doprava</a:t>
            </a:r>
            <a:endParaRPr lang="cs-CZ" sz="3200" dirty="0"/>
          </a:p>
        </p:txBody>
      </p:sp>
      <p:sp>
        <p:nvSpPr>
          <p:cNvPr id="12" name="Zástupný obsah 2">
            <a:extLst>
              <a:ext uri="{FF2B5EF4-FFF2-40B4-BE49-F238E27FC236}">
                <a16:creationId xmlns:a16="http://schemas.microsoft.com/office/drawing/2014/main" id="{9F730790-3DA7-E981-E947-150BFCD11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658" y="2268000"/>
            <a:ext cx="9043142" cy="3862800"/>
          </a:xfrm>
        </p:spPr>
        <p:txBody>
          <a:bodyPr>
            <a:normAutofit fontScale="92500" lnSpcReduction="20000"/>
          </a:bodyPr>
          <a:lstStyle/>
          <a:p>
            <a:r>
              <a:rPr lang="cs-CZ" sz="3000" b="1" i="0" dirty="0">
                <a:solidFill>
                  <a:srgbClr val="004071"/>
                </a:solidFill>
                <a:effectLst/>
              </a:rPr>
              <a:t>3</a:t>
            </a:r>
            <a:r>
              <a:rPr lang="cs-CZ" sz="3000" b="0" i="0" dirty="0">
                <a:solidFill>
                  <a:srgbClr val="004071"/>
                </a:solidFill>
                <a:effectLst/>
              </a:rPr>
              <a:t> </a:t>
            </a:r>
            <a:r>
              <a:rPr lang="cs-CZ" sz="3000" b="1" i="0" dirty="0">
                <a:solidFill>
                  <a:srgbClr val="004071"/>
                </a:solidFill>
                <a:effectLst/>
              </a:rPr>
              <a:t>provozní soubory:</a:t>
            </a:r>
          </a:p>
          <a:p>
            <a:pPr marL="0" indent="0">
              <a:buNone/>
            </a:pPr>
            <a:r>
              <a:rPr lang="cs-CZ" sz="3000" b="1" i="0" dirty="0">
                <a:solidFill>
                  <a:srgbClr val="004071"/>
                </a:solidFill>
                <a:effectLst/>
              </a:rPr>
              <a:t>	Haná,</a:t>
            </a:r>
            <a:endParaRPr lang="cs-CZ" sz="3000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sz="3000" b="1" i="0" dirty="0">
                <a:solidFill>
                  <a:srgbClr val="004071"/>
                </a:solidFill>
                <a:effectLst/>
              </a:rPr>
              <a:t>	Sever,</a:t>
            </a:r>
            <a:endParaRPr lang="cs-CZ" sz="3000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sz="3000" b="1" i="0" dirty="0">
                <a:solidFill>
                  <a:srgbClr val="004071"/>
                </a:solidFill>
                <a:effectLst/>
              </a:rPr>
              <a:t>	Elektrická síť, </a:t>
            </a:r>
            <a:endParaRPr lang="cs-CZ" sz="3000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sz="3000" b="1" i="0" dirty="0">
                <a:solidFill>
                  <a:srgbClr val="004071"/>
                </a:solidFill>
                <a:effectLst/>
              </a:rPr>
              <a:t>	(střed a nová infrastruktura)</a:t>
            </a:r>
            <a:endParaRPr lang="cs-CZ" sz="3000" dirty="0">
              <a:solidFill>
                <a:srgbClr val="004071"/>
              </a:solidFill>
              <a:effectLst/>
            </a:endParaRPr>
          </a:p>
          <a:p>
            <a:r>
              <a:rPr lang="cs-CZ" sz="3000" b="1" i="0" dirty="0">
                <a:solidFill>
                  <a:srgbClr val="004071"/>
                </a:solidFill>
                <a:effectLst/>
              </a:rPr>
              <a:t>1 dopravce: České dráhy a.s.,</a:t>
            </a:r>
            <a:endParaRPr lang="cs-CZ" sz="3000" b="1" dirty="0">
              <a:solidFill>
                <a:srgbClr val="004071"/>
              </a:solidFill>
            </a:endParaRPr>
          </a:p>
          <a:p>
            <a:r>
              <a:rPr lang="cs-CZ" sz="3000" b="1" i="0" dirty="0">
                <a:solidFill>
                  <a:srgbClr val="004071"/>
                </a:solidFill>
                <a:effectLst/>
              </a:rPr>
              <a:t>od roku 2023 jsou výkony vozidel ROP integrovány do provozního souboru s názvem Elektrická síť - střed a nová infrastruktura.</a:t>
            </a:r>
            <a:endParaRPr lang="cs-CZ" sz="3000" b="1" dirty="0">
              <a:solidFill>
                <a:srgbClr val="004071"/>
              </a:solidFill>
            </a:endParaRPr>
          </a:p>
          <a:p>
            <a:endParaRPr lang="cs-CZ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375533D7-0908-555A-9190-7166A4BC9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510" y="1147827"/>
            <a:ext cx="2816289" cy="356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94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DOPRAVNÍ OBSLUŽNOST</a:t>
            </a:r>
            <a:endParaRPr lang="cs-CZ" sz="4000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Nadpis 1">
            <a:extLst>
              <a:ext uri="{FF2B5EF4-FFF2-40B4-BE49-F238E27FC236}">
                <a16:creationId xmlns:a16="http://schemas.microsoft.com/office/drawing/2014/main" id="{CBD3AC47-8170-7302-13BF-747ED33C528C}"/>
              </a:ext>
            </a:extLst>
          </p:cNvPr>
          <p:cNvSpPr txBox="1">
            <a:spLocks/>
          </p:cNvSpPr>
          <p:nvPr/>
        </p:nvSpPr>
        <p:spPr>
          <a:xfrm>
            <a:off x="2310658" y="1306800"/>
            <a:ext cx="9043142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49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 smtClean="0">
                <a:solidFill>
                  <a:srgbClr val="004071"/>
                </a:solidFill>
              </a:rPr>
              <a:t>Příspěvek obcí na dopravní obslužnost</a:t>
            </a:r>
            <a:endParaRPr lang="cs-CZ" sz="3200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2310658" y="2268000"/>
            <a:ext cx="9043142" cy="3862800"/>
          </a:xfrm>
        </p:spPr>
        <p:txBody>
          <a:bodyPr/>
          <a:lstStyle/>
          <a:p>
            <a:pPr marL="0" indent="0">
              <a:buNone/>
            </a:pPr>
            <a:r>
              <a:rPr lang="cs-CZ" sz="3600" b="1" dirty="0" smtClean="0"/>
              <a:t>ZOK 26.2.2024, bod č. 15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sz="36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cs-CZ" sz="3600" dirty="0" smtClean="0"/>
              <a:t> </a:t>
            </a:r>
            <a:r>
              <a:rPr lang="cs-CZ" sz="3600" dirty="0" err="1" smtClean="0"/>
              <a:t>Zastropování</a:t>
            </a:r>
            <a:r>
              <a:rPr lang="cs-CZ" sz="3600" dirty="0" smtClean="0"/>
              <a:t> inflačního navýšení na 5%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600" dirty="0" smtClean="0"/>
              <a:t> Přepočet na počet obyvatel každý rok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3600" dirty="0"/>
              <a:t> </a:t>
            </a:r>
            <a:r>
              <a:rPr lang="cs-CZ" sz="3600" dirty="0" smtClean="0"/>
              <a:t>Vypuštění sankční ujednání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7012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3E8A08-1DC7-50FA-B764-5072BEA2B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5753"/>
            <a:ext cx="12192000" cy="1882734"/>
          </a:xfrm>
        </p:spPr>
        <p:txBody>
          <a:bodyPr>
            <a:normAutofit/>
          </a:bodyPr>
          <a:lstStyle/>
          <a:p>
            <a:pPr algn="ctr"/>
            <a:r>
              <a:rPr lang="cs-CZ" sz="5400" b="1" i="0" dirty="0" smtClean="0">
                <a:solidFill>
                  <a:srgbClr val="004071"/>
                </a:solidFill>
                <a:effectLst/>
              </a:rPr>
              <a:t>Děkuji za </a:t>
            </a:r>
            <a:r>
              <a:rPr lang="cs-CZ" sz="5400" b="1" i="0" dirty="0">
                <a:solidFill>
                  <a:srgbClr val="004071"/>
                </a:solidFill>
                <a:effectLst/>
              </a:rPr>
              <a:t>pozornost</a:t>
            </a:r>
            <a:endParaRPr lang="cs-CZ" sz="5400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687F180-4551-300E-C036-3DB278B8B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</p:spTree>
    <p:extLst>
      <p:ext uri="{BB962C8B-B14F-4D97-AF65-F5344CB8AC3E}">
        <p14:creationId xmlns:p14="http://schemas.microsoft.com/office/powerpoint/2010/main" val="198694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68012" y="3981798"/>
            <a:ext cx="6751435" cy="2776450"/>
          </a:xfrm>
        </p:spPr>
        <p:txBody>
          <a:bodyPr anchor="b">
            <a:normAutofit/>
          </a:bodyPr>
          <a:lstStyle/>
          <a:p>
            <a:pPr algn="l"/>
            <a:r>
              <a:rPr lang="cs-CZ" sz="4000" b="1" i="0" dirty="0" smtClean="0">
                <a:solidFill>
                  <a:srgbClr val="004071"/>
                </a:solidFill>
                <a:effectLst/>
              </a:rPr>
              <a:t>FINANCE</a:t>
            </a:r>
            <a:br>
              <a:rPr lang="cs-CZ" sz="4000" b="1" i="0" dirty="0" smtClean="0">
                <a:solidFill>
                  <a:srgbClr val="004071"/>
                </a:solidFill>
                <a:effectLst/>
              </a:rPr>
            </a:br>
            <a:r>
              <a:rPr lang="cs-CZ" sz="4000" b="1" dirty="0" smtClean="0">
                <a:solidFill>
                  <a:srgbClr val="004071"/>
                </a:solidFill>
              </a:rPr>
              <a:t>SILNICE</a:t>
            </a:r>
            <a:br>
              <a:rPr lang="cs-CZ" sz="4000" b="1" dirty="0" smtClean="0">
                <a:solidFill>
                  <a:srgbClr val="004071"/>
                </a:solidFill>
              </a:rPr>
            </a:br>
            <a:r>
              <a:rPr lang="cs-CZ" sz="4000" b="1" dirty="0" smtClean="0">
                <a:solidFill>
                  <a:srgbClr val="004071"/>
                </a:solidFill>
              </a:rPr>
              <a:t>DOPRAVNÍ OBSLUŽNOST</a:t>
            </a:r>
            <a:r>
              <a:rPr lang="cs-CZ" b="1" i="0" dirty="0" smtClean="0">
                <a:solidFill>
                  <a:srgbClr val="004071"/>
                </a:solidFill>
                <a:effectLst/>
              </a:rPr>
              <a:t/>
            </a:r>
            <a:br>
              <a:rPr lang="cs-CZ" b="1" i="0" dirty="0" smtClean="0">
                <a:solidFill>
                  <a:srgbClr val="004071"/>
                </a:solidFill>
                <a:effectLst/>
              </a:rPr>
            </a:br>
            <a:r>
              <a:rPr lang="cs-CZ" b="1" i="0" dirty="0" smtClean="0">
                <a:solidFill>
                  <a:srgbClr val="004071"/>
                </a:solidFill>
                <a:effectLst/>
              </a:rPr>
              <a:t/>
            </a:r>
            <a:br>
              <a:rPr lang="cs-CZ" b="1" i="0" dirty="0" smtClean="0">
                <a:solidFill>
                  <a:srgbClr val="004071"/>
                </a:solidFill>
                <a:effectLst/>
              </a:rPr>
            </a:br>
            <a:endParaRPr lang="cs-CZ" sz="24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56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310658" y="300960"/>
            <a:ext cx="9043142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dirty="0"/>
              <a:t>Rozpočet 2023/2024</a:t>
            </a:r>
            <a:endParaRPr lang="cs-CZ" sz="4000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657" y="1105592"/>
            <a:ext cx="7972188" cy="495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Přímá spojnice 10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12"/>
          <p:cNvSpPr/>
          <p:nvPr/>
        </p:nvSpPr>
        <p:spPr>
          <a:xfrm>
            <a:off x="10312400" y="1527110"/>
            <a:ext cx="1425510" cy="914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>
                <a:solidFill>
                  <a:srgbClr val="C00000"/>
                </a:solidFill>
              </a:rPr>
              <a:t>644 mil. Kč</a:t>
            </a:r>
          </a:p>
        </p:txBody>
      </p:sp>
      <p:sp>
        <p:nvSpPr>
          <p:cNvPr id="14" name="Ovál 13"/>
          <p:cNvSpPr/>
          <p:nvPr/>
        </p:nvSpPr>
        <p:spPr>
          <a:xfrm>
            <a:off x="10312400" y="3017871"/>
            <a:ext cx="1425510" cy="9144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cs-CZ" dirty="0" smtClean="0">
                <a:solidFill>
                  <a:srgbClr val="C00000"/>
                </a:solidFill>
              </a:rPr>
              <a:t>677 </a:t>
            </a:r>
            <a:r>
              <a:rPr lang="cs-CZ" dirty="0">
                <a:solidFill>
                  <a:srgbClr val="C00000"/>
                </a:solidFill>
              </a:rPr>
              <a:t>mil. </a:t>
            </a:r>
            <a:r>
              <a:rPr lang="cs-CZ" dirty="0">
                <a:solidFill>
                  <a:srgbClr val="C00000"/>
                </a:solidFill>
              </a:rPr>
              <a:t>Kč</a:t>
            </a:r>
          </a:p>
        </p:txBody>
      </p:sp>
    </p:spTree>
    <p:extLst>
      <p:ext uri="{BB962C8B-B14F-4D97-AF65-F5344CB8AC3E}">
        <p14:creationId xmlns:p14="http://schemas.microsoft.com/office/powerpoint/2010/main" val="247733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dirty="0"/>
              <a:t>Výdaje v rozpočtu</a:t>
            </a:r>
            <a:endParaRPr lang="cs-CZ" sz="40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658" y="1091682"/>
            <a:ext cx="9043141" cy="5101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Šipka doprava 6"/>
          <p:cNvSpPr/>
          <p:nvPr/>
        </p:nvSpPr>
        <p:spPr>
          <a:xfrm>
            <a:off x="9537469" y="2172861"/>
            <a:ext cx="426720" cy="226277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cs-CZ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cs-CZ">
              <a:solidFill>
                <a:srgbClr val="C00000"/>
              </a:solidFill>
            </a:endParaRPr>
          </a:p>
        </p:txBody>
      </p:sp>
      <p:cxnSp>
        <p:nvCxnSpPr>
          <p:cNvPr id="13" name="Přímá spojnice 12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Šipka doprava 13"/>
          <p:cNvSpPr/>
          <p:nvPr/>
        </p:nvSpPr>
        <p:spPr>
          <a:xfrm>
            <a:off x="9529722" y="3474867"/>
            <a:ext cx="426720" cy="226277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cs-CZ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cs-CZ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8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/>
              <a:t>Dotační programy/tituly</a:t>
            </a:r>
            <a:endParaRPr lang="cs-CZ" sz="4000" dirty="0"/>
          </a:p>
        </p:txBody>
      </p:sp>
      <p:pic>
        <p:nvPicPr>
          <p:cNvPr id="6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0658" y="1217716"/>
            <a:ext cx="9043142" cy="4725884"/>
          </a:xfrm>
          <a:prstGeom prst="rect">
            <a:avLst/>
          </a:prstGeom>
        </p:spPr>
      </p:pic>
      <p:cxnSp>
        <p:nvCxnSpPr>
          <p:cNvPr id="7" name="Přímá spojnice 6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543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DOPRAVA - silnice</a:t>
            </a:r>
            <a:endParaRPr lang="cs-CZ" sz="4000" dirty="0"/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3F88BD7A-F935-4E4A-9B61-A1123E71C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141" y="1669483"/>
            <a:ext cx="10515600" cy="2254124"/>
          </a:xfrm>
        </p:spPr>
        <p:txBody>
          <a:bodyPr>
            <a:normAutofit/>
          </a:bodyPr>
          <a:lstStyle/>
          <a:p>
            <a:pPr marL="288925" indent="0" algn="just">
              <a:buNone/>
              <a:defRPr/>
            </a:pPr>
            <a:r>
              <a:rPr lang="cs-CZ" altLang="cs-CZ" sz="4400" dirty="0"/>
              <a:t>silnice II. třídy              	 </a:t>
            </a:r>
            <a:r>
              <a:rPr lang="cs-CZ" altLang="cs-CZ" sz="4400" dirty="0" smtClean="0"/>
              <a:t>935,5 </a:t>
            </a:r>
            <a:r>
              <a:rPr lang="cs-CZ" altLang="cs-CZ" sz="4400" dirty="0"/>
              <a:t>km       </a:t>
            </a:r>
          </a:p>
          <a:p>
            <a:pPr marL="288925" indent="0" algn="just">
              <a:buNone/>
              <a:defRPr/>
            </a:pPr>
            <a:r>
              <a:rPr lang="cs-CZ" altLang="cs-CZ" sz="4400" dirty="0"/>
              <a:t>silnice III. třídy      </a:t>
            </a:r>
            <a:r>
              <a:rPr lang="cs-CZ" altLang="cs-CZ" sz="4400" dirty="0" smtClean="0"/>
              <a:t>	    </a:t>
            </a:r>
            <a:r>
              <a:rPr lang="cs-CZ" altLang="cs-CZ" sz="4400" dirty="0"/>
              <a:t>	 </a:t>
            </a:r>
            <a:r>
              <a:rPr lang="cs-CZ" altLang="cs-CZ" sz="4400" dirty="0" smtClean="0"/>
              <a:t>2 </a:t>
            </a:r>
            <a:r>
              <a:rPr lang="cs-CZ" altLang="cs-CZ" sz="4400" dirty="0"/>
              <a:t>177,1 km</a:t>
            </a:r>
          </a:p>
          <a:p>
            <a:pPr marL="288925" indent="0" algn="just">
              <a:buNone/>
              <a:defRPr/>
            </a:pPr>
            <a:r>
              <a:rPr lang="cs-CZ" altLang="cs-CZ" sz="4400" b="1" dirty="0"/>
              <a:t>celkem 				</a:t>
            </a:r>
            <a:r>
              <a:rPr lang="cs-CZ" altLang="cs-CZ" sz="4400" b="1" dirty="0" smtClean="0"/>
              <a:t>	 3 </a:t>
            </a:r>
            <a:r>
              <a:rPr lang="cs-CZ" altLang="cs-CZ" sz="4400" b="1" dirty="0"/>
              <a:t>112,6 km</a:t>
            </a:r>
          </a:p>
          <a:p>
            <a:pPr marL="517525" algn="just">
              <a:buFont typeface="Courier New" panose="02070309020205020404" pitchFamily="49" charset="0"/>
              <a:buChar char="o"/>
              <a:defRPr/>
            </a:pPr>
            <a:endParaRPr lang="cs-CZ" sz="4800" dirty="0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DF3600E7-F04D-472B-9794-620710076E6E}"/>
              </a:ext>
            </a:extLst>
          </p:cNvPr>
          <p:cNvSpPr txBox="1">
            <a:spLocks/>
          </p:cNvSpPr>
          <p:nvPr/>
        </p:nvSpPr>
        <p:spPr>
          <a:xfrm>
            <a:off x="1312026" y="4081549"/>
            <a:ext cx="10515600" cy="2049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800"/>
              </a:spcBef>
              <a:buFontTx/>
              <a:buNone/>
            </a:pPr>
            <a:r>
              <a:rPr lang="cs-CZ" altLang="cs-CZ" b="1" dirty="0" smtClean="0"/>
              <a:t>Silnice II. třídy  – 26% celkové délky je v nevyhovujícím až havarijním stavu</a:t>
            </a:r>
          </a:p>
          <a:p>
            <a:pPr marL="0" indent="0">
              <a:buFontTx/>
              <a:buNone/>
            </a:pPr>
            <a:r>
              <a:rPr lang="cs-CZ" altLang="cs-CZ" b="1" dirty="0" smtClean="0"/>
              <a:t>Silnice III. třídy – 73% celkové délky v nevyhovujícím až havarijním stavu</a:t>
            </a:r>
          </a:p>
          <a:p>
            <a:endParaRPr lang="cs-CZ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231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DOPRAVA - silnice</a:t>
            </a:r>
            <a:endParaRPr lang="cs-CZ" sz="4000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B94A56C2-CBD8-468D-BC5B-B2C1E9B44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658" y="1668960"/>
            <a:ext cx="9043142" cy="38628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altLang="cs-CZ" sz="4400" dirty="0"/>
              <a:t>N</a:t>
            </a:r>
            <a:r>
              <a:rPr lang="cs-CZ" altLang="cs-CZ" sz="4400" dirty="0" smtClean="0"/>
              <a:t>a </a:t>
            </a:r>
            <a:r>
              <a:rPr lang="cs-CZ" altLang="cs-CZ" sz="4400" dirty="0"/>
              <a:t>rok </a:t>
            </a:r>
            <a:r>
              <a:rPr lang="cs-CZ" altLang="cs-CZ" sz="4400" b="1" dirty="0"/>
              <a:t>2024</a:t>
            </a:r>
            <a:r>
              <a:rPr lang="cs-CZ" altLang="cs-CZ" sz="4400" dirty="0"/>
              <a:t> je schváleno k realizaci celkem </a:t>
            </a:r>
            <a:r>
              <a:rPr lang="cs-CZ" altLang="cs-CZ" sz="4400" b="1" dirty="0"/>
              <a:t>59</a:t>
            </a:r>
            <a:r>
              <a:rPr lang="cs-CZ" altLang="cs-CZ" sz="4400" dirty="0"/>
              <a:t> akcí s předpokládanými celkovými náklady cca </a:t>
            </a:r>
            <a:r>
              <a:rPr lang="cs-CZ" altLang="cs-CZ" sz="4400" b="1" dirty="0"/>
              <a:t> 1,1 mld. Kč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2244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DOPRAVA - silnice</a:t>
            </a:r>
            <a:endParaRPr lang="cs-CZ" sz="4000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obsah 2">
            <a:extLst>
              <a:ext uri="{FF2B5EF4-FFF2-40B4-BE49-F238E27FC236}">
                <a16:creationId xmlns:a16="http://schemas.microsoft.com/office/drawing/2014/main" id="{B94A56C2-CBD8-468D-BC5B-B2C1E9B44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232" y="2911150"/>
            <a:ext cx="11846767" cy="34451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>
                <a:hlinkClick r:id="rId2"/>
              </a:rPr>
              <a:t>https</a:t>
            </a:r>
            <a:r>
              <a:rPr lang="cs-CZ" sz="3200" dirty="0">
                <a:hlinkClick r:id="rId2"/>
              </a:rPr>
              <a:t>://www.olkraj.cz/prehled-investicnich-akci-2024-cl-4875.html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359288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29. 2. 2024</a:t>
            </a:r>
          </a:p>
        </p:txBody>
      </p:sp>
      <p:sp>
        <p:nvSpPr>
          <p:cNvPr id="3" name="Nadpis 1"/>
          <p:cNvSpPr>
            <a:spLocks noGrp="1"/>
          </p:cNvSpPr>
          <p:nvPr>
            <p:ph type="title"/>
          </p:nvPr>
        </p:nvSpPr>
        <p:spPr>
          <a:xfrm>
            <a:off x="2909454" y="300960"/>
            <a:ext cx="8444345" cy="684000"/>
          </a:xfrm>
        </p:spPr>
        <p:txBody>
          <a:bodyPr>
            <a:noAutofit/>
          </a:bodyPr>
          <a:lstStyle/>
          <a:p>
            <a:pPr algn="r"/>
            <a:r>
              <a:rPr lang="cs-CZ" altLang="cs-CZ" sz="4000" b="1" kern="0" dirty="0" smtClean="0"/>
              <a:t>DOPRAVNÍ OBSLUŽNOST</a:t>
            </a:r>
            <a:endParaRPr lang="cs-CZ" sz="4000" dirty="0"/>
          </a:p>
        </p:txBody>
      </p:sp>
      <p:cxnSp>
        <p:nvCxnSpPr>
          <p:cNvPr id="9" name="Přímá spojnice 8"/>
          <p:cNvCxnSpPr/>
          <p:nvPr/>
        </p:nvCxnSpPr>
        <p:spPr>
          <a:xfrm>
            <a:off x="2310658" y="984960"/>
            <a:ext cx="904314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Nadpis 1"/>
          <p:cNvSpPr>
            <a:spLocks noGrp="1"/>
          </p:cNvSpPr>
          <p:nvPr/>
        </p:nvSpPr>
        <p:spPr>
          <a:xfrm>
            <a:off x="984742" y="1532693"/>
            <a:ext cx="10105053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00549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i="0" dirty="0">
                <a:solidFill>
                  <a:srgbClr val="004071"/>
                </a:solidFill>
                <a:effectLst/>
              </a:rPr>
              <a:t>Veřejná linková doprava</a:t>
            </a:r>
            <a:endParaRPr lang="cs-CZ" sz="3200" dirty="0"/>
          </a:p>
        </p:txBody>
      </p:sp>
      <p:sp>
        <p:nvSpPr>
          <p:cNvPr id="8" name="Zástupný symbol pro obsah 2"/>
          <p:cNvSpPr>
            <a:spLocks noGrp="1"/>
          </p:cNvSpPr>
          <p:nvPr/>
        </p:nvSpPr>
        <p:spPr>
          <a:xfrm>
            <a:off x="984743" y="249355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i="0" dirty="0">
                <a:solidFill>
                  <a:srgbClr val="004071"/>
                </a:solidFill>
                <a:effectLst/>
              </a:rPr>
              <a:t>14 provozních oblastí, </a:t>
            </a:r>
          </a:p>
          <a:p>
            <a:r>
              <a:rPr lang="cs-CZ" b="1" i="0" dirty="0">
                <a:solidFill>
                  <a:srgbClr val="004071"/>
                </a:solidFill>
                <a:effectLst/>
              </a:rPr>
              <a:t>4 dopravci:</a:t>
            </a:r>
            <a:endParaRPr lang="cs-CZ" b="1" dirty="0">
              <a:solidFill>
                <a:srgbClr val="004071"/>
              </a:solidFill>
            </a:endParaRPr>
          </a:p>
          <a:p>
            <a:pPr marL="0" indent="0">
              <a:buNone/>
            </a:pPr>
            <a:r>
              <a:rPr lang="cs-CZ" b="1" i="0" dirty="0">
                <a:solidFill>
                  <a:srgbClr val="004071"/>
                </a:solidFill>
                <a:effectLst/>
              </a:rPr>
              <a:t>	ARRIVA autobusy a.s., </a:t>
            </a:r>
            <a:endParaRPr lang="cs-CZ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b="1" i="0" dirty="0">
                <a:solidFill>
                  <a:srgbClr val="004071"/>
                </a:solidFill>
                <a:effectLst/>
              </a:rPr>
              <a:t>	</a:t>
            </a:r>
            <a:r>
              <a:rPr lang="cs-CZ" b="1" i="0" dirty="0" err="1">
                <a:solidFill>
                  <a:srgbClr val="004071"/>
                </a:solidFill>
                <a:effectLst/>
              </a:rPr>
              <a:t>Vojtila</a:t>
            </a:r>
            <a:r>
              <a:rPr lang="cs-CZ" b="1" i="0" dirty="0">
                <a:solidFill>
                  <a:srgbClr val="004071"/>
                </a:solidFill>
                <a:effectLst/>
              </a:rPr>
              <a:t> Trans s.r.o., </a:t>
            </a:r>
            <a:endParaRPr lang="cs-CZ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b="1" i="0" dirty="0">
                <a:solidFill>
                  <a:srgbClr val="004071"/>
                </a:solidFill>
                <a:effectLst/>
              </a:rPr>
              <a:t>	VOJTILA TRANS BUS s.r.o. (</a:t>
            </a:r>
            <a:r>
              <a:rPr lang="cs-CZ" b="1" i="0" dirty="0" err="1">
                <a:solidFill>
                  <a:srgbClr val="004071"/>
                </a:solidFill>
                <a:effectLst/>
              </a:rPr>
              <a:t>Št+Un</a:t>
            </a:r>
            <a:r>
              <a:rPr lang="cs-CZ" b="1" i="0" dirty="0">
                <a:solidFill>
                  <a:srgbClr val="004071"/>
                </a:solidFill>
                <a:effectLst/>
              </a:rPr>
              <a:t>)</a:t>
            </a:r>
            <a:endParaRPr lang="cs-CZ" dirty="0">
              <a:solidFill>
                <a:srgbClr val="004071"/>
              </a:solidFill>
              <a:effectLst/>
            </a:endParaRPr>
          </a:p>
          <a:p>
            <a:pPr marL="0" indent="0">
              <a:buNone/>
            </a:pPr>
            <a:r>
              <a:rPr lang="cs-CZ" b="1" i="0" dirty="0">
                <a:solidFill>
                  <a:srgbClr val="004071"/>
                </a:solidFill>
                <a:effectLst/>
              </a:rPr>
              <a:t>	FTL s.r.o.,</a:t>
            </a:r>
          </a:p>
          <a:p>
            <a:r>
              <a:rPr lang="cs-CZ" b="1" i="0" dirty="0">
                <a:solidFill>
                  <a:srgbClr val="004071"/>
                </a:solidFill>
                <a:effectLst/>
              </a:rPr>
              <a:t>téměř 400 vozidel zajišťujících výkony na více než 200 linkách.</a:t>
            </a:r>
            <a:endParaRPr lang="cs-CZ" dirty="0">
              <a:solidFill>
                <a:srgbClr val="004071"/>
              </a:solidFill>
              <a:effectLst/>
            </a:endParaRPr>
          </a:p>
          <a:p>
            <a:endParaRPr 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808C954-B3D4-56E7-36B2-62EE7C6FC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110" y="1115589"/>
            <a:ext cx="3257576" cy="41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04780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317</TotalTime>
  <Words>310</Words>
  <Application>Microsoft Office PowerPoint</Application>
  <PresentationFormat>Širokoúhlá obrazovka</PresentationFormat>
  <Paragraphs>54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8" baseType="lpstr">
      <vt:lpstr>Arial</vt:lpstr>
      <vt:lpstr>Calibri</vt:lpstr>
      <vt:lpstr>Courier New</vt:lpstr>
      <vt:lpstr>Inter</vt:lpstr>
      <vt:lpstr>Wingdings</vt:lpstr>
      <vt:lpstr>Motiv Office</vt:lpstr>
      <vt:lpstr>Konference samospráv 2024  Josef Suchánek Hejtman Olomouckého kraje </vt:lpstr>
      <vt:lpstr>FINANCE SILNICE DOPRAVNÍ OBSLUŽNOST  </vt:lpstr>
      <vt:lpstr>Rozpočet 2023/2024</vt:lpstr>
      <vt:lpstr>Výdaje v rozpočtu</vt:lpstr>
      <vt:lpstr>Dotační programy/tituly</vt:lpstr>
      <vt:lpstr>DOPRAVA - silnice</vt:lpstr>
      <vt:lpstr>DOPRAVA - silnice</vt:lpstr>
      <vt:lpstr>DOPRAVA - silnice</vt:lpstr>
      <vt:lpstr>DOPRAVNÍ OBSLUŽNOST</vt:lpstr>
      <vt:lpstr>DOPRAVNÍ OBSLUŽNOST</vt:lpstr>
      <vt:lpstr>DOPRAVNÍ OBSLUŽNOST</vt:lpstr>
      <vt:lpstr>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Suchánek Josef</cp:lastModifiedBy>
  <cp:revision>42</cp:revision>
  <dcterms:created xsi:type="dcterms:W3CDTF">2022-03-10T07:10:19Z</dcterms:created>
  <dcterms:modified xsi:type="dcterms:W3CDTF">2024-02-29T07:16:25Z</dcterms:modified>
</cp:coreProperties>
</file>