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8" r:id="rId2"/>
    <p:sldId id="313" r:id="rId3"/>
    <p:sldId id="306" r:id="rId4"/>
    <p:sldId id="316" r:id="rId5"/>
    <p:sldId id="317" r:id="rId6"/>
    <p:sldId id="321" r:id="rId7"/>
    <p:sldId id="319" r:id="rId8"/>
    <p:sldId id="320" r:id="rId9"/>
    <p:sldId id="324" r:id="rId10"/>
    <p:sldId id="322" r:id="rId11"/>
    <p:sldId id="318" r:id="rId12"/>
    <p:sldId id="314" r:id="rId13"/>
    <p:sldId id="323" r:id="rId14"/>
    <p:sldId id="315" r:id="rId15"/>
    <p:sldId id="325" r:id="rId16"/>
    <p:sldId id="305" r:id="rId17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04" y="56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pPr/>
              <a:t>21.3.2017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df.upol.c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3732198"/>
            <a:ext cx="8999538" cy="1193129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Aktivity Pedagogické fakulty UP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k podpoře polytechnické výchovy na SŠ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4820552"/>
            <a:ext cx="8999538" cy="945883"/>
          </a:xfrm>
        </p:spPr>
        <p:txBody>
          <a:bodyPr>
            <a:normAutofit/>
          </a:bodyPr>
          <a:lstStyle/>
          <a:p>
            <a:r>
              <a:rPr lang="cs-CZ" sz="2000" dirty="0" smtClean="0"/>
              <a:t>doc. PhDr. Hana Marešová, Ph.D.</a:t>
            </a:r>
            <a:endParaRPr lang="cs-CZ" sz="20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079769" y="6384000"/>
            <a:ext cx="6840000" cy="216000"/>
          </a:xfrm>
        </p:spPr>
        <p:txBody>
          <a:bodyPr/>
          <a:lstStyle/>
          <a:p>
            <a:pPr algn="ctr"/>
            <a:r>
              <a:rPr lang="cs-CZ" sz="1100" dirty="0" smtClean="0"/>
              <a:t>Olomouc </a:t>
            </a:r>
            <a:r>
              <a:rPr lang="cs-CZ" sz="1100" dirty="0" smtClean="0"/>
              <a:t>22. 3. 2017,  </a:t>
            </a:r>
            <a:r>
              <a:rPr lang="cs-CZ" sz="1100" dirty="0" smtClean="0">
                <a:hlinkClick r:id="rId3"/>
              </a:rPr>
              <a:t>www.pdf.upol.cz</a:t>
            </a:r>
            <a:r>
              <a:rPr lang="cs-CZ" sz="1100" dirty="0" smtClean="0"/>
              <a:t> 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0000" y="1494226"/>
            <a:ext cx="7560000" cy="1612866"/>
          </a:xfrm>
        </p:spPr>
        <p:txBody>
          <a:bodyPr/>
          <a:lstStyle/>
          <a:p>
            <a:r>
              <a:rPr lang="cs-CZ" dirty="0" smtClean="0"/>
              <a:t>Vzdělávací aktivity ESERO – mezinárodní workshopy </a:t>
            </a:r>
            <a:endParaRPr lang="cs-CZ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67" y="2300659"/>
            <a:ext cx="8006266" cy="438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6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513276"/>
            <a:ext cx="7560000" cy="1612866"/>
          </a:xfrm>
        </p:spPr>
        <p:txBody>
          <a:bodyPr/>
          <a:lstStyle/>
          <a:p>
            <a:r>
              <a:rPr lang="cs-CZ" dirty="0" smtClean="0"/>
              <a:t>Výukové materiály</a:t>
            </a:r>
            <a:br>
              <a:rPr lang="cs-CZ" dirty="0" smtClean="0"/>
            </a:br>
            <a:r>
              <a:rPr lang="cs-CZ" dirty="0" smtClean="0"/>
              <a:t> pro učitele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050" y="142529"/>
            <a:ext cx="5007357" cy="678775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548930" y="2683457"/>
            <a:ext cx="3435941" cy="366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http://esero.scientica.cz/education</a:t>
            </a:r>
          </a:p>
        </p:txBody>
      </p:sp>
    </p:spTree>
    <p:extLst>
      <p:ext uri="{BB962C8B-B14F-4D97-AF65-F5344CB8AC3E}">
        <p14:creationId xmlns:p14="http://schemas.microsoft.com/office/powerpoint/2010/main" val="16404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19999" y="1503751"/>
            <a:ext cx="8719275" cy="1612866"/>
          </a:xfrm>
        </p:spPr>
        <p:txBody>
          <a:bodyPr/>
          <a:lstStyle/>
          <a:p>
            <a:r>
              <a:rPr lang="cs-CZ" dirty="0" smtClean="0"/>
              <a:t>Popularizační aktivity ESERO – </a:t>
            </a:r>
            <a:br>
              <a:rPr lang="cs-CZ" dirty="0" smtClean="0"/>
            </a:br>
            <a:r>
              <a:rPr lang="cs-CZ" dirty="0" smtClean="0"/>
              <a:t>soutěž pro SŠ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35" y="2538784"/>
            <a:ext cx="2717750" cy="3903312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3637936" y="2880852"/>
            <a:ext cx="4857135" cy="2828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sz="2000" dirty="0" smtClean="0"/>
              <a:t>Pro 4-6 studentů SŠ ve věku 14-19 let a 1 pedagoga 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Úkolem je  vyrobit družici, změřit předem určená data pro analýzu po vynesení nosičem do kilometrové výšky a data analyzovat a prezentovat odborné porotě 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Semifinále, národní finále, mezinárodní kolo 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5724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Popularizační aktivity ESERO – </a:t>
            </a:r>
            <a:br>
              <a:rPr lang="cs-CZ" dirty="0" smtClean="0"/>
            </a:br>
            <a:r>
              <a:rPr lang="cs-CZ" dirty="0" smtClean="0"/>
              <a:t>Pevnost poznání UP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044678" y="3897795"/>
            <a:ext cx="3423047" cy="221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Stálá expozice ESERO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Lego-robotika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3D </a:t>
            </a:r>
            <a:r>
              <a:rPr lang="cs-CZ" sz="2000" dirty="0" err="1" smtClean="0"/>
              <a:t>multiuživatelská</a:t>
            </a:r>
            <a:r>
              <a:rPr lang="cs-CZ" sz="2000" dirty="0" smtClean="0"/>
              <a:t> virtuální prostředí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err="1" smtClean="0"/>
              <a:t>Oculus</a:t>
            </a:r>
            <a:r>
              <a:rPr lang="cs-CZ" sz="2000" dirty="0" smtClean="0"/>
              <a:t> Rift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AFO 2017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368" y="238910"/>
            <a:ext cx="2249756" cy="348218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47" y="2986903"/>
            <a:ext cx="4075906" cy="27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Nejbližší akce ESERO </a:t>
            </a:r>
            <a:endParaRPr lang="cs-CZ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9351"/>
            <a:ext cx="9030202" cy="416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19999" y="1331251"/>
            <a:ext cx="8185876" cy="1612866"/>
          </a:xfrm>
        </p:spPr>
        <p:txBody>
          <a:bodyPr>
            <a:normAutofit fontScale="90000"/>
          </a:bodyPr>
          <a:lstStyle/>
          <a:p>
            <a:pPr fontAlgn="base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Více o aktivitách ESA a ESERO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pl-PL" sz="2000" b="0" dirty="0">
                <a:solidFill>
                  <a:schemeClr val="tx1"/>
                </a:solidFill>
              </a:rPr>
              <a:t>ÚT 28. 3. 2017 od 09:30 </a:t>
            </a:r>
            <a:r>
              <a:rPr lang="pl-PL" sz="2000" b="0" dirty="0" smtClean="0">
                <a:solidFill>
                  <a:schemeClr val="tx1"/>
                </a:solidFill>
              </a:rPr>
              <a:t>hod.</a:t>
            </a:r>
            <a:r>
              <a:rPr lang="cs-CZ" sz="2000" b="0" dirty="0" smtClean="0">
                <a:solidFill>
                  <a:schemeClr val="tx1"/>
                </a:solidFill>
              </a:rPr>
              <a:t/>
            </a:r>
            <a:br>
              <a:rPr lang="cs-CZ" sz="2000" b="0" dirty="0" smtClean="0">
                <a:solidFill>
                  <a:schemeClr val="tx1"/>
                </a:solidFill>
              </a:rPr>
            </a:br>
            <a:r>
              <a:rPr lang="cs-CZ" sz="2000" b="0" dirty="0" smtClean="0">
                <a:solidFill>
                  <a:schemeClr val="tx1"/>
                </a:solidFill>
              </a:rPr>
              <a:t>Kongresový sál KÚ Olomouckého kraje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200" dirty="0" smtClean="0">
                <a:solidFill>
                  <a:schemeClr val="tx1"/>
                </a:solidFill>
              </a:rPr>
              <a:t>Program: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000" b="0" dirty="0">
                <a:solidFill>
                  <a:schemeClr val="tx1"/>
                </a:solidFill>
              </a:rPr>
              <a:t>10:05 – 10:15    Kosmické aktivity České republiky</a:t>
            </a:r>
            <a:br>
              <a:rPr lang="cs-CZ" sz="2000" b="0" dirty="0">
                <a:solidFill>
                  <a:schemeClr val="tx1"/>
                </a:solidFill>
              </a:rPr>
            </a:br>
            <a:r>
              <a:rPr lang="cs-CZ" sz="2000" b="0" dirty="0" smtClean="0">
                <a:solidFill>
                  <a:schemeClr val="tx1"/>
                </a:solidFill>
              </a:rPr>
              <a:t>10:15 </a:t>
            </a:r>
            <a:r>
              <a:rPr lang="cs-CZ" sz="2000" b="0" dirty="0">
                <a:solidFill>
                  <a:schemeClr val="tx1"/>
                </a:solidFill>
              </a:rPr>
              <a:t>– 11:15    Představení služeb ESA Technology </a:t>
            </a:r>
            <a:r>
              <a:rPr lang="cs-CZ" sz="2000" b="0" dirty="0" smtClean="0">
                <a:solidFill>
                  <a:schemeClr val="tx1"/>
                </a:solidFill>
              </a:rPr>
              <a:t/>
            </a:r>
            <a:br>
              <a:rPr lang="cs-CZ" sz="2000" b="0" dirty="0" smtClean="0">
                <a:solidFill>
                  <a:schemeClr val="tx1"/>
                </a:solidFill>
              </a:rPr>
            </a:br>
            <a:r>
              <a:rPr lang="cs-CZ" sz="2000" b="0" dirty="0" smtClean="0">
                <a:solidFill>
                  <a:schemeClr val="tx1"/>
                </a:solidFill>
              </a:rPr>
              <a:t>11:45</a:t>
            </a:r>
            <a:r>
              <a:rPr lang="cs-CZ" sz="2000" b="0" dirty="0">
                <a:solidFill>
                  <a:schemeClr val="tx1"/>
                </a:solidFill>
              </a:rPr>
              <a:t> – 12:45    Představení služeb ESA BIC Prague</a:t>
            </a:r>
            <a:br>
              <a:rPr lang="cs-CZ" sz="2000" b="0" dirty="0">
                <a:solidFill>
                  <a:schemeClr val="tx1"/>
                </a:solidFill>
              </a:rPr>
            </a:br>
            <a:r>
              <a:rPr lang="cs-CZ" sz="2000" b="0" dirty="0" smtClean="0">
                <a:solidFill>
                  <a:schemeClr val="tx1"/>
                </a:solidFill>
              </a:rPr>
              <a:t>12:45 </a:t>
            </a:r>
            <a:r>
              <a:rPr lang="cs-CZ" sz="2000" b="0" dirty="0">
                <a:solidFill>
                  <a:schemeClr val="tx1"/>
                </a:solidFill>
              </a:rPr>
              <a:t>– 13:00    Představení projektu Evropské komise – </a:t>
            </a:r>
            <a:r>
              <a:rPr lang="cs-CZ" sz="2000" b="0" dirty="0" err="1">
                <a:solidFill>
                  <a:schemeClr val="tx1"/>
                </a:solidFill>
              </a:rPr>
              <a:t>Copernicus</a:t>
            </a: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err="1">
                <a:solidFill>
                  <a:schemeClr val="tx1"/>
                </a:solidFill>
              </a:rPr>
              <a:t>Academy</a:t>
            </a: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smtClean="0">
                <a:solidFill>
                  <a:schemeClr val="tx1"/>
                </a:solidFill>
              </a:rPr>
              <a:t/>
            </a:r>
            <a:br>
              <a:rPr lang="cs-CZ" sz="2000" b="0" dirty="0" smtClean="0">
                <a:solidFill>
                  <a:schemeClr val="tx1"/>
                </a:solidFill>
              </a:rPr>
            </a:b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smtClean="0">
                <a:solidFill>
                  <a:schemeClr val="tx1"/>
                </a:solidFill>
              </a:rPr>
              <a:t>                         Network</a:t>
            </a:r>
            <a:br>
              <a:rPr lang="cs-CZ" sz="2000" b="0" dirty="0" smtClean="0">
                <a:solidFill>
                  <a:schemeClr val="tx1"/>
                </a:solidFill>
              </a:rPr>
            </a:br>
            <a:r>
              <a:rPr lang="cs-CZ" sz="2000" b="0" dirty="0" smtClean="0">
                <a:solidFill>
                  <a:schemeClr val="tx1"/>
                </a:solidFill>
              </a:rPr>
              <a:t>13:00</a:t>
            </a:r>
            <a:r>
              <a:rPr lang="cs-CZ" sz="2000" b="0" dirty="0">
                <a:solidFill>
                  <a:schemeClr val="tx1"/>
                </a:solidFill>
              </a:rPr>
              <a:t> – 13:15    Představení projektu ESA –  </a:t>
            </a:r>
            <a:r>
              <a:rPr lang="cs-CZ" sz="2000" b="0" dirty="0" err="1">
                <a:solidFill>
                  <a:schemeClr val="tx1"/>
                </a:solidFill>
              </a:rPr>
              <a:t>European</a:t>
            </a: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err="1">
                <a:solidFill>
                  <a:schemeClr val="tx1"/>
                </a:solidFill>
              </a:rPr>
              <a:t>Space</a:t>
            </a: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err="1">
                <a:solidFill>
                  <a:schemeClr val="tx1"/>
                </a:solidFill>
              </a:rPr>
              <a:t>Education</a:t>
            </a: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smtClean="0">
                <a:solidFill>
                  <a:schemeClr val="tx1"/>
                </a:solidFill>
              </a:rPr>
              <a:t/>
            </a:r>
            <a:br>
              <a:rPr lang="cs-CZ" sz="2000" b="0" dirty="0" smtClean="0">
                <a:solidFill>
                  <a:schemeClr val="tx1"/>
                </a:solidFill>
              </a:rPr>
            </a:br>
            <a:r>
              <a:rPr lang="cs-CZ" sz="2000" b="0" dirty="0">
                <a:solidFill>
                  <a:schemeClr val="tx1"/>
                </a:solidFill>
              </a:rPr>
              <a:t> </a:t>
            </a:r>
            <a:r>
              <a:rPr lang="cs-CZ" sz="2000" b="0" dirty="0" smtClean="0">
                <a:solidFill>
                  <a:schemeClr val="tx1"/>
                </a:solidFill>
              </a:rPr>
              <a:t>                         </a:t>
            </a:r>
            <a:r>
              <a:rPr lang="cs-CZ" sz="2000" b="0" dirty="0" err="1" smtClean="0">
                <a:solidFill>
                  <a:schemeClr val="tx1"/>
                </a:solidFill>
              </a:rPr>
              <a:t>Resource</a:t>
            </a:r>
            <a:r>
              <a:rPr lang="cs-CZ" sz="2000" b="0" dirty="0" smtClean="0">
                <a:solidFill>
                  <a:schemeClr val="tx1"/>
                </a:solidFill>
              </a:rPr>
              <a:t> </a:t>
            </a:r>
            <a:r>
              <a:rPr lang="cs-CZ" sz="2000" b="0" dirty="0">
                <a:solidFill>
                  <a:schemeClr val="tx1"/>
                </a:solidFill>
              </a:rPr>
              <a:t>Office (ESERO)</a:t>
            </a:r>
            <a:r>
              <a:rPr lang="cs-CZ" dirty="0"/>
              <a:t/>
            </a:r>
            <a:br>
              <a:rPr lang="cs-CZ" dirty="0"/>
            </a:br>
            <a:r>
              <a:rPr lang="cs-CZ" b="0" dirty="0"/>
              <a:t/>
            </a:r>
            <a:br>
              <a:rPr lang="cs-CZ" b="0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488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562" y="3439963"/>
            <a:ext cx="7776300" cy="1612866"/>
          </a:xfrm>
        </p:spPr>
        <p:txBody>
          <a:bodyPr/>
          <a:lstStyle/>
          <a:p>
            <a:pPr algn="ctr"/>
            <a:r>
              <a:rPr lang="cs-CZ" dirty="0" smtClean="0"/>
              <a:t>Děkuji za pozornost…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hana.maresova@upol.cz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0562" y="1730896"/>
            <a:ext cx="7560000" cy="3321933"/>
          </a:xfrm>
        </p:spPr>
        <p:txBody>
          <a:bodyPr>
            <a:normAutofit/>
          </a:bodyPr>
          <a:lstStyle/>
          <a:p>
            <a:endParaRPr lang="cs-CZ" dirty="0" smtClean="0">
              <a:solidFill>
                <a:schemeClr val="tx1"/>
              </a:solidFill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2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5636" y="1612260"/>
            <a:ext cx="7765974" cy="1612866"/>
          </a:xfrm>
        </p:spPr>
        <p:txBody>
          <a:bodyPr/>
          <a:lstStyle/>
          <a:p>
            <a:r>
              <a:rPr lang="cs-CZ" dirty="0" smtClean="0"/>
              <a:t>Místní akční </a:t>
            </a:r>
            <a:r>
              <a:rPr lang="cs-CZ" dirty="0" smtClean="0"/>
              <a:t>plány </a:t>
            </a:r>
            <a:r>
              <a:rPr lang="cs-CZ" dirty="0" smtClean="0"/>
              <a:t>ve vzdělávání (MAP)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19999" y="2418693"/>
            <a:ext cx="7791611" cy="3852422"/>
          </a:xfrm>
        </p:spPr>
        <p:txBody>
          <a:bodyPr>
            <a:normAutofit fontScale="25000" lnSpcReduction="20000"/>
          </a:bodyPr>
          <a:lstStyle/>
          <a:p>
            <a:r>
              <a:rPr lang="cs-CZ" sz="8000" b="1" dirty="0" smtClean="0">
                <a:solidFill>
                  <a:schemeClr val="tx1"/>
                </a:solidFill>
                <a:latin typeface="+mn-lt"/>
              </a:rPr>
              <a:t>Prioritní </a:t>
            </a:r>
            <a:r>
              <a:rPr lang="cs-CZ" sz="8000" b="1" dirty="0">
                <a:solidFill>
                  <a:schemeClr val="tx1"/>
                </a:solidFill>
                <a:latin typeface="+mn-lt"/>
              </a:rPr>
              <a:t>oblast rozvoje 4: </a:t>
            </a:r>
            <a:endParaRPr lang="cs-CZ" sz="8000" b="1" dirty="0" smtClean="0">
              <a:solidFill>
                <a:schemeClr val="tx1"/>
              </a:solidFill>
              <a:latin typeface="+mn-lt"/>
            </a:endParaRPr>
          </a:p>
          <a:p>
            <a:r>
              <a:rPr lang="cs-CZ" sz="8000" b="1" dirty="0" smtClean="0">
                <a:solidFill>
                  <a:schemeClr val="tx1"/>
                </a:solidFill>
                <a:latin typeface="+mn-lt"/>
              </a:rPr>
              <a:t>Uplatnitelnost </a:t>
            </a:r>
            <a:r>
              <a:rPr lang="cs-CZ" sz="8000" b="1" dirty="0">
                <a:solidFill>
                  <a:schemeClr val="tx1"/>
                </a:solidFill>
                <a:latin typeface="+mn-lt"/>
              </a:rPr>
              <a:t>absolventů na současném trhu práce </a:t>
            </a:r>
          </a:p>
          <a:p>
            <a:r>
              <a:rPr lang="cs-CZ" sz="8000" b="1" dirty="0">
                <a:solidFill>
                  <a:srgbClr val="C00000"/>
                </a:solidFill>
                <a:latin typeface="+mn-lt"/>
              </a:rPr>
              <a:t>Strategický cíl 4.1 – Podpora polytechnického vzdělávání dětí a </a:t>
            </a:r>
            <a:r>
              <a:rPr lang="cs-CZ" sz="8000" b="1" dirty="0" smtClean="0">
                <a:solidFill>
                  <a:srgbClr val="C00000"/>
                </a:solidFill>
                <a:latin typeface="+mn-lt"/>
              </a:rPr>
              <a:t>žáků</a:t>
            </a:r>
          </a:p>
          <a:p>
            <a:endParaRPr lang="cs-CZ" sz="8000" b="1" dirty="0">
              <a:solidFill>
                <a:srgbClr val="C00000"/>
              </a:solidFill>
              <a:latin typeface="+mn-lt"/>
            </a:endParaRPr>
          </a:p>
          <a:p>
            <a:pPr lvl="0"/>
            <a:r>
              <a:rPr lang="cs-CZ" sz="6400" dirty="0">
                <a:solidFill>
                  <a:schemeClr val="tx1"/>
                </a:solidFill>
                <a:latin typeface="+mn-lt"/>
              </a:rPr>
              <a:t>Specifický cíl 4.1.1 Rozvoj kompetencí dětí a oborových a didaktických kompetencí pedagogických pracovníků mateřských škol v oblasti polytechnické výchovy </a:t>
            </a:r>
          </a:p>
          <a:p>
            <a:pPr lvl="0"/>
            <a:r>
              <a:rPr lang="cs-CZ" sz="6400" dirty="0">
                <a:solidFill>
                  <a:schemeClr val="tx1"/>
                </a:solidFill>
                <a:latin typeface="+mn-lt"/>
              </a:rPr>
              <a:t>Specifický cíl 4.1.2 Rozvoj kompetencí žáků a oborových a didaktických kompetencí pedagogických pracovníků základních škol v oblasti polytechnické výchovy</a:t>
            </a:r>
          </a:p>
          <a:p>
            <a:pPr lvl="0"/>
            <a:r>
              <a:rPr lang="cs-CZ" sz="6400" dirty="0">
                <a:solidFill>
                  <a:schemeClr val="tx1"/>
                </a:solidFill>
                <a:latin typeface="+mn-lt"/>
              </a:rPr>
              <a:t>Specifický cíl 4.1.3  Zvýšení zájmu o vzdělávání v technických oborech </a:t>
            </a:r>
          </a:p>
          <a:p>
            <a:pPr lvl="0"/>
            <a:r>
              <a:rPr lang="cs-CZ" sz="6400" b="1" dirty="0">
                <a:solidFill>
                  <a:schemeClr val="tx1"/>
                </a:solidFill>
                <a:latin typeface="+mn-lt"/>
              </a:rPr>
              <a:t>Specifický cíl 4.1.4 Podpora spolupráce mateřských, základních a středních škol v oblasti polytechnické výchovy (sdílené dílny) </a:t>
            </a:r>
          </a:p>
          <a:p>
            <a:pPr lvl="0"/>
            <a:r>
              <a:rPr lang="cs-CZ" sz="6400" dirty="0">
                <a:solidFill>
                  <a:schemeClr val="tx1"/>
                </a:solidFill>
                <a:latin typeface="+mn-lt"/>
              </a:rPr>
              <a:t>Specifický cíl 4.1.5 Podpora spolupráce škol a zaměstnavatelů v regionu</a:t>
            </a:r>
          </a:p>
          <a:p>
            <a:pPr lvl="0"/>
            <a:r>
              <a:rPr lang="cs-CZ" sz="6400" dirty="0">
                <a:solidFill>
                  <a:schemeClr val="tx1"/>
                </a:solidFill>
                <a:latin typeface="+mn-lt"/>
              </a:rPr>
              <a:t>Specifický cíl 4.1.6 Podpora aktivit neformálního vzdělávání v oblasti polytechnické výchovy </a:t>
            </a:r>
          </a:p>
          <a:p>
            <a:pPr>
              <a:lnSpc>
                <a:spcPct val="120000"/>
              </a:lnSpc>
            </a:pPr>
            <a:r>
              <a:rPr lang="cs-CZ" sz="4800" b="1" dirty="0" smtClean="0">
                <a:solidFill>
                  <a:schemeClr val="tx1"/>
                </a:solidFill>
                <a:latin typeface="+mn-lt"/>
              </a:rPr>
              <a:t> 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</a:pPr>
            <a:endParaRPr lang="cs-CZ" dirty="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</a:pPr>
            <a:endParaRPr lang="cs-CZ" dirty="0" smtClean="0">
              <a:solidFill>
                <a:schemeClr val="tx1"/>
              </a:solidFill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pic>
        <p:nvPicPr>
          <p:cNvPr id="8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394080"/>
            <a:ext cx="4068762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272097" y="990622"/>
            <a:ext cx="2500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sz="1800" dirty="0">
                <a:solidFill>
                  <a:schemeClr val="accent2"/>
                </a:solidFill>
              </a:rPr>
              <a:t>http://map.olomouc.eu/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42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1937354"/>
            <a:ext cx="8999538" cy="1612866"/>
          </a:xfrm>
        </p:spPr>
        <p:txBody>
          <a:bodyPr/>
          <a:lstStyle/>
          <a:p>
            <a:pPr algn="ctr"/>
            <a:r>
              <a:rPr lang="cs-CZ" dirty="0" smtClean="0"/>
              <a:t>Koncepční podpora </a:t>
            </a:r>
            <a:br>
              <a:rPr lang="cs-CZ" dirty="0" smtClean="0"/>
            </a:br>
            <a:r>
              <a:rPr lang="cs-CZ" dirty="0" smtClean="0"/>
              <a:t>technických </a:t>
            </a:r>
            <a:r>
              <a:rPr lang="cs-CZ" dirty="0" smtClean="0"/>
              <a:t>a přírodovědných </a:t>
            </a:r>
            <a:r>
              <a:rPr lang="cs-CZ" dirty="0" smtClean="0"/>
              <a:t>oborů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94363" y="4620432"/>
            <a:ext cx="7791611" cy="177084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 </a:t>
            </a:r>
            <a:r>
              <a:rPr lang="cs-CZ" sz="2000" dirty="0" smtClean="0">
                <a:solidFill>
                  <a:schemeClr val="tx1"/>
                </a:solidFill>
              </a:rPr>
              <a:t>Vzdělávací kancelář ESERO – Evropská vesmírná agentura (ESA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dirty="0" smtClean="0">
                <a:solidFill>
                  <a:schemeClr val="tx1"/>
                </a:solidFill>
              </a:rPr>
              <a:t>CIV </a:t>
            </a:r>
            <a:r>
              <a:rPr lang="cs-CZ" sz="2000" dirty="0" err="1" smtClean="0">
                <a:solidFill>
                  <a:schemeClr val="tx1"/>
                </a:solidFill>
              </a:rPr>
              <a:t>PdF</a:t>
            </a:r>
            <a:r>
              <a:rPr lang="cs-CZ" sz="2000" dirty="0" smtClean="0">
                <a:solidFill>
                  <a:schemeClr val="tx1"/>
                </a:solidFill>
              </a:rPr>
              <a:t> UP – koordinátor ESERO pro Moravu </a:t>
            </a:r>
            <a:endParaRPr lang="cs-CZ" sz="20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dirty="0" smtClean="0">
                <a:solidFill>
                  <a:schemeClr val="tx1"/>
                </a:solidFill>
              </a:rPr>
              <a:t>podpora </a:t>
            </a:r>
            <a:r>
              <a:rPr lang="cs-CZ" sz="2000" b="1" dirty="0" smtClean="0">
                <a:solidFill>
                  <a:schemeClr val="tx1"/>
                </a:solidFill>
              </a:rPr>
              <a:t>STEM</a:t>
            </a:r>
            <a:r>
              <a:rPr lang="cs-CZ" sz="2000" dirty="0" smtClean="0">
                <a:solidFill>
                  <a:schemeClr val="tx1"/>
                </a:solidFill>
              </a:rPr>
              <a:t> předmětů – </a:t>
            </a:r>
            <a:r>
              <a:rPr lang="cs-CZ" sz="2000" dirty="0" smtClean="0">
                <a:solidFill>
                  <a:schemeClr val="tx1"/>
                </a:solidFill>
              </a:rPr>
              <a:t>kurzy/workshopy </a:t>
            </a:r>
            <a:r>
              <a:rPr lang="cs-CZ" sz="2000" dirty="0" smtClean="0">
                <a:solidFill>
                  <a:schemeClr val="tx1"/>
                </a:solidFill>
              </a:rPr>
              <a:t>pro pedagogy, projektové aktivity, soutěže pro žáky ZŠ </a:t>
            </a:r>
          </a:p>
        </p:txBody>
      </p:sp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860" y="1131226"/>
            <a:ext cx="3790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50" y="2836442"/>
            <a:ext cx="8720725" cy="159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21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513276"/>
            <a:ext cx="7560000" cy="1612866"/>
          </a:xfrm>
        </p:spPr>
        <p:txBody>
          <a:bodyPr/>
          <a:lstStyle/>
          <a:p>
            <a:r>
              <a:rPr lang="cs-CZ" dirty="0" smtClean="0"/>
              <a:t>Vzdělávací aktivity ESERO –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04750" y="1986423"/>
            <a:ext cx="7775071" cy="19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sz="2000" dirty="0" smtClean="0"/>
              <a:t>podpora </a:t>
            </a:r>
            <a:r>
              <a:rPr lang="cs-CZ" sz="2000" dirty="0"/>
              <a:t>primárního vzdělávání v Evropě, realizovaný sekcí ESA </a:t>
            </a:r>
            <a:r>
              <a:rPr lang="cs-CZ" sz="2000" dirty="0" err="1"/>
              <a:t>Education</a:t>
            </a:r>
            <a:r>
              <a:rPr lang="cs-CZ" sz="2000" dirty="0"/>
              <a:t> prostřednictvím sítě </a:t>
            </a:r>
            <a:r>
              <a:rPr lang="cs-CZ" sz="2000" dirty="0" smtClean="0"/>
              <a:t>10 </a:t>
            </a:r>
            <a:r>
              <a:rPr lang="cs-CZ" sz="2000" dirty="0"/>
              <a:t>institucí vybraných z různých členských zemí ESA</a:t>
            </a:r>
            <a:endParaRPr lang="cs-CZ" sz="2000" dirty="0" smtClean="0"/>
          </a:p>
          <a:p>
            <a:pPr marL="285750" indent="-285750">
              <a:buFontTx/>
              <a:buChar char="-"/>
            </a:pPr>
            <a:r>
              <a:rPr lang="cs-CZ" sz="2000" dirty="0" smtClean="0"/>
              <a:t>portfolio </a:t>
            </a:r>
            <a:r>
              <a:rPr lang="cs-CZ" sz="2000" dirty="0"/>
              <a:t>výukových </a:t>
            </a:r>
            <a:r>
              <a:rPr lang="cs-CZ" sz="2000" dirty="0" smtClean="0"/>
              <a:t>programů STEM </a:t>
            </a:r>
            <a:r>
              <a:rPr lang="cs-CZ" sz="2000" dirty="0"/>
              <a:t>(sdílených napříč Evropou</a:t>
            </a:r>
            <a:r>
              <a:rPr lang="cs-CZ" sz="2000" dirty="0" smtClean="0"/>
              <a:t>) 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MŠMT akreditovaná </a:t>
            </a:r>
            <a:r>
              <a:rPr lang="cs-CZ" sz="2000" b="1" dirty="0" smtClean="0"/>
              <a:t>výuka pedagogů 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463" y="3862620"/>
            <a:ext cx="3830358" cy="257365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03" y="3862620"/>
            <a:ext cx="4101482" cy="255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5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513276"/>
            <a:ext cx="7560000" cy="1612866"/>
          </a:xfrm>
        </p:spPr>
        <p:txBody>
          <a:bodyPr/>
          <a:lstStyle/>
          <a:p>
            <a:r>
              <a:rPr lang="cs-CZ" dirty="0" smtClean="0"/>
              <a:t>MŠMT akreditované kurzy  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38" y="2319709"/>
            <a:ext cx="88677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8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329025"/>
            <a:ext cx="7560000" cy="1612866"/>
          </a:xfrm>
        </p:spPr>
        <p:txBody>
          <a:bodyPr/>
          <a:lstStyle/>
          <a:p>
            <a:r>
              <a:rPr lang="cs-CZ" dirty="0" smtClean="0"/>
              <a:t>MŠMT akreditované kurzy  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956" y="1245742"/>
            <a:ext cx="2867445" cy="5025358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49" y="1623312"/>
            <a:ext cx="5057775" cy="250507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553" y="3478370"/>
            <a:ext cx="5851451" cy="315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6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7487"/>
            <a:ext cx="8848725" cy="2615650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329025"/>
            <a:ext cx="7560000" cy="1612866"/>
          </a:xfrm>
        </p:spPr>
        <p:txBody>
          <a:bodyPr/>
          <a:lstStyle/>
          <a:p>
            <a:r>
              <a:rPr lang="cs-CZ" dirty="0" smtClean="0"/>
              <a:t>MŠMT akreditované kurzy  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9" name="Obrázek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3596739"/>
            <a:ext cx="4305300" cy="292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575" y="2315207"/>
            <a:ext cx="5192497" cy="279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sah 13" descr="biolabora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4238329"/>
            <a:ext cx="5482351" cy="2375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2737"/>
            <a:ext cx="8848725" cy="2615650"/>
          </a:xfrm>
          <a:prstGeom prst="rect">
            <a:avLst/>
          </a:prstGeom>
        </p:spPr>
      </p:pic>
      <p:pic>
        <p:nvPicPr>
          <p:cNvPr id="7" name="Zástupný symbol pro obsah 4" descr="d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36724" y="2357200"/>
            <a:ext cx="6212001" cy="2859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04750" y="1329025"/>
            <a:ext cx="7560000" cy="1612866"/>
          </a:xfrm>
        </p:spPr>
        <p:txBody>
          <a:bodyPr/>
          <a:lstStyle/>
          <a:p>
            <a:r>
              <a:rPr lang="cs-CZ" dirty="0" smtClean="0"/>
              <a:t>MŠMT akreditované kurzy  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50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UP_logo_PdF_UP_horizont_c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563" y="142529"/>
            <a:ext cx="2389637" cy="1188722"/>
          </a:xfrm>
          <a:prstGeom prst="rect">
            <a:avLst/>
          </a:prstGeom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0000" y="1494226"/>
            <a:ext cx="7560000" cy="1612866"/>
          </a:xfrm>
        </p:spPr>
        <p:txBody>
          <a:bodyPr/>
          <a:lstStyle/>
          <a:p>
            <a:r>
              <a:rPr lang="cs-CZ" dirty="0" smtClean="0"/>
              <a:t>Vzdělávací aktivity ESERO – víkendové semináře pro učitele  </a:t>
            </a:r>
            <a:endParaRPr lang="cs-CZ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2488" y="2504812"/>
            <a:ext cx="9324975" cy="372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6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P_prezentace_cz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</Template>
  <TotalTime>597</TotalTime>
  <Words>221</Words>
  <Application>Microsoft Office PowerPoint</Application>
  <PresentationFormat>Vlastní</PresentationFormat>
  <Paragraphs>52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Arial</vt:lpstr>
      <vt:lpstr>Calibri</vt:lpstr>
      <vt:lpstr>UP_prezentace_cz</vt:lpstr>
      <vt:lpstr>Aktivity Pedagogické fakulty UP  k podpoře polytechnické výchovy na SŠ    </vt:lpstr>
      <vt:lpstr>Místní akční plány ve vzdělávání (MAP) </vt:lpstr>
      <vt:lpstr>Koncepční podpora  technických a přírodovědných oborů</vt:lpstr>
      <vt:lpstr>Vzdělávací aktivity ESERO –  </vt:lpstr>
      <vt:lpstr>MŠMT akreditované kurzy   </vt:lpstr>
      <vt:lpstr>MŠMT akreditované kurzy   </vt:lpstr>
      <vt:lpstr>MŠMT akreditované kurzy   </vt:lpstr>
      <vt:lpstr>MŠMT akreditované kurzy   </vt:lpstr>
      <vt:lpstr>Vzdělávací aktivity ESERO – víkendové semináře pro učitele  </vt:lpstr>
      <vt:lpstr>Vzdělávací aktivity ESERO – mezinárodní workshopy </vt:lpstr>
      <vt:lpstr>Výukové materiály  pro učitele </vt:lpstr>
      <vt:lpstr>Popularizační aktivity ESERO –  soutěž pro SŠ</vt:lpstr>
      <vt:lpstr>Popularizační aktivity ESERO –  Pevnost poznání UP</vt:lpstr>
      <vt:lpstr>Nejbližší akce ESERO </vt:lpstr>
      <vt:lpstr> Více o aktivitách ESA a ESERO   ÚT 28. 3. 2017 od 09:30 hod. Kongresový sál KÚ Olomouckého kraje   Program:   10:05 – 10:15    Kosmické aktivity České republiky 10:15 – 11:15    Představení služeb ESA Technology  11:45 – 12:45    Představení služeb ESA BIC Prague 12:45 – 13:00    Představení projektu Evropské komise – Copernicus Academy                            Network 13:00 – 13:15    Představení projektu ESA –  European Space Education                            Resource Office (ESERO)  </vt:lpstr>
      <vt:lpstr>Děkuji za pozornost…   hana.maresova@upol.cz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Systém podpory výchovných poradců na Pedagogické fakultě Univerzity Palackého</dc:title>
  <dc:creator>maresh</dc:creator>
  <cp:lastModifiedBy>uzivatel</cp:lastModifiedBy>
  <cp:revision>67</cp:revision>
  <dcterms:created xsi:type="dcterms:W3CDTF">2014-12-08T19:53:13Z</dcterms:created>
  <dcterms:modified xsi:type="dcterms:W3CDTF">2017-03-21T20:00:55Z</dcterms:modified>
</cp:coreProperties>
</file>