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412" r:id="rId2"/>
    <p:sldId id="470" r:id="rId3"/>
    <p:sldId id="474" r:id="rId4"/>
    <p:sldId id="473" r:id="rId5"/>
    <p:sldId id="448" r:id="rId6"/>
    <p:sldId id="475" r:id="rId7"/>
    <p:sldId id="464" r:id="rId8"/>
    <p:sldId id="477" r:id="rId9"/>
    <p:sldId id="478" r:id="rId10"/>
    <p:sldId id="461" r:id="rId11"/>
    <p:sldId id="476" r:id="rId12"/>
    <p:sldId id="468" r:id="rId13"/>
  </p:sldIdLst>
  <p:sldSz cx="9144000" cy="6858000" type="screen4x3"/>
  <p:notesSz cx="6877050" cy="100028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CC0000"/>
    <a:srgbClr val="000099"/>
    <a:srgbClr val="666699"/>
    <a:srgbClr val="006600"/>
    <a:srgbClr val="0000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4" autoAdjust="0"/>
    <p:restoredTop sz="94316" autoAdjust="0"/>
  </p:normalViewPr>
  <p:slideViewPr>
    <p:cSldViewPr>
      <p:cViewPr varScale="1">
        <p:scale>
          <a:sx n="61" d="100"/>
          <a:sy n="61" d="100"/>
        </p:scale>
        <p:origin x="146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BC6F35-D967-4A7A-A73A-005651278D1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1CFC95D-141F-4AB2-9491-9CF6721A03C1}">
      <dgm:prSet phldrT="[Text]" custT="1"/>
      <dgm:spPr/>
      <dgm:t>
        <a:bodyPr/>
        <a:lstStyle/>
        <a:p>
          <a:r>
            <a:rPr lang="cs-CZ" sz="1300" dirty="0"/>
            <a:t>matematika</a:t>
          </a:r>
        </a:p>
      </dgm:t>
    </dgm:pt>
    <dgm:pt modelId="{01452828-CD36-484B-BC6E-C9EE86404D45}" type="parTrans" cxnId="{78BA356E-3C02-4D32-8752-5A7186D1BC03}">
      <dgm:prSet/>
      <dgm:spPr/>
      <dgm:t>
        <a:bodyPr/>
        <a:lstStyle/>
        <a:p>
          <a:endParaRPr lang="cs-CZ"/>
        </a:p>
      </dgm:t>
    </dgm:pt>
    <dgm:pt modelId="{9DF273FD-C93F-433E-A2BF-08030DF55A7D}" type="sibTrans" cxnId="{78BA356E-3C02-4D32-8752-5A7186D1BC03}">
      <dgm:prSet/>
      <dgm:spPr/>
      <dgm:t>
        <a:bodyPr/>
        <a:lstStyle/>
        <a:p>
          <a:endParaRPr lang="cs-CZ"/>
        </a:p>
      </dgm:t>
    </dgm:pt>
    <dgm:pt modelId="{4A5B3368-17E1-4019-98D5-9AF5BC2803ED}">
      <dgm:prSet phldrT="[Text]"/>
      <dgm:spPr/>
      <dgm:t>
        <a:bodyPr/>
        <a:lstStyle/>
        <a:p>
          <a:r>
            <a:rPr lang="cs-CZ" dirty="0"/>
            <a:t>technické vědy</a:t>
          </a:r>
        </a:p>
      </dgm:t>
    </dgm:pt>
    <dgm:pt modelId="{73C14BC3-86E1-40DF-A8D4-64752B11EE1E}" type="parTrans" cxnId="{99EAB1F3-F88D-47BF-A466-8B2A68635E69}">
      <dgm:prSet/>
      <dgm:spPr/>
      <dgm:t>
        <a:bodyPr/>
        <a:lstStyle/>
        <a:p>
          <a:endParaRPr lang="cs-CZ"/>
        </a:p>
      </dgm:t>
    </dgm:pt>
    <dgm:pt modelId="{5E780F10-F2CC-462F-AFA1-38619AF22F40}" type="sibTrans" cxnId="{99EAB1F3-F88D-47BF-A466-8B2A68635E69}">
      <dgm:prSet/>
      <dgm:spPr/>
      <dgm:t>
        <a:bodyPr/>
        <a:lstStyle/>
        <a:p>
          <a:endParaRPr lang="cs-CZ"/>
        </a:p>
      </dgm:t>
    </dgm:pt>
    <dgm:pt modelId="{B85EFF69-1B0D-49A8-B83B-19D8F82778D9}">
      <dgm:prSet phldrT="[Text]" custT="1"/>
      <dgm:spPr/>
      <dgm:t>
        <a:bodyPr/>
        <a:lstStyle/>
        <a:p>
          <a:r>
            <a:rPr lang="cs-CZ" sz="1300" dirty="0"/>
            <a:t>environmentální vědy</a:t>
          </a:r>
        </a:p>
      </dgm:t>
    </dgm:pt>
    <dgm:pt modelId="{05EC47FF-0CE6-4FF8-89AC-A38E0EA79AB3}" type="parTrans" cxnId="{5C810698-2A17-478F-9AD4-8BD662FBB4DB}">
      <dgm:prSet/>
      <dgm:spPr/>
      <dgm:t>
        <a:bodyPr/>
        <a:lstStyle/>
        <a:p>
          <a:endParaRPr lang="cs-CZ"/>
        </a:p>
      </dgm:t>
    </dgm:pt>
    <dgm:pt modelId="{AA9EBEC2-A449-4889-97DA-3F36CF70F271}" type="sibTrans" cxnId="{5C810698-2A17-478F-9AD4-8BD662FBB4DB}">
      <dgm:prSet/>
      <dgm:spPr/>
      <dgm:t>
        <a:bodyPr/>
        <a:lstStyle/>
        <a:p>
          <a:endParaRPr lang="cs-CZ"/>
        </a:p>
      </dgm:t>
    </dgm:pt>
    <dgm:pt modelId="{767DF90E-2D9E-420E-B74B-4AFAD668DCDF}">
      <dgm:prSet phldrT="[Text]" custT="1"/>
      <dgm:spPr/>
      <dgm:t>
        <a:bodyPr/>
        <a:lstStyle/>
        <a:p>
          <a:r>
            <a:rPr lang="cs-CZ" sz="1100" dirty="0"/>
            <a:t> </a:t>
          </a:r>
          <a:r>
            <a:rPr lang="cs-CZ" sz="1300" dirty="0"/>
            <a:t>přírodní vědy</a:t>
          </a:r>
        </a:p>
      </dgm:t>
    </dgm:pt>
    <dgm:pt modelId="{F8DAD511-53BA-43B2-A155-75E7B57EF22F}" type="parTrans" cxnId="{B00E8A44-D424-4F49-9788-D5F92C029FF6}">
      <dgm:prSet/>
      <dgm:spPr/>
      <dgm:t>
        <a:bodyPr/>
        <a:lstStyle/>
        <a:p>
          <a:endParaRPr lang="cs-CZ"/>
        </a:p>
      </dgm:t>
    </dgm:pt>
    <dgm:pt modelId="{C159687F-2020-4A04-9FE7-D78813EC9AD3}" type="sibTrans" cxnId="{B00E8A44-D424-4F49-9788-D5F92C029FF6}">
      <dgm:prSet/>
      <dgm:spPr/>
      <dgm:t>
        <a:bodyPr/>
        <a:lstStyle/>
        <a:p>
          <a:endParaRPr lang="cs-CZ"/>
        </a:p>
      </dgm:t>
    </dgm:pt>
    <dgm:pt modelId="{70B0936E-B319-4B5D-87EE-C625BB138BE4}" type="pres">
      <dgm:prSet presAssocID="{CBBC6F35-D967-4A7A-A73A-005651278D1F}" presName="compositeShape" presStyleCnt="0">
        <dgm:presLayoutVars>
          <dgm:chMax val="7"/>
          <dgm:dir/>
          <dgm:resizeHandles val="exact"/>
        </dgm:presLayoutVars>
      </dgm:prSet>
      <dgm:spPr/>
    </dgm:pt>
    <dgm:pt modelId="{8B344CD0-02BB-4E2C-BF6C-A74374766BBC}" type="pres">
      <dgm:prSet presAssocID="{11CFC95D-141F-4AB2-9491-9CF6721A03C1}" presName="circ1" presStyleLbl="vennNode1" presStyleIdx="0" presStyleCnt="4"/>
      <dgm:spPr/>
      <dgm:t>
        <a:bodyPr/>
        <a:lstStyle/>
        <a:p>
          <a:endParaRPr lang="cs-CZ"/>
        </a:p>
      </dgm:t>
    </dgm:pt>
    <dgm:pt modelId="{26A8A5B3-C0AB-4F2E-A2C2-27AF4F4DAD49}" type="pres">
      <dgm:prSet presAssocID="{11CFC95D-141F-4AB2-9491-9CF6721A03C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76A2C8D-435B-48D7-B415-AE1E5165BD34}" type="pres">
      <dgm:prSet presAssocID="{4A5B3368-17E1-4019-98D5-9AF5BC2803ED}" presName="circ2" presStyleLbl="vennNode1" presStyleIdx="1" presStyleCnt="4"/>
      <dgm:spPr/>
      <dgm:t>
        <a:bodyPr/>
        <a:lstStyle/>
        <a:p>
          <a:endParaRPr lang="cs-CZ"/>
        </a:p>
      </dgm:t>
    </dgm:pt>
    <dgm:pt modelId="{BF0C7561-B935-42C3-9D22-8C3CEDC1C840}" type="pres">
      <dgm:prSet presAssocID="{4A5B3368-17E1-4019-98D5-9AF5BC2803E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D400F82-1716-45D1-B622-533F97D3668B}" type="pres">
      <dgm:prSet presAssocID="{B85EFF69-1B0D-49A8-B83B-19D8F82778D9}" presName="circ3" presStyleLbl="vennNode1" presStyleIdx="2" presStyleCnt="4"/>
      <dgm:spPr/>
      <dgm:t>
        <a:bodyPr/>
        <a:lstStyle/>
        <a:p>
          <a:endParaRPr lang="cs-CZ"/>
        </a:p>
      </dgm:t>
    </dgm:pt>
    <dgm:pt modelId="{F378B64C-4631-4791-A9D9-E2D6E2D00C1E}" type="pres">
      <dgm:prSet presAssocID="{B85EFF69-1B0D-49A8-B83B-19D8F82778D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ED11E06-93E3-410F-98E8-2F065FF68466}" type="pres">
      <dgm:prSet presAssocID="{767DF90E-2D9E-420E-B74B-4AFAD668DCDF}" presName="circ4" presStyleLbl="vennNode1" presStyleIdx="3" presStyleCnt="4"/>
      <dgm:spPr/>
      <dgm:t>
        <a:bodyPr/>
        <a:lstStyle/>
        <a:p>
          <a:endParaRPr lang="cs-CZ"/>
        </a:p>
      </dgm:t>
    </dgm:pt>
    <dgm:pt modelId="{FE9F9457-2C94-48C1-9B6E-E5CD9B3D572D}" type="pres">
      <dgm:prSet presAssocID="{767DF90E-2D9E-420E-B74B-4AFAD668DCDF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122C279-2CC8-4316-B1E1-0A81E65535A3}" type="presOf" srcId="{B85EFF69-1B0D-49A8-B83B-19D8F82778D9}" destId="{F378B64C-4631-4791-A9D9-E2D6E2D00C1E}" srcOrd="1" destOrd="0" presId="urn:microsoft.com/office/officeart/2005/8/layout/venn1"/>
    <dgm:cxn modelId="{78BA356E-3C02-4D32-8752-5A7186D1BC03}" srcId="{CBBC6F35-D967-4A7A-A73A-005651278D1F}" destId="{11CFC95D-141F-4AB2-9491-9CF6721A03C1}" srcOrd="0" destOrd="0" parTransId="{01452828-CD36-484B-BC6E-C9EE86404D45}" sibTransId="{9DF273FD-C93F-433E-A2BF-08030DF55A7D}"/>
    <dgm:cxn modelId="{99F547AF-EF4A-4895-8A7A-4B65B720C071}" type="presOf" srcId="{4A5B3368-17E1-4019-98D5-9AF5BC2803ED}" destId="{876A2C8D-435B-48D7-B415-AE1E5165BD34}" srcOrd="0" destOrd="0" presId="urn:microsoft.com/office/officeart/2005/8/layout/venn1"/>
    <dgm:cxn modelId="{0AE240D4-DD4B-472F-A4EA-601E27F09245}" type="presOf" srcId="{B85EFF69-1B0D-49A8-B83B-19D8F82778D9}" destId="{8D400F82-1716-45D1-B622-533F97D3668B}" srcOrd="0" destOrd="0" presId="urn:microsoft.com/office/officeart/2005/8/layout/venn1"/>
    <dgm:cxn modelId="{F2BADD30-DF48-43A8-8E76-50CDBAE19B7D}" type="presOf" srcId="{4A5B3368-17E1-4019-98D5-9AF5BC2803ED}" destId="{BF0C7561-B935-42C3-9D22-8C3CEDC1C840}" srcOrd="1" destOrd="0" presId="urn:microsoft.com/office/officeart/2005/8/layout/venn1"/>
    <dgm:cxn modelId="{5C810698-2A17-478F-9AD4-8BD662FBB4DB}" srcId="{CBBC6F35-D967-4A7A-A73A-005651278D1F}" destId="{B85EFF69-1B0D-49A8-B83B-19D8F82778D9}" srcOrd="2" destOrd="0" parTransId="{05EC47FF-0CE6-4FF8-89AC-A38E0EA79AB3}" sibTransId="{AA9EBEC2-A449-4889-97DA-3F36CF70F271}"/>
    <dgm:cxn modelId="{487A80E0-B39E-4E2E-A1A7-7C784910BB0C}" type="presOf" srcId="{11CFC95D-141F-4AB2-9491-9CF6721A03C1}" destId="{8B344CD0-02BB-4E2C-BF6C-A74374766BBC}" srcOrd="0" destOrd="0" presId="urn:microsoft.com/office/officeart/2005/8/layout/venn1"/>
    <dgm:cxn modelId="{6C3C200E-6075-436C-9707-75F56FF9BA33}" type="presOf" srcId="{CBBC6F35-D967-4A7A-A73A-005651278D1F}" destId="{70B0936E-B319-4B5D-87EE-C625BB138BE4}" srcOrd="0" destOrd="0" presId="urn:microsoft.com/office/officeart/2005/8/layout/venn1"/>
    <dgm:cxn modelId="{CB892CF6-F1E0-49BD-9B2F-17F960476AE1}" type="presOf" srcId="{11CFC95D-141F-4AB2-9491-9CF6721A03C1}" destId="{26A8A5B3-C0AB-4F2E-A2C2-27AF4F4DAD49}" srcOrd="1" destOrd="0" presId="urn:microsoft.com/office/officeart/2005/8/layout/venn1"/>
    <dgm:cxn modelId="{B00E8A44-D424-4F49-9788-D5F92C029FF6}" srcId="{CBBC6F35-D967-4A7A-A73A-005651278D1F}" destId="{767DF90E-2D9E-420E-B74B-4AFAD668DCDF}" srcOrd="3" destOrd="0" parTransId="{F8DAD511-53BA-43B2-A155-75E7B57EF22F}" sibTransId="{C159687F-2020-4A04-9FE7-D78813EC9AD3}"/>
    <dgm:cxn modelId="{99EAB1F3-F88D-47BF-A466-8B2A68635E69}" srcId="{CBBC6F35-D967-4A7A-A73A-005651278D1F}" destId="{4A5B3368-17E1-4019-98D5-9AF5BC2803ED}" srcOrd="1" destOrd="0" parTransId="{73C14BC3-86E1-40DF-A8D4-64752B11EE1E}" sibTransId="{5E780F10-F2CC-462F-AFA1-38619AF22F40}"/>
    <dgm:cxn modelId="{8D07123C-9C3A-4521-A448-7A3571DC2E7A}" type="presOf" srcId="{767DF90E-2D9E-420E-B74B-4AFAD668DCDF}" destId="{FE9F9457-2C94-48C1-9B6E-E5CD9B3D572D}" srcOrd="1" destOrd="0" presId="urn:microsoft.com/office/officeart/2005/8/layout/venn1"/>
    <dgm:cxn modelId="{061A4CB5-B55E-4792-BF35-6EE12872532C}" type="presOf" srcId="{767DF90E-2D9E-420E-B74B-4AFAD668DCDF}" destId="{EED11E06-93E3-410F-98E8-2F065FF68466}" srcOrd="0" destOrd="0" presId="urn:microsoft.com/office/officeart/2005/8/layout/venn1"/>
    <dgm:cxn modelId="{97F9D692-8A01-4D83-B294-DBF2E6B4C7DC}" type="presParOf" srcId="{70B0936E-B319-4B5D-87EE-C625BB138BE4}" destId="{8B344CD0-02BB-4E2C-BF6C-A74374766BBC}" srcOrd="0" destOrd="0" presId="urn:microsoft.com/office/officeart/2005/8/layout/venn1"/>
    <dgm:cxn modelId="{D373F084-51C5-4C9B-A6CA-AA8C014FCAC6}" type="presParOf" srcId="{70B0936E-B319-4B5D-87EE-C625BB138BE4}" destId="{26A8A5B3-C0AB-4F2E-A2C2-27AF4F4DAD49}" srcOrd="1" destOrd="0" presId="urn:microsoft.com/office/officeart/2005/8/layout/venn1"/>
    <dgm:cxn modelId="{851C74E1-085A-4483-965F-FE629CBF6FE9}" type="presParOf" srcId="{70B0936E-B319-4B5D-87EE-C625BB138BE4}" destId="{876A2C8D-435B-48D7-B415-AE1E5165BD34}" srcOrd="2" destOrd="0" presId="urn:microsoft.com/office/officeart/2005/8/layout/venn1"/>
    <dgm:cxn modelId="{68533E75-C343-4690-A470-DDE647A7C780}" type="presParOf" srcId="{70B0936E-B319-4B5D-87EE-C625BB138BE4}" destId="{BF0C7561-B935-42C3-9D22-8C3CEDC1C840}" srcOrd="3" destOrd="0" presId="urn:microsoft.com/office/officeart/2005/8/layout/venn1"/>
    <dgm:cxn modelId="{0224983C-04B9-4F0E-8374-39C116797015}" type="presParOf" srcId="{70B0936E-B319-4B5D-87EE-C625BB138BE4}" destId="{8D400F82-1716-45D1-B622-533F97D3668B}" srcOrd="4" destOrd="0" presId="urn:microsoft.com/office/officeart/2005/8/layout/venn1"/>
    <dgm:cxn modelId="{A1EAB33B-CD71-4F52-86A0-D1D922E71ED0}" type="presParOf" srcId="{70B0936E-B319-4B5D-87EE-C625BB138BE4}" destId="{F378B64C-4631-4791-A9D9-E2D6E2D00C1E}" srcOrd="5" destOrd="0" presId="urn:microsoft.com/office/officeart/2005/8/layout/venn1"/>
    <dgm:cxn modelId="{EFB4044F-BA2D-4DD6-8F3F-1BD8459B2A89}" type="presParOf" srcId="{70B0936E-B319-4B5D-87EE-C625BB138BE4}" destId="{EED11E06-93E3-410F-98E8-2F065FF68466}" srcOrd="6" destOrd="0" presId="urn:microsoft.com/office/officeart/2005/8/layout/venn1"/>
    <dgm:cxn modelId="{33AE8986-9E51-4BAE-A42C-D0015E05FCB3}" type="presParOf" srcId="{70B0936E-B319-4B5D-87EE-C625BB138BE4}" destId="{FE9F9457-2C94-48C1-9B6E-E5CD9B3D572D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E672B9-C108-4096-97B0-AFA5212DA3C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536B13B-06A1-4B8E-824C-217D9B512DDD}">
      <dgm:prSet phldrT="[Text]"/>
      <dgm:spPr/>
      <dgm:t>
        <a:bodyPr/>
        <a:lstStyle/>
        <a:p>
          <a:r>
            <a:rPr lang="cs-CZ" dirty="0"/>
            <a:t>složka </a:t>
          </a:r>
          <a:r>
            <a:rPr lang="cs-CZ" dirty="0" smtClean="0"/>
            <a:t>všeobecného vzdělávání</a:t>
          </a:r>
          <a:endParaRPr lang="cs-CZ" dirty="0"/>
        </a:p>
      </dgm:t>
    </dgm:pt>
    <dgm:pt modelId="{0D2E0339-0117-4281-B704-1D297DADEB93}" type="parTrans" cxnId="{F2694AC9-508B-44D4-87BD-42AFDBB63E03}">
      <dgm:prSet/>
      <dgm:spPr/>
      <dgm:t>
        <a:bodyPr/>
        <a:lstStyle/>
        <a:p>
          <a:endParaRPr lang="cs-CZ"/>
        </a:p>
      </dgm:t>
    </dgm:pt>
    <dgm:pt modelId="{D0B042D1-33AF-48DA-9161-E597A27FEA97}" type="sibTrans" cxnId="{F2694AC9-508B-44D4-87BD-42AFDBB63E03}">
      <dgm:prSet/>
      <dgm:spPr/>
      <dgm:t>
        <a:bodyPr/>
        <a:lstStyle/>
        <a:p>
          <a:endParaRPr lang="cs-CZ"/>
        </a:p>
      </dgm:t>
    </dgm:pt>
    <dgm:pt modelId="{7F1C4DAA-A11A-4D6B-8945-C6561869AE82}">
      <dgm:prSet phldrT="[Text]"/>
      <dgm:spPr/>
      <dgm:t>
        <a:bodyPr/>
        <a:lstStyle/>
        <a:p>
          <a:r>
            <a:rPr lang="cs-CZ" dirty="0"/>
            <a:t>společenské a humanitní </a:t>
          </a:r>
          <a:r>
            <a:rPr lang="cs-CZ" dirty="0" smtClean="0"/>
            <a:t>vzdělávání</a:t>
          </a:r>
          <a:endParaRPr lang="cs-CZ" dirty="0"/>
        </a:p>
      </dgm:t>
    </dgm:pt>
    <dgm:pt modelId="{D0717B62-1F1E-4D8D-88B8-B05BF1A29BE7}" type="parTrans" cxnId="{1D373F3B-7FBB-4C63-B607-C3AD989ACC6D}">
      <dgm:prSet/>
      <dgm:spPr/>
      <dgm:t>
        <a:bodyPr/>
        <a:lstStyle/>
        <a:p>
          <a:endParaRPr lang="cs-CZ"/>
        </a:p>
      </dgm:t>
    </dgm:pt>
    <dgm:pt modelId="{37927F59-27EF-4CA0-B2AF-98DCBF7A3EB9}" type="sibTrans" cxnId="{1D373F3B-7FBB-4C63-B607-C3AD989ACC6D}">
      <dgm:prSet/>
      <dgm:spPr/>
      <dgm:t>
        <a:bodyPr/>
        <a:lstStyle/>
        <a:p>
          <a:endParaRPr lang="cs-CZ"/>
        </a:p>
      </dgm:t>
    </dgm:pt>
    <dgm:pt modelId="{DB6FC562-BB7E-4842-8AFA-DC12EB77F628}">
      <dgm:prSet phldrT="[Text]"/>
      <dgm:spPr/>
      <dgm:t>
        <a:bodyPr/>
        <a:lstStyle/>
        <a:p>
          <a:r>
            <a:rPr lang="cs-CZ" dirty="0">
              <a:solidFill>
                <a:srgbClr val="FF0000"/>
              </a:solidFill>
            </a:rPr>
            <a:t>matematické + přírodovědné + technické + environmentální </a:t>
          </a:r>
          <a:r>
            <a:rPr lang="cs-CZ" dirty="0" smtClean="0">
              <a:solidFill>
                <a:srgbClr val="FF0000"/>
              </a:solidFill>
            </a:rPr>
            <a:t>vzdělávání</a:t>
          </a:r>
          <a:endParaRPr lang="cs-CZ" dirty="0">
            <a:solidFill>
              <a:srgbClr val="FF0000"/>
            </a:solidFill>
          </a:endParaRPr>
        </a:p>
      </dgm:t>
    </dgm:pt>
    <dgm:pt modelId="{B2B06875-43DF-4347-8BFC-F90ED11BB4F4}" type="parTrans" cxnId="{48387B93-5DE0-42D1-9A68-EB092384265A}">
      <dgm:prSet/>
      <dgm:spPr/>
      <dgm:t>
        <a:bodyPr/>
        <a:lstStyle/>
        <a:p>
          <a:endParaRPr lang="cs-CZ"/>
        </a:p>
      </dgm:t>
    </dgm:pt>
    <dgm:pt modelId="{8512224A-F17D-499D-8011-B8AFE24013C0}" type="sibTrans" cxnId="{48387B93-5DE0-42D1-9A68-EB092384265A}">
      <dgm:prSet/>
      <dgm:spPr/>
      <dgm:t>
        <a:bodyPr/>
        <a:lstStyle/>
        <a:p>
          <a:endParaRPr lang="cs-CZ"/>
        </a:p>
      </dgm:t>
    </dgm:pt>
    <dgm:pt modelId="{765D9F1F-C0A0-4EC8-8CBE-C0BFAED34DD9}">
      <dgm:prSet phldrT="[Text]"/>
      <dgm:spPr/>
      <dgm:t>
        <a:bodyPr/>
        <a:lstStyle/>
        <a:p>
          <a:r>
            <a:rPr lang="cs-CZ" dirty="0"/>
            <a:t>složka odborného </a:t>
          </a:r>
          <a:r>
            <a:rPr lang="cs-CZ" dirty="0" smtClean="0"/>
            <a:t>vzdělávání</a:t>
          </a:r>
          <a:endParaRPr lang="cs-CZ" dirty="0"/>
        </a:p>
      </dgm:t>
    </dgm:pt>
    <dgm:pt modelId="{5153A1CE-C4C8-48C0-A1AF-603416AC4542}" type="parTrans" cxnId="{E36F30F7-E674-4C4F-A3EA-16198FB7851F}">
      <dgm:prSet/>
      <dgm:spPr/>
      <dgm:t>
        <a:bodyPr/>
        <a:lstStyle/>
        <a:p>
          <a:endParaRPr lang="cs-CZ"/>
        </a:p>
      </dgm:t>
    </dgm:pt>
    <dgm:pt modelId="{E58A98BB-18B6-4BFF-92D0-5E59BDC6DD42}" type="sibTrans" cxnId="{E36F30F7-E674-4C4F-A3EA-16198FB7851F}">
      <dgm:prSet/>
      <dgm:spPr/>
      <dgm:t>
        <a:bodyPr/>
        <a:lstStyle/>
        <a:p>
          <a:endParaRPr lang="cs-CZ"/>
        </a:p>
      </dgm:t>
    </dgm:pt>
    <dgm:pt modelId="{B6B2E3DE-19AA-4564-8911-F9476B323B23}">
      <dgm:prSet phldrT="[Text]"/>
      <dgm:spPr/>
      <dgm:t>
        <a:bodyPr/>
        <a:lstStyle/>
        <a:p>
          <a:r>
            <a:rPr lang="cs-CZ" dirty="0"/>
            <a:t>umělecké </a:t>
          </a:r>
          <a:r>
            <a:rPr lang="cs-CZ" dirty="0" smtClean="0"/>
            <a:t>vzdělávání</a:t>
          </a:r>
          <a:endParaRPr lang="cs-CZ" dirty="0"/>
        </a:p>
      </dgm:t>
    </dgm:pt>
    <dgm:pt modelId="{06BCDC2F-645D-48DB-9573-FE38FB78348F}" type="parTrans" cxnId="{1EE04DCC-BF74-43D5-9D47-41AEC4B3D3F1}">
      <dgm:prSet/>
      <dgm:spPr/>
      <dgm:t>
        <a:bodyPr/>
        <a:lstStyle/>
        <a:p>
          <a:endParaRPr lang="cs-CZ"/>
        </a:p>
      </dgm:t>
    </dgm:pt>
    <dgm:pt modelId="{8CAB1ACF-2DDF-4E49-ACE2-C2E73EF120FD}" type="sibTrans" cxnId="{1EE04DCC-BF74-43D5-9D47-41AEC4B3D3F1}">
      <dgm:prSet/>
      <dgm:spPr/>
      <dgm:t>
        <a:bodyPr/>
        <a:lstStyle/>
        <a:p>
          <a:endParaRPr lang="cs-CZ"/>
        </a:p>
      </dgm:t>
    </dgm:pt>
    <dgm:pt modelId="{E7FEF94E-AD31-4D29-8DA9-777800E373D3}" type="pres">
      <dgm:prSet presAssocID="{88E672B9-C108-4096-97B0-AFA5212DA3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49262E31-76A1-43D4-AD27-4EF7C8EFDAED}" type="pres">
      <dgm:prSet presAssocID="{6536B13B-06A1-4B8E-824C-217D9B512DDD}" presName="root" presStyleCnt="0"/>
      <dgm:spPr/>
    </dgm:pt>
    <dgm:pt modelId="{B9893BF2-7CF9-45B6-8A41-FD95DCA4141C}" type="pres">
      <dgm:prSet presAssocID="{6536B13B-06A1-4B8E-824C-217D9B512DDD}" presName="rootComposite" presStyleCnt="0"/>
      <dgm:spPr/>
    </dgm:pt>
    <dgm:pt modelId="{4A31959A-3574-41D4-931D-6EBD1A355DC3}" type="pres">
      <dgm:prSet presAssocID="{6536B13B-06A1-4B8E-824C-217D9B512DDD}" presName="rootText" presStyleLbl="node1" presStyleIdx="0" presStyleCnt="2"/>
      <dgm:spPr/>
      <dgm:t>
        <a:bodyPr/>
        <a:lstStyle/>
        <a:p>
          <a:endParaRPr lang="cs-CZ"/>
        </a:p>
      </dgm:t>
    </dgm:pt>
    <dgm:pt modelId="{ABDAD51C-762E-4C86-BAEF-8BAEC32F41C4}" type="pres">
      <dgm:prSet presAssocID="{6536B13B-06A1-4B8E-824C-217D9B512DDD}" presName="rootConnector" presStyleLbl="node1" presStyleIdx="0" presStyleCnt="2"/>
      <dgm:spPr/>
      <dgm:t>
        <a:bodyPr/>
        <a:lstStyle/>
        <a:p>
          <a:endParaRPr lang="cs-CZ"/>
        </a:p>
      </dgm:t>
    </dgm:pt>
    <dgm:pt modelId="{EE43A0E1-1ED7-48C4-9A47-087C408D11DD}" type="pres">
      <dgm:prSet presAssocID="{6536B13B-06A1-4B8E-824C-217D9B512DDD}" presName="childShape" presStyleCnt="0"/>
      <dgm:spPr/>
    </dgm:pt>
    <dgm:pt modelId="{DC0FE3E5-D51B-4248-A300-A15B13399A2B}" type="pres">
      <dgm:prSet presAssocID="{D0717B62-1F1E-4D8D-88B8-B05BF1A29BE7}" presName="Name13" presStyleLbl="parChTrans1D2" presStyleIdx="0" presStyleCnt="3"/>
      <dgm:spPr/>
      <dgm:t>
        <a:bodyPr/>
        <a:lstStyle/>
        <a:p>
          <a:endParaRPr lang="cs-CZ"/>
        </a:p>
      </dgm:t>
    </dgm:pt>
    <dgm:pt modelId="{5757C75D-7050-4FCF-8B83-573A5FFFBE3F}" type="pres">
      <dgm:prSet presAssocID="{7F1C4DAA-A11A-4D6B-8945-C6561869AE82}" presName="childText" presStyleLbl="bgAcc1" presStyleIdx="0" presStyleCnt="3" custScaleY="68302" custLinFactNeighborY="-737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58CBE6A-8CF2-44EA-A137-BD344159C49E}" type="pres">
      <dgm:prSet presAssocID="{B2B06875-43DF-4347-8BFC-F90ED11BB4F4}" presName="Name13" presStyleLbl="parChTrans1D2" presStyleIdx="1" presStyleCnt="3"/>
      <dgm:spPr/>
      <dgm:t>
        <a:bodyPr/>
        <a:lstStyle/>
        <a:p>
          <a:endParaRPr lang="cs-CZ"/>
        </a:p>
      </dgm:t>
    </dgm:pt>
    <dgm:pt modelId="{56D91F66-C2E9-4F11-8379-F26401BFA85C}" type="pres">
      <dgm:prSet presAssocID="{DB6FC562-BB7E-4842-8AFA-DC12EB77F628}" presName="childText" presStyleLbl="bgAcc1" presStyleIdx="1" presStyleCnt="3" custLinFactNeighborY="-737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CD1E977-7BF5-4C2B-A043-19E5C46D6496}" type="pres">
      <dgm:prSet presAssocID="{06BCDC2F-645D-48DB-9573-FE38FB78348F}" presName="Name13" presStyleLbl="parChTrans1D2" presStyleIdx="2" presStyleCnt="3"/>
      <dgm:spPr/>
      <dgm:t>
        <a:bodyPr/>
        <a:lstStyle/>
        <a:p>
          <a:endParaRPr lang="cs-CZ"/>
        </a:p>
      </dgm:t>
    </dgm:pt>
    <dgm:pt modelId="{2CD5FC1B-D46F-4D5D-A07D-C2A7D106F06F}" type="pres">
      <dgm:prSet presAssocID="{B6B2E3DE-19AA-4564-8911-F9476B323B23}" presName="childText" presStyleLbl="bgAcc1" presStyleIdx="2" presStyleCnt="3" custLinFactNeighborY="-1290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F2AB012-B469-403A-9E8B-04CB30554F2F}" type="pres">
      <dgm:prSet presAssocID="{765D9F1F-C0A0-4EC8-8CBE-C0BFAED34DD9}" presName="root" presStyleCnt="0"/>
      <dgm:spPr/>
    </dgm:pt>
    <dgm:pt modelId="{8AE48209-8DC2-4F6F-B0AE-B31538CCA85B}" type="pres">
      <dgm:prSet presAssocID="{765D9F1F-C0A0-4EC8-8CBE-C0BFAED34DD9}" presName="rootComposite" presStyleCnt="0"/>
      <dgm:spPr/>
    </dgm:pt>
    <dgm:pt modelId="{72985E43-D9AF-45B9-B9B3-1D1CF215AA2F}" type="pres">
      <dgm:prSet presAssocID="{765D9F1F-C0A0-4EC8-8CBE-C0BFAED34DD9}" presName="rootText" presStyleLbl="node1" presStyleIdx="1" presStyleCnt="2"/>
      <dgm:spPr/>
      <dgm:t>
        <a:bodyPr/>
        <a:lstStyle/>
        <a:p>
          <a:endParaRPr lang="cs-CZ"/>
        </a:p>
      </dgm:t>
    </dgm:pt>
    <dgm:pt modelId="{363D0FB9-503A-449B-ADFB-A357441371FF}" type="pres">
      <dgm:prSet presAssocID="{765D9F1F-C0A0-4EC8-8CBE-C0BFAED34DD9}" presName="rootConnector" presStyleLbl="node1" presStyleIdx="1" presStyleCnt="2"/>
      <dgm:spPr/>
      <dgm:t>
        <a:bodyPr/>
        <a:lstStyle/>
        <a:p>
          <a:endParaRPr lang="cs-CZ"/>
        </a:p>
      </dgm:t>
    </dgm:pt>
    <dgm:pt modelId="{7E3885CE-9602-4E9B-BEE7-366BE4B60C28}" type="pres">
      <dgm:prSet presAssocID="{765D9F1F-C0A0-4EC8-8CBE-C0BFAED34DD9}" presName="childShape" presStyleCnt="0"/>
      <dgm:spPr/>
    </dgm:pt>
  </dgm:ptLst>
  <dgm:cxnLst>
    <dgm:cxn modelId="{F2694AC9-508B-44D4-87BD-42AFDBB63E03}" srcId="{88E672B9-C108-4096-97B0-AFA5212DA3C6}" destId="{6536B13B-06A1-4B8E-824C-217D9B512DDD}" srcOrd="0" destOrd="0" parTransId="{0D2E0339-0117-4281-B704-1D297DADEB93}" sibTransId="{D0B042D1-33AF-48DA-9161-E597A27FEA97}"/>
    <dgm:cxn modelId="{48387B93-5DE0-42D1-9A68-EB092384265A}" srcId="{6536B13B-06A1-4B8E-824C-217D9B512DDD}" destId="{DB6FC562-BB7E-4842-8AFA-DC12EB77F628}" srcOrd="1" destOrd="0" parTransId="{B2B06875-43DF-4347-8BFC-F90ED11BB4F4}" sibTransId="{8512224A-F17D-499D-8011-B8AFE24013C0}"/>
    <dgm:cxn modelId="{E2383187-2DA4-461D-9607-7A10CD4D7891}" type="presOf" srcId="{6536B13B-06A1-4B8E-824C-217D9B512DDD}" destId="{ABDAD51C-762E-4C86-BAEF-8BAEC32F41C4}" srcOrd="1" destOrd="0" presId="urn:microsoft.com/office/officeart/2005/8/layout/hierarchy3"/>
    <dgm:cxn modelId="{17E60957-35DA-4ADA-980A-F5C7FE73929C}" type="presOf" srcId="{6536B13B-06A1-4B8E-824C-217D9B512DDD}" destId="{4A31959A-3574-41D4-931D-6EBD1A355DC3}" srcOrd="0" destOrd="0" presId="urn:microsoft.com/office/officeart/2005/8/layout/hierarchy3"/>
    <dgm:cxn modelId="{BFE645C1-ADE3-4399-9AD5-4C59AA377250}" type="presOf" srcId="{06BCDC2F-645D-48DB-9573-FE38FB78348F}" destId="{7CD1E977-7BF5-4C2B-A043-19E5C46D6496}" srcOrd="0" destOrd="0" presId="urn:microsoft.com/office/officeart/2005/8/layout/hierarchy3"/>
    <dgm:cxn modelId="{EF53CCED-B8C6-4F29-AC72-2F1B3F062DD2}" type="presOf" srcId="{765D9F1F-C0A0-4EC8-8CBE-C0BFAED34DD9}" destId="{363D0FB9-503A-449B-ADFB-A357441371FF}" srcOrd="1" destOrd="0" presId="urn:microsoft.com/office/officeart/2005/8/layout/hierarchy3"/>
    <dgm:cxn modelId="{17B3FB91-CF3C-4102-B121-F7B586EF1D65}" type="presOf" srcId="{B2B06875-43DF-4347-8BFC-F90ED11BB4F4}" destId="{B58CBE6A-8CF2-44EA-A137-BD344159C49E}" srcOrd="0" destOrd="0" presId="urn:microsoft.com/office/officeart/2005/8/layout/hierarchy3"/>
    <dgm:cxn modelId="{1EE04DCC-BF74-43D5-9D47-41AEC4B3D3F1}" srcId="{6536B13B-06A1-4B8E-824C-217D9B512DDD}" destId="{B6B2E3DE-19AA-4564-8911-F9476B323B23}" srcOrd="2" destOrd="0" parTransId="{06BCDC2F-645D-48DB-9573-FE38FB78348F}" sibTransId="{8CAB1ACF-2DDF-4E49-ACE2-C2E73EF120FD}"/>
    <dgm:cxn modelId="{1D373F3B-7FBB-4C63-B607-C3AD989ACC6D}" srcId="{6536B13B-06A1-4B8E-824C-217D9B512DDD}" destId="{7F1C4DAA-A11A-4D6B-8945-C6561869AE82}" srcOrd="0" destOrd="0" parTransId="{D0717B62-1F1E-4D8D-88B8-B05BF1A29BE7}" sibTransId="{37927F59-27EF-4CA0-B2AF-98DCBF7A3EB9}"/>
    <dgm:cxn modelId="{9A2CABC3-9F84-43FC-9049-463BBF74129C}" type="presOf" srcId="{DB6FC562-BB7E-4842-8AFA-DC12EB77F628}" destId="{56D91F66-C2E9-4F11-8379-F26401BFA85C}" srcOrd="0" destOrd="0" presId="urn:microsoft.com/office/officeart/2005/8/layout/hierarchy3"/>
    <dgm:cxn modelId="{E9F347AB-54F0-4605-B501-3E43DA1D2485}" type="presOf" srcId="{D0717B62-1F1E-4D8D-88B8-B05BF1A29BE7}" destId="{DC0FE3E5-D51B-4248-A300-A15B13399A2B}" srcOrd="0" destOrd="0" presId="urn:microsoft.com/office/officeart/2005/8/layout/hierarchy3"/>
    <dgm:cxn modelId="{9496D9D9-AEAF-4E4E-8F13-9E46A7678425}" type="presOf" srcId="{7F1C4DAA-A11A-4D6B-8945-C6561869AE82}" destId="{5757C75D-7050-4FCF-8B83-573A5FFFBE3F}" srcOrd="0" destOrd="0" presId="urn:microsoft.com/office/officeart/2005/8/layout/hierarchy3"/>
    <dgm:cxn modelId="{E36F30F7-E674-4C4F-A3EA-16198FB7851F}" srcId="{88E672B9-C108-4096-97B0-AFA5212DA3C6}" destId="{765D9F1F-C0A0-4EC8-8CBE-C0BFAED34DD9}" srcOrd="1" destOrd="0" parTransId="{5153A1CE-C4C8-48C0-A1AF-603416AC4542}" sibTransId="{E58A98BB-18B6-4BFF-92D0-5E59BDC6DD42}"/>
    <dgm:cxn modelId="{53D26701-017E-40B8-B78D-79CA7AC738BF}" type="presOf" srcId="{B6B2E3DE-19AA-4564-8911-F9476B323B23}" destId="{2CD5FC1B-D46F-4D5D-A07D-C2A7D106F06F}" srcOrd="0" destOrd="0" presId="urn:microsoft.com/office/officeart/2005/8/layout/hierarchy3"/>
    <dgm:cxn modelId="{7190D71E-0B43-4591-9BA0-02FB93AA726A}" type="presOf" srcId="{765D9F1F-C0A0-4EC8-8CBE-C0BFAED34DD9}" destId="{72985E43-D9AF-45B9-B9B3-1D1CF215AA2F}" srcOrd="0" destOrd="0" presId="urn:microsoft.com/office/officeart/2005/8/layout/hierarchy3"/>
    <dgm:cxn modelId="{763E8036-D182-4781-9F5E-ACE1F21E9D62}" type="presOf" srcId="{88E672B9-C108-4096-97B0-AFA5212DA3C6}" destId="{E7FEF94E-AD31-4D29-8DA9-777800E373D3}" srcOrd="0" destOrd="0" presId="urn:microsoft.com/office/officeart/2005/8/layout/hierarchy3"/>
    <dgm:cxn modelId="{D8C072D3-D28E-45A6-BBE7-AE6BBAC9EB42}" type="presParOf" srcId="{E7FEF94E-AD31-4D29-8DA9-777800E373D3}" destId="{49262E31-76A1-43D4-AD27-4EF7C8EFDAED}" srcOrd="0" destOrd="0" presId="urn:microsoft.com/office/officeart/2005/8/layout/hierarchy3"/>
    <dgm:cxn modelId="{88A76A76-7EB1-4D74-A635-4668754273C6}" type="presParOf" srcId="{49262E31-76A1-43D4-AD27-4EF7C8EFDAED}" destId="{B9893BF2-7CF9-45B6-8A41-FD95DCA4141C}" srcOrd="0" destOrd="0" presId="urn:microsoft.com/office/officeart/2005/8/layout/hierarchy3"/>
    <dgm:cxn modelId="{D9CC0188-2360-425B-B95E-BEF0AE3B172A}" type="presParOf" srcId="{B9893BF2-7CF9-45B6-8A41-FD95DCA4141C}" destId="{4A31959A-3574-41D4-931D-6EBD1A355DC3}" srcOrd="0" destOrd="0" presId="urn:microsoft.com/office/officeart/2005/8/layout/hierarchy3"/>
    <dgm:cxn modelId="{13AA210E-5197-4D3B-9F9A-70B03C8DAABB}" type="presParOf" srcId="{B9893BF2-7CF9-45B6-8A41-FD95DCA4141C}" destId="{ABDAD51C-762E-4C86-BAEF-8BAEC32F41C4}" srcOrd="1" destOrd="0" presId="urn:microsoft.com/office/officeart/2005/8/layout/hierarchy3"/>
    <dgm:cxn modelId="{79B6B0A2-E216-403E-AEA2-F55B316F9A72}" type="presParOf" srcId="{49262E31-76A1-43D4-AD27-4EF7C8EFDAED}" destId="{EE43A0E1-1ED7-48C4-9A47-087C408D11DD}" srcOrd="1" destOrd="0" presId="urn:microsoft.com/office/officeart/2005/8/layout/hierarchy3"/>
    <dgm:cxn modelId="{B03F825D-5817-4356-9DA4-7B1381A48FFB}" type="presParOf" srcId="{EE43A0E1-1ED7-48C4-9A47-087C408D11DD}" destId="{DC0FE3E5-D51B-4248-A300-A15B13399A2B}" srcOrd="0" destOrd="0" presId="urn:microsoft.com/office/officeart/2005/8/layout/hierarchy3"/>
    <dgm:cxn modelId="{74E12C9C-9DCC-48A9-B165-0BD18BD3A6FB}" type="presParOf" srcId="{EE43A0E1-1ED7-48C4-9A47-087C408D11DD}" destId="{5757C75D-7050-4FCF-8B83-573A5FFFBE3F}" srcOrd="1" destOrd="0" presId="urn:microsoft.com/office/officeart/2005/8/layout/hierarchy3"/>
    <dgm:cxn modelId="{4FDC8426-76C7-4B0F-8A89-FE2B055E116D}" type="presParOf" srcId="{EE43A0E1-1ED7-48C4-9A47-087C408D11DD}" destId="{B58CBE6A-8CF2-44EA-A137-BD344159C49E}" srcOrd="2" destOrd="0" presId="urn:microsoft.com/office/officeart/2005/8/layout/hierarchy3"/>
    <dgm:cxn modelId="{81B1C297-BBB4-43AA-B5F1-091852A99C4F}" type="presParOf" srcId="{EE43A0E1-1ED7-48C4-9A47-087C408D11DD}" destId="{56D91F66-C2E9-4F11-8379-F26401BFA85C}" srcOrd="3" destOrd="0" presId="urn:microsoft.com/office/officeart/2005/8/layout/hierarchy3"/>
    <dgm:cxn modelId="{BFD60F6E-3DC9-4FB7-BAD7-6729FAA15B49}" type="presParOf" srcId="{EE43A0E1-1ED7-48C4-9A47-087C408D11DD}" destId="{7CD1E977-7BF5-4C2B-A043-19E5C46D6496}" srcOrd="4" destOrd="0" presId="urn:microsoft.com/office/officeart/2005/8/layout/hierarchy3"/>
    <dgm:cxn modelId="{AC1CF56F-68D5-43D6-977D-A3E767B245E9}" type="presParOf" srcId="{EE43A0E1-1ED7-48C4-9A47-087C408D11DD}" destId="{2CD5FC1B-D46F-4D5D-A07D-C2A7D106F06F}" srcOrd="5" destOrd="0" presId="urn:microsoft.com/office/officeart/2005/8/layout/hierarchy3"/>
    <dgm:cxn modelId="{425EC86B-93C9-4259-81DB-5DCBF8AB4FA9}" type="presParOf" srcId="{E7FEF94E-AD31-4D29-8DA9-777800E373D3}" destId="{CF2AB012-B469-403A-9E8B-04CB30554F2F}" srcOrd="1" destOrd="0" presId="urn:microsoft.com/office/officeart/2005/8/layout/hierarchy3"/>
    <dgm:cxn modelId="{FE9522F9-D99D-4167-B448-49A0337E1B4D}" type="presParOf" srcId="{CF2AB012-B469-403A-9E8B-04CB30554F2F}" destId="{8AE48209-8DC2-4F6F-B0AE-B31538CCA85B}" srcOrd="0" destOrd="0" presId="urn:microsoft.com/office/officeart/2005/8/layout/hierarchy3"/>
    <dgm:cxn modelId="{37B78175-54C3-46B8-AA0E-ECBF23AD4D55}" type="presParOf" srcId="{8AE48209-8DC2-4F6F-B0AE-B31538CCA85B}" destId="{72985E43-D9AF-45B9-B9B3-1D1CF215AA2F}" srcOrd="0" destOrd="0" presId="urn:microsoft.com/office/officeart/2005/8/layout/hierarchy3"/>
    <dgm:cxn modelId="{F495127E-D32C-4608-A546-0A4C61F7FD13}" type="presParOf" srcId="{8AE48209-8DC2-4F6F-B0AE-B31538CCA85B}" destId="{363D0FB9-503A-449B-ADFB-A357441371FF}" srcOrd="1" destOrd="0" presId="urn:microsoft.com/office/officeart/2005/8/layout/hierarchy3"/>
    <dgm:cxn modelId="{FB53FB76-42CE-4D90-A23B-621CF3FB6617}" type="presParOf" srcId="{CF2AB012-B469-403A-9E8B-04CB30554F2F}" destId="{7E3885CE-9602-4E9B-BEE7-366BE4B60C2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13F9DA-9E40-4E77-842F-224EC26EA90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A739464-0469-4AE6-AFD8-14FDB7638971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cs-CZ" sz="1200" dirty="0"/>
            <a:t>odborná složka: profil podle oboru vzdělání, obsahuje vždy technickou stránku daného oboru</a:t>
          </a:r>
        </a:p>
      </dgm:t>
    </dgm:pt>
    <dgm:pt modelId="{0000BAF1-4AB0-4AA9-BA20-2E30521223FD}" type="parTrans" cxnId="{6896EE1D-7B8D-43CD-A90A-5DA464327A0B}">
      <dgm:prSet/>
      <dgm:spPr/>
      <dgm:t>
        <a:bodyPr/>
        <a:lstStyle/>
        <a:p>
          <a:endParaRPr lang="cs-CZ"/>
        </a:p>
      </dgm:t>
    </dgm:pt>
    <dgm:pt modelId="{D4B9AB5B-E0E2-4555-8380-9293804B0591}" type="sibTrans" cxnId="{6896EE1D-7B8D-43CD-A90A-5DA464327A0B}">
      <dgm:prSet/>
      <dgm:spPr/>
      <dgm:t>
        <a:bodyPr/>
        <a:lstStyle/>
        <a:p>
          <a:endParaRPr lang="cs-CZ"/>
        </a:p>
      </dgm:t>
    </dgm:pt>
    <dgm:pt modelId="{17EB4BFF-A2D8-425C-8CAA-32A9C1FDF314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cs-CZ" sz="1000" dirty="0"/>
            <a:t> </a:t>
          </a:r>
          <a:r>
            <a:rPr lang="cs-CZ" sz="1200" dirty="0"/>
            <a:t>složka </a:t>
          </a:r>
          <a:r>
            <a:rPr lang="cs-CZ" sz="1200" dirty="0" smtClean="0"/>
            <a:t>všeobecného </a:t>
          </a:r>
          <a:r>
            <a:rPr lang="cs-CZ" sz="1200" dirty="0"/>
            <a:t>vzdělání: </a:t>
          </a:r>
          <a:r>
            <a:rPr lang="cs-CZ" sz="1200" dirty="0" smtClean="0"/>
            <a:t>matematické + přírodovědné + </a:t>
          </a:r>
          <a:r>
            <a:rPr lang="cs-CZ" sz="1200" dirty="0"/>
            <a:t>environmentální vzděl</a:t>
          </a:r>
          <a:r>
            <a:rPr lang="cs-CZ" sz="1000" dirty="0"/>
            <a:t>ání</a:t>
          </a:r>
        </a:p>
      </dgm:t>
    </dgm:pt>
    <dgm:pt modelId="{FB50C67B-5817-4745-8DE7-EF1993DE3836}" type="parTrans" cxnId="{EA842EC0-E097-43F8-AFCB-D553D71BC354}">
      <dgm:prSet/>
      <dgm:spPr/>
      <dgm:t>
        <a:bodyPr/>
        <a:lstStyle/>
        <a:p>
          <a:endParaRPr lang="cs-CZ"/>
        </a:p>
      </dgm:t>
    </dgm:pt>
    <dgm:pt modelId="{A8FCC6A6-FEF7-4382-8093-3CF48178D23E}" type="sibTrans" cxnId="{EA842EC0-E097-43F8-AFCB-D553D71BC354}">
      <dgm:prSet/>
      <dgm:spPr/>
      <dgm:t>
        <a:bodyPr/>
        <a:lstStyle/>
        <a:p>
          <a:endParaRPr lang="cs-CZ"/>
        </a:p>
      </dgm:t>
    </dgm:pt>
    <dgm:pt modelId="{9D040D51-B141-4CFE-936D-8DA2676A028B}" type="pres">
      <dgm:prSet presAssocID="{2C13F9DA-9E40-4E77-842F-224EC26EA901}" presName="compositeShape" presStyleCnt="0">
        <dgm:presLayoutVars>
          <dgm:chMax val="7"/>
          <dgm:dir/>
          <dgm:resizeHandles val="exact"/>
        </dgm:presLayoutVars>
      </dgm:prSet>
      <dgm:spPr/>
    </dgm:pt>
    <dgm:pt modelId="{396CF183-6889-47B3-A85E-8A612966EDC6}" type="pres">
      <dgm:prSet presAssocID="{1A739464-0469-4AE6-AFD8-14FDB7638971}" presName="circ1" presStyleLbl="vennNode1" presStyleIdx="0" presStyleCnt="2" custScaleX="80081" custScaleY="87103"/>
      <dgm:spPr/>
      <dgm:t>
        <a:bodyPr/>
        <a:lstStyle/>
        <a:p>
          <a:endParaRPr lang="cs-CZ"/>
        </a:p>
      </dgm:t>
    </dgm:pt>
    <dgm:pt modelId="{82051274-53D4-4F14-8033-20B3B0C41B42}" type="pres">
      <dgm:prSet presAssocID="{1A739464-0469-4AE6-AFD8-14FDB763897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8DF7462-41B5-4365-99FA-39969FCAE4BD}" type="pres">
      <dgm:prSet presAssocID="{17EB4BFF-A2D8-425C-8CAA-32A9C1FDF314}" presName="circ2" presStyleLbl="vennNode1" presStyleIdx="1" presStyleCnt="2" custScaleX="77689" custScaleY="85043" custLinFactNeighborX="-11935"/>
      <dgm:spPr/>
      <dgm:t>
        <a:bodyPr/>
        <a:lstStyle/>
        <a:p>
          <a:endParaRPr lang="cs-CZ"/>
        </a:p>
      </dgm:t>
    </dgm:pt>
    <dgm:pt modelId="{3BB6E174-BB41-4340-9DE3-68FD9270CD46}" type="pres">
      <dgm:prSet presAssocID="{17EB4BFF-A2D8-425C-8CAA-32A9C1FDF31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896EE1D-7B8D-43CD-A90A-5DA464327A0B}" srcId="{2C13F9DA-9E40-4E77-842F-224EC26EA901}" destId="{1A739464-0469-4AE6-AFD8-14FDB7638971}" srcOrd="0" destOrd="0" parTransId="{0000BAF1-4AB0-4AA9-BA20-2E30521223FD}" sibTransId="{D4B9AB5B-E0E2-4555-8380-9293804B0591}"/>
    <dgm:cxn modelId="{1E754BD9-5E95-4EF8-B728-0323AFC69C31}" type="presOf" srcId="{1A739464-0469-4AE6-AFD8-14FDB7638971}" destId="{396CF183-6889-47B3-A85E-8A612966EDC6}" srcOrd="0" destOrd="0" presId="urn:microsoft.com/office/officeart/2005/8/layout/venn1"/>
    <dgm:cxn modelId="{4D9201DE-7627-4582-8F1B-EF4FC3CBD316}" type="presOf" srcId="{2C13F9DA-9E40-4E77-842F-224EC26EA901}" destId="{9D040D51-B141-4CFE-936D-8DA2676A028B}" srcOrd="0" destOrd="0" presId="urn:microsoft.com/office/officeart/2005/8/layout/venn1"/>
    <dgm:cxn modelId="{0F819037-DF02-41D1-B625-F10705DFE4B9}" type="presOf" srcId="{1A739464-0469-4AE6-AFD8-14FDB7638971}" destId="{82051274-53D4-4F14-8033-20B3B0C41B42}" srcOrd="1" destOrd="0" presId="urn:microsoft.com/office/officeart/2005/8/layout/venn1"/>
    <dgm:cxn modelId="{386D2398-B888-4B38-846C-99A92AE75F19}" type="presOf" srcId="{17EB4BFF-A2D8-425C-8CAA-32A9C1FDF314}" destId="{A8DF7462-41B5-4365-99FA-39969FCAE4BD}" srcOrd="0" destOrd="0" presId="urn:microsoft.com/office/officeart/2005/8/layout/venn1"/>
    <dgm:cxn modelId="{A5336013-0073-47B0-AF4A-3A23CDCC8E4D}" type="presOf" srcId="{17EB4BFF-A2D8-425C-8CAA-32A9C1FDF314}" destId="{3BB6E174-BB41-4340-9DE3-68FD9270CD46}" srcOrd="1" destOrd="0" presId="urn:microsoft.com/office/officeart/2005/8/layout/venn1"/>
    <dgm:cxn modelId="{EA842EC0-E097-43F8-AFCB-D553D71BC354}" srcId="{2C13F9DA-9E40-4E77-842F-224EC26EA901}" destId="{17EB4BFF-A2D8-425C-8CAA-32A9C1FDF314}" srcOrd="1" destOrd="0" parTransId="{FB50C67B-5817-4745-8DE7-EF1993DE3836}" sibTransId="{A8FCC6A6-FEF7-4382-8093-3CF48178D23E}"/>
    <dgm:cxn modelId="{1B8DE5CA-4A13-451E-B638-E36D0BEAE71B}" type="presParOf" srcId="{9D040D51-B141-4CFE-936D-8DA2676A028B}" destId="{396CF183-6889-47B3-A85E-8A612966EDC6}" srcOrd="0" destOrd="0" presId="urn:microsoft.com/office/officeart/2005/8/layout/venn1"/>
    <dgm:cxn modelId="{7E104338-9D9A-443F-A5C4-F07B133F0E71}" type="presParOf" srcId="{9D040D51-B141-4CFE-936D-8DA2676A028B}" destId="{82051274-53D4-4F14-8033-20B3B0C41B42}" srcOrd="1" destOrd="0" presId="urn:microsoft.com/office/officeart/2005/8/layout/venn1"/>
    <dgm:cxn modelId="{9D62C0D5-22B9-4B87-8BEC-87C78A265FF9}" type="presParOf" srcId="{9D040D51-B141-4CFE-936D-8DA2676A028B}" destId="{A8DF7462-41B5-4365-99FA-39969FCAE4BD}" srcOrd="2" destOrd="0" presId="urn:microsoft.com/office/officeart/2005/8/layout/venn1"/>
    <dgm:cxn modelId="{AED94B41-DA09-4FC9-9E48-DE24B6FDD30B}" type="presParOf" srcId="{9D040D51-B141-4CFE-936D-8DA2676A028B}" destId="{3BB6E174-BB41-4340-9DE3-68FD9270CD46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B372E0-C3D4-4F9F-AF45-1F4B71D748F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B362C17-0A55-40D0-B150-ECD8C3F091CD}">
      <dgm:prSet custT="1"/>
      <dgm:spPr/>
      <dgm:t>
        <a:bodyPr/>
        <a:lstStyle/>
        <a:p>
          <a:r>
            <a:rPr lang="cs-CZ" sz="2400" dirty="0">
              <a:latin typeface="Arial" panose="020B0604020202020204" pitchFamily="34" charset="0"/>
              <a:cs typeface="Arial" panose="020B0604020202020204" pitchFamily="34" charset="0"/>
            </a:rPr>
            <a:t>vzdělávací obsahy </a:t>
          </a:r>
        </a:p>
      </dgm:t>
    </dgm:pt>
    <dgm:pt modelId="{6FA19BF3-9DC0-4496-82AA-B7699F154899}" type="parTrans" cxnId="{B79B367B-04A0-4A70-977A-D6AB63ED78BB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E46734-886F-492B-A83E-11E068202597}" type="sibTrans" cxnId="{B79B367B-04A0-4A70-977A-D6AB63ED78BB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D4122C-EA6D-4175-80EC-B93E14380F3E}">
      <dgm:prSet custT="1"/>
      <dgm:spPr/>
      <dgm:t>
        <a:bodyPr/>
        <a:lstStyle/>
        <a:p>
          <a:r>
            <a:rPr lang="cs-CZ" sz="2400" dirty="0">
              <a:latin typeface="Arial" panose="020B0604020202020204" pitchFamily="34" charset="0"/>
              <a:cs typeface="Arial" panose="020B0604020202020204" pitchFamily="34" charset="0"/>
            </a:rPr>
            <a:t>výuková média </a:t>
          </a:r>
          <a:endParaRPr lang="cs-CZ" sz="24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cs-CZ" sz="2400" dirty="0" smtClean="0">
              <a:latin typeface="Arial" panose="020B0604020202020204" pitchFamily="34" charset="0"/>
              <a:cs typeface="Arial" panose="020B0604020202020204" pitchFamily="34" charset="0"/>
            </a:rPr>
            <a:t>a </a:t>
          </a:r>
          <a:r>
            <a:rPr lang="cs-CZ" sz="2400" dirty="0">
              <a:latin typeface="Arial" panose="020B0604020202020204" pitchFamily="34" charset="0"/>
              <a:cs typeface="Arial" panose="020B0604020202020204" pitchFamily="34" charset="0"/>
            </a:rPr>
            <a:t>prostředí výuky</a:t>
          </a:r>
        </a:p>
      </dgm:t>
    </dgm:pt>
    <dgm:pt modelId="{3451AB7D-D0A6-4CB4-B774-38EC859AD417}" type="parTrans" cxnId="{F634F02D-67A1-4E16-AA52-8BD50911A6E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1A0ED6-40E9-4F90-A029-6750A6989E0F}" type="sibTrans" cxnId="{F634F02D-67A1-4E16-AA52-8BD50911A6E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01787C-AAAC-4A49-A358-AE046099079F}">
      <dgm:prSet custT="1"/>
      <dgm:spPr/>
      <dgm:t>
        <a:bodyPr/>
        <a:lstStyle/>
        <a:p>
          <a:r>
            <a:rPr lang="cs-CZ" sz="2400">
              <a:latin typeface="Arial" panose="020B0604020202020204" pitchFamily="34" charset="0"/>
              <a:cs typeface="Arial" panose="020B0604020202020204" pitchFamily="34" charset="0"/>
            </a:rPr>
            <a:t>organizace výuky</a:t>
          </a:r>
        </a:p>
      </dgm:t>
    </dgm:pt>
    <dgm:pt modelId="{8A5E4CCA-4783-4F7D-AE40-AB2916A86740}" type="parTrans" cxnId="{1A8FAA61-5082-4A4A-AACD-A2577B3B63F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F8BC89-CA59-4D41-BF9B-570B6D8B2A33}" type="sibTrans" cxnId="{1A8FAA61-5082-4A4A-AACD-A2577B3B63F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3FEFE2-7AB9-4F7B-A02E-97357EF601C5}">
      <dgm:prSet phldrT="[Text]" custT="1"/>
      <dgm:spPr/>
      <dgm:t>
        <a:bodyPr/>
        <a:lstStyle/>
        <a:p>
          <a:r>
            <a:rPr lang="cs-CZ" sz="2400">
              <a:latin typeface="Arial" panose="020B0604020202020204" pitchFamily="34" charset="0"/>
              <a:cs typeface="Arial" panose="020B0604020202020204" pitchFamily="34" charset="0"/>
            </a:rPr>
            <a:t>učitel</a:t>
          </a:r>
        </a:p>
      </dgm:t>
    </dgm:pt>
    <dgm:pt modelId="{A958FEAB-0E49-4E0D-96D4-8AFC1243741F}" type="parTrans" cxnId="{0BCABC01-BA0D-4AAD-B02D-CBC569CC2C16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CA9FD2-F9A4-4B20-8690-169B3DE63C89}" type="sibTrans" cxnId="{0BCABC01-BA0D-4AAD-B02D-CBC569CC2C16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04B8A2-0D45-4B6F-A7D7-B41B9692F6D6}">
      <dgm:prSet custT="1"/>
      <dgm:spPr/>
      <dgm:t>
        <a:bodyPr/>
        <a:lstStyle/>
        <a:p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 polytechnická </a:t>
          </a:r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gramotnost,</a:t>
          </a:r>
        </a:p>
      </dgm:t>
    </dgm:pt>
    <dgm:pt modelId="{967D14FF-5423-4E7B-84A3-5CFCA543CD19}" type="parTrans" cxnId="{D10E2BA7-932B-4362-94FF-524E7646442F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7E2B06-D63E-4A58-8ECF-8D71F553FD5C}" type="sibTrans" cxnId="{D10E2BA7-932B-4362-94FF-524E7646442F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17EB34-2D16-416E-B196-7E0BBCC36659}">
      <dgm:prSet custT="1"/>
      <dgm:spPr/>
      <dgm:t>
        <a:bodyPr/>
        <a:lstStyle/>
        <a:p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 propojenost </a:t>
          </a:r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teorie a praxe,</a:t>
          </a:r>
        </a:p>
      </dgm:t>
    </dgm:pt>
    <dgm:pt modelId="{0BD2CF21-63D5-49BE-8C2C-0E76282427A2}" type="parTrans" cxnId="{E0E78A44-6928-422C-A8AE-9F0D36B48D2C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74D1AA-6DF9-4DF7-A1EE-16DE77E57D4F}" type="sibTrans" cxnId="{E0E78A44-6928-422C-A8AE-9F0D36B48D2C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839FF2-6192-42EC-9E11-AB4C0178F36F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propojenost přírodovědných, technických a </a:t>
          </a:r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environmetálních oblastí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202E6A-CAE8-4B89-BE32-BD68B6E69C3C}" type="parTrans" cxnId="{EF794843-686A-47B3-BE36-70A1CF6CB122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90790E-84DA-4359-A5A4-87FD6E95AECB}" type="sibTrans" cxnId="{EF794843-686A-47B3-BE36-70A1CF6CB122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7376EC-2E14-4E1A-A517-9B4E752CC57F}">
      <dgm:prSet custT="1"/>
      <dgm:spPr/>
      <dgm:t>
        <a:bodyPr/>
        <a:lstStyle/>
        <a:p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2A0A80-4CC5-4580-A20D-DBB77A1A7B5E}" type="parTrans" cxnId="{51C6B7CE-DF3D-46A3-B1FF-3FFEE3713CF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511E05-8C97-4A5F-A1AE-1A767D1F0BFD}" type="sibTrans" cxnId="{51C6B7CE-DF3D-46A3-B1FF-3FFEE3713CF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D1C2AC-B563-484E-A073-1A626AE1A067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interaktivní texty, audiovizuální programy,</a:t>
          </a:r>
        </a:p>
      </dgm:t>
    </dgm:pt>
    <dgm:pt modelId="{B32AE2F5-E86D-4D14-A7DE-E58471B3BD09}" type="parTrans" cxnId="{1E6DD427-E979-41DA-9EEA-50704C5E9E29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174020-F718-4A87-9A85-DDCA3431D70B}" type="sibTrans" cxnId="{1E6DD427-E979-41DA-9EEA-50704C5E9E29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605AA1-1E99-410A-BAED-5FFA0E5E01E0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stroje, přístroje</a:t>
          </a:r>
        </a:p>
      </dgm:t>
    </dgm:pt>
    <dgm:pt modelId="{FE7DD827-18EF-4631-86E7-13E56379B40A}" type="parTrans" cxnId="{266AAB1E-9AC2-430E-8D5B-3165ABEC6B0B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5CEFB1-2365-4CC1-90FA-DA7E0D87A504}" type="sibTrans" cxnId="{266AAB1E-9AC2-430E-8D5B-3165ABEC6B0B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85840F-FC66-4A83-A445-E092C25D8CEC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časové uspořádání: bloky, etapy,</a:t>
          </a:r>
        </a:p>
      </dgm:t>
    </dgm:pt>
    <dgm:pt modelId="{954D7B42-136B-4145-B8C6-43C89E1B2A1B}" type="parTrans" cxnId="{51950689-D7F6-4B5F-AC2A-9A4D59CF797D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B01A5C-02CD-4F65-87E6-95901FDC8F23}" type="sibTrans" cxnId="{51950689-D7F6-4B5F-AC2A-9A4D59CF797D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C25213-1C9D-4119-B685-32AAC2001B86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formy: projekty individuální, skupinové; exkurze; </a:t>
          </a:r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badatelské a interaktivní vzdělávací programy mimo školu; stáže a stínování v praxi, tandemová výuka - expert z praxe a učitel; pokusy a práce v terénu, středoškolská odborná činnost (SOČ), soutěže 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9B0A1C-A419-49C3-AE85-02BFC62C883E}" type="parTrans" cxnId="{19146953-CC37-42B4-95B9-47F85741363A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9F2128-B5FC-4890-85A3-2457E4EF208F}" type="sibTrans" cxnId="{19146953-CC37-42B4-95B9-47F85741363A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E0B8AC-1E77-4CF8-9723-C47D5DE5DCEB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odbornost oborová pro polytechnické pojetí vyučování,</a:t>
          </a:r>
        </a:p>
      </dgm:t>
    </dgm:pt>
    <dgm:pt modelId="{ECCBF527-EB5A-43A7-9C4B-8957B810B1DB}" type="parTrans" cxnId="{F18A26D0-CD3D-48EE-ACFC-ECF382B399C9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0BA844-022E-40CA-82AB-8D2CE007DE1F}" type="sibTrans" cxnId="{F18A26D0-CD3D-48EE-ACFC-ECF382B399C9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1B834A-F74F-45D6-9D40-8B4120D8F622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odbornost </a:t>
          </a:r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pedagogická, 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CDB45C-8779-4824-BA78-C14ED6A760FB}" type="parTrans" cxnId="{86997F44-9E00-4DEF-A078-295E04D6BB4A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10B618-970D-4A54-B479-9FAA11E79C01}" type="sibTrans" cxnId="{86997F44-9E00-4DEF-A078-295E04D6BB4A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C38706-86B4-46F3-A234-DDA6621CB79F}">
      <dgm:prSet custT="1"/>
      <dgm:spPr/>
      <dgm:t>
        <a:bodyPr/>
        <a:lstStyle/>
        <a:p>
          <a:r>
            <a:rPr lang="cs-CZ" sz="1400" dirty="0">
              <a:latin typeface="Arial" panose="020B0604020202020204" pitchFamily="34" charset="0"/>
              <a:cs typeface="Arial" panose="020B0604020202020204" pitchFamily="34" charset="0"/>
            </a:rPr>
            <a:t>týmová spolupráce v rámci STEM </a:t>
          </a:r>
        </a:p>
      </dgm:t>
    </dgm:pt>
    <dgm:pt modelId="{62FCC9DE-6154-4B83-9B67-4D29AD91CCC2}" type="parTrans" cxnId="{11A8F374-D33D-426E-9BB8-6FFE67F44174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95CF38-1260-46D0-95F9-C8BFF478342B}" type="sibTrans" cxnId="{11A8F374-D33D-426E-9BB8-6FFE67F44174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933232-9670-482E-843E-18EB92135C6F}" type="pres">
      <dgm:prSet presAssocID="{D9B372E0-C3D4-4F9F-AF45-1F4B71D748F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E0770563-7FF4-4D13-BD0F-96C5F9490FA6}" type="pres">
      <dgm:prSet presAssocID="{0B362C17-0A55-40D0-B150-ECD8C3F091CD}" presName="linNode" presStyleCnt="0"/>
      <dgm:spPr/>
    </dgm:pt>
    <dgm:pt modelId="{0ABAFD73-1DAD-4F72-8617-C8C377484AA9}" type="pres">
      <dgm:prSet presAssocID="{0B362C17-0A55-40D0-B150-ECD8C3F091CD}" presName="parentShp" presStyleLbl="node1" presStyleIdx="0" presStyleCnt="4" custScaleX="8391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5D2ED53-54AE-437A-8596-E4F1BA3C6C06}" type="pres">
      <dgm:prSet presAssocID="{0B362C17-0A55-40D0-B150-ECD8C3F091CD}" presName="childShp" presStyleLbl="bgAccFollowNode1" presStyleIdx="0" presStyleCnt="4" custScaleX="12031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4210117-88B6-4F5A-A62F-C2CCA26BADDC}" type="pres">
      <dgm:prSet presAssocID="{EBE46734-886F-492B-A83E-11E068202597}" presName="spacing" presStyleCnt="0"/>
      <dgm:spPr/>
    </dgm:pt>
    <dgm:pt modelId="{3B6F1EF1-764B-4682-8889-8163AE8D838C}" type="pres">
      <dgm:prSet presAssocID="{BDD4122C-EA6D-4175-80EC-B93E14380F3E}" presName="linNode" presStyleCnt="0"/>
      <dgm:spPr/>
    </dgm:pt>
    <dgm:pt modelId="{3906AF71-A8C0-42B9-BE5B-9E422EB5371A}" type="pres">
      <dgm:prSet presAssocID="{BDD4122C-EA6D-4175-80EC-B93E14380F3E}" presName="parentShp" presStyleLbl="node1" presStyleIdx="1" presStyleCnt="4" custScaleX="80258" custLinFactNeighborX="-1" custLinFactNeighborY="666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8F79833-8096-4928-B1A6-BD5830212838}" type="pres">
      <dgm:prSet presAssocID="{BDD4122C-EA6D-4175-80EC-B93E14380F3E}" presName="childShp" presStyleLbl="bgAccFollowNode1" presStyleIdx="1" presStyleCnt="4" custScaleX="114306" custLinFactNeighborY="932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09D9E7-20AA-4CD7-A6FD-C6F3206BD77F}" type="pres">
      <dgm:prSet presAssocID="{B71A0ED6-40E9-4F90-A029-6750A6989E0F}" presName="spacing" presStyleCnt="0"/>
      <dgm:spPr/>
    </dgm:pt>
    <dgm:pt modelId="{07B3F639-C490-45C0-B674-E5A442E74B72}" type="pres">
      <dgm:prSet presAssocID="{F401787C-AAAC-4A49-A358-AE046099079F}" presName="linNode" presStyleCnt="0"/>
      <dgm:spPr/>
    </dgm:pt>
    <dgm:pt modelId="{F9733403-149A-4DB4-B8E9-130807151004}" type="pres">
      <dgm:prSet presAssocID="{F401787C-AAAC-4A49-A358-AE046099079F}" presName="parentShp" presStyleLbl="node1" presStyleIdx="2" presStyleCnt="4" custScaleX="79313" custLinFactNeighborX="-948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0E1DD4C-0B88-4707-B7B0-FE6D9330A283}" type="pres">
      <dgm:prSet presAssocID="{F401787C-AAAC-4A49-A358-AE046099079F}" presName="childShp" presStyleLbl="bgAccFollowNode1" presStyleIdx="2" presStyleCnt="4" custScaleX="113676" custScaleY="12975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47DB487-DE42-49C2-A0DF-67C506E19E4A}" type="pres">
      <dgm:prSet presAssocID="{39F8BC89-CA59-4D41-BF9B-570B6D8B2A33}" presName="spacing" presStyleCnt="0"/>
      <dgm:spPr/>
    </dgm:pt>
    <dgm:pt modelId="{0C8682FD-7FBA-4314-8A1E-BAD9FF77C0CF}" type="pres">
      <dgm:prSet presAssocID="{4B3FEFE2-7AB9-4F7B-A02E-97357EF601C5}" presName="linNode" presStyleCnt="0"/>
      <dgm:spPr/>
    </dgm:pt>
    <dgm:pt modelId="{51A77FF3-8DDF-42C0-BC39-D081A2C06512}" type="pres">
      <dgm:prSet presAssocID="{4B3FEFE2-7AB9-4F7B-A02E-97357EF601C5}" presName="parentShp" presStyleLbl="node1" presStyleIdx="3" presStyleCnt="4" custScaleX="82645" custLinFactNeighborX="-542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AC2BC7E-4593-4813-A977-78B6D6B607A2}" type="pres">
      <dgm:prSet presAssocID="{4B3FEFE2-7AB9-4F7B-A02E-97357EF601C5}" presName="childShp" presStyleLbl="bgAccFollowNode1" presStyleIdx="3" presStyleCnt="4" custScaleX="111062" custLinFactNeighborX="665" custLinFactNeighborY="523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F794843-686A-47B3-BE36-70A1CF6CB122}" srcId="{0B362C17-0A55-40D0-B150-ECD8C3F091CD}" destId="{B8839FF2-6192-42EC-9E11-AB4C0178F36F}" srcOrd="2" destOrd="0" parTransId="{ED202E6A-CAE8-4B89-BE32-BD68B6E69C3C}" sibTransId="{2D90790E-84DA-4359-A5A4-87FD6E95AECB}"/>
    <dgm:cxn modelId="{0BCABC01-BA0D-4AAD-B02D-CBC569CC2C16}" srcId="{D9B372E0-C3D4-4F9F-AF45-1F4B71D748FA}" destId="{4B3FEFE2-7AB9-4F7B-A02E-97357EF601C5}" srcOrd="3" destOrd="0" parTransId="{A958FEAB-0E49-4E0D-96D4-8AFC1243741F}" sibTransId="{4ACA9FD2-F9A4-4B20-8690-169B3DE63C89}"/>
    <dgm:cxn modelId="{2A56E6C4-F3AA-4771-A933-C324E1E8A309}" type="presOf" srcId="{F401787C-AAAC-4A49-A358-AE046099079F}" destId="{F9733403-149A-4DB4-B8E9-130807151004}" srcOrd="0" destOrd="0" presId="urn:microsoft.com/office/officeart/2005/8/layout/vList6"/>
    <dgm:cxn modelId="{F18A26D0-CD3D-48EE-ACFC-ECF382B399C9}" srcId="{4B3FEFE2-7AB9-4F7B-A02E-97357EF601C5}" destId="{12E0B8AC-1E77-4CF8-9723-C47D5DE5DCEB}" srcOrd="0" destOrd="0" parTransId="{ECCBF527-EB5A-43A7-9C4B-8957B810B1DB}" sibTransId="{D60BA844-022E-40CA-82AB-8D2CE007DE1F}"/>
    <dgm:cxn modelId="{E6C8214E-26EB-4A37-8DB7-ECF6D4993AD4}" type="presOf" srcId="{A185840F-FC66-4A83-A445-E092C25D8CEC}" destId="{80E1DD4C-0B88-4707-B7B0-FE6D9330A283}" srcOrd="0" destOrd="0" presId="urn:microsoft.com/office/officeart/2005/8/layout/vList6"/>
    <dgm:cxn modelId="{62836958-BF09-4005-AF22-7468CC8261CB}" type="presOf" srcId="{DAD1C2AC-B563-484E-A073-1A626AE1A067}" destId="{E8F79833-8096-4928-B1A6-BD5830212838}" srcOrd="0" destOrd="0" presId="urn:microsoft.com/office/officeart/2005/8/layout/vList6"/>
    <dgm:cxn modelId="{A75BEA9F-0340-47BB-A8CF-5D49FAC92E81}" type="presOf" srcId="{551B834A-F74F-45D6-9D40-8B4120D8F622}" destId="{4AC2BC7E-4593-4813-A977-78B6D6B607A2}" srcOrd="0" destOrd="1" presId="urn:microsoft.com/office/officeart/2005/8/layout/vList6"/>
    <dgm:cxn modelId="{19146953-CC37-42B4-95B9-47F85741363A}" srcId="{F401787C-AAAC-4A49-A358-AE046099079F}" destId="{02C25213-1C9D-4119-B685-32AAC2001B86}" srcOrd="1" destOrd="0" parTransId="{7B9B0A1C-A419-49C3-AE85-02BFC62C883E}" sibTransId="{119F2128-B5FC-4890-85A3-2457E4EF208F}"/>
    <dgm:cxn modelId="{F3939D86-27E9-4BD7-9AB0-C15C8DE51B84}" type="presOf" srcId="{4104B8A2-0D45-4B6F-A7D7-B41B9692F6D6}" destId="{65D2ED53-54AE-437A-8596-E4F1BA3C6C06}" srcOrd="0" destOrd="0" presId="urn:microsoft.com/office/officeart/2005/8/layout/vList6"/>
    <dgm:cxn modelId="{D10E2BA7-932B-4362-94FF-524E7646442F}" srcId="{0B362C17-0A55-40D0-B150-ECD8C3F091CD}" destId="{4104B8A2-0D45-4B6F-A7D7-B41B9692F6D6}" srcOrd="0" destOrd="0" parTransId="{967D14FF-5423-4E7B-84A3-5CFCA543CD19}" sibTransId="{9A7E2B06-D63E-4A58-8ECF-8D71F553FD5C}"/>
    <dgm:cxn modelId="{4EDE8B1C-AD4F-4CD8-9C3A-E5CE1D1BB874}" type="presOf" srcId="{B8839FF2-6192-42EC-9E11-AB4C0178F36F}" destId="{65D2ED53-54AE-437A-8596-E4F1BA3C6C06}" srcOrd="0" destOrd="2" presId="urn:microsoft.com/office/officeart/2005/8/layout/vList6"/>
    <dgm:cxn modelId="{D875E1E0-3BE0-4B1A-AE11-E35CC7912A88}" type="presOf" srcId="{12E0B8AC-1E77-4CF8-9723-C47D5DE5DCEB}" destId="{4AC2BC7E-4593-4813-A977-78B6D6B607A2}" srcOrd="0" destOrd="0" presId="urn:microsoft.com/office/officeart/2005/8/layout/vList6"/>
    <dgm:cxn modelId="{F2267613-366F-4FBE-A254-4C10AB501C20}" type="presOf" srcId="{02C25213-1C9D-4119-B685-32AAC2001B86}" destId="{80E1DD4C-0B88-4707-B7B0-FE6D9330A283}" srcOrd="0" destOrd="1" presId="urn:microsoft.com/office/officeart/2005/8/layout/vList6"/>
    <dgm:cxn modelId="{922E47CA-CD82-4BB0-B803-0C7462C08C84}" type="presOf" srcId="{D3C38706-86B4-46F3-A234-DDA6621CB79F}" destId="{4AC2BC7E-4593-4813-A977-78B6D6B607A2}" srcOrd="0" destOrd="2" presId="urn:microsoft.com/office/officeart/2005/8/layout/vList6"/>
    <dgm:cxn modelId="{E7945F5C-C591-4C83-9793-CEE733C9B456}" type="presOf" srcId="{567376EC-2E14-4E1A-A517-9B4E752CC57F}" destId="{65D2ED53-54AE-437A-8596-E4F1BA3C6C06}" srcOrd="0" destOrd="3" presId="urn:microsoft.com/office/officeart/2005/8/layout/vList6"/>
    <dgm:cxn modelId="{266AAB1E-9AC2-430E-8D5B-3165ABEC6B0B}" srcId="{BDD4122C-EA6D-4175-80EC-B93E14380F3E}" destId="{83605AA1-1E99-410A-BAED-5FFA0E5E01E0}" srcOrd="1" destOrd="0" parTransId="{FE7DD827-18EF-4631-86E7-13E56379B40A}" sibTransId="{315CEFB1-2365-4CC1-90FA-DA7E0D87A504}"/>
    <dgm:cxn modelId="{1E6DD427-E979-41DA-9EEA-50704C5E9E29}" srcId="{BDD4122C-EA6D-4175-80EC-B93E14380F3E}" destId="{DAD1C2AC-B563-484E-A073-1A626AE1A067}" srcOrd="0" destOrd="0" parTransId="{B32AE2F5-E86D-4D14-A7DE-E58471B3BD09}" sibTransId="{F8174020-F718-4A87-9A85-DDCA3431D70B}"/>
    <dgm:cxn modelId="{A7E117A4-F773-4086-98B8-436265FB53B0}" type="presOf" srcId="{83605AA1-1E99-410A-BAED-5FFA0E5E01E0}" destId="{E8F79833-8096-4928-B1A6-BD5830212838}" srcOrd="0" destOrd="1" presId="urn:microsoft.com/office/officeart/2005/8/layout/vList6"/>
    <dgm:cxn modelId="{51C6B7CE-DF3D-46A3-B1FF-3FFEE3713CF0}" srcId="{0B362C17-0A55-40D0-B150-ECD8C3F091CD}" destId="{567376EC-2E14-4E1A-A517-9B4E752CC57F}" srcOrd="3" destOrd="0" parTransId="{902A0A80-4CC5-4580-A20D-DBB77A1A7B5E}" sibTransId="{68511E05-8C97-4A5F-A1AE-1A767D1F0BFD}"/>
    <dgm:cxn modelId="{339E22D8-A0F9-4635-8686-49B09AFAB8E7}" type="presOf" srcId="{0B362C17-0A55-40D0-B150-ECD8C3F091CD}" destId="{0ABAFD73-1DAD-4F72-8617-C8C377484AA9}" srcOrd="0" destOrd="0" presId="urn:microsoft.com/office/officeart/2005/8/layout/vList6"/>
    <dgm:cxn modelId="{51950689-D7F6-4B5F-AC2A-9A4D59CF797D}" srcId="{F401787C-AAAC-4A49-A358-AE046099079F}" destId="{A185840F-FC66-4A83-A445-E092C25D8CEC}" srcOrd="0" destOrd="0" parTransId="{954D7B42-136B-4145-B8C6-43C89E1B2A1B}" sibTransId="{52B01A5C-02CD-4F65-87E6-95901FDC8F23}"/>
    <dgm:cxn modelId="{F1F93D8A-2BD6-49CF-BEAC-48C073190117}" type="presOf" srcId="{BDD4122C-EA6D-4175-80EC-B93E14380F3E}" destId="{3906AF71-A8C0-42B9-BE5B-9E422EB5371A}" srcOrd="0" destOrd="0" presId="urn:microsoft.com/office/officeart/2005/8/layout/vList6"/>
    <dgm:cxn modelId="{B79B367B-04A0-4A70-977A-D6AB63ED78BB}" srcId="{D9B372E0-C3D4-4F9F-AF45-1F4B71D748FA}" destId="{0B362C17-0A55-40D0-B150-ECD8C3F091CD}" srcOrd="0" destOrd="0" parTransId="{6FA19BF3-9DC0-4496-82AA-B7699F154899}" sibTransId="{EBE46734-886F-492B-A83E-11E068202597}"/>
    <dgm:cxn modelId="{9BE2EA40-2F41-43FB-9BB3-B69B8C3B5EF5}" type="presOf" srcId="{4B3FEFE2-7AB9-4F7B-A02E-97357EF601C5}" destId="{51A77FF3-8DDF-42C0-BC39-D081A2C06512}" srcOrd="0" destOrd="0" presId="urn:microsoft.com/office/officeart/2005/8/layout/vList6"/>
    <dgm:cxn modelId="{1A8FAA61-5082-4A4A-AACD-A2577B3B63F0}" srcId="{D9B372E0-C3D4-4F9F-AF45-1F4B71D748FA}" destId="{F401787C-AAAC-4A49-A358-AE046099079F}" srcOrd="2" destOrd="0" parTransId="{8A5E4CCA-4783-4F7D-AE40-AB2916A86740}" sibTransId="{39F8BC89-CA59-4D41-BF9B-570B6D8B2A33}"/>
    <dgm:cxn modelId="{11A8F374-D33D-426E-9BB8-6FFE67F44174}" srcId="{4B3FEFE2-7AB9-4F7B-A02E-97357EF601C5}" destId="{D3C38706-86B4-46F3-A234-DDA6621CB79F}" srcOrd="2" destOrd="0" parTransId="{62FCC9DE-6154-4B83-9B67-4D29AD91CCC2}" sibTransId="{D695CF38-1260-46D0-95F9-C8BFF478342B}"/>
    <dgm:cxn modelId="{D6C905B6-957B-41C0-9579-C668FFDC9746}" type="presOf" srcId="{2E17EB34-2D16-416E-B196-7E0BBCC36659}" destId="{65D2ED53-54AE-437A-8596-E4F1BA3C6C06}" srcOrd="0" destOrd="1" presId="urn:microsoft.com/office/officeart/2005/8/layout/vList6"/>
    <dgm:cxn modelId="{F634F02D-67A1-4E16-AA52-8BD50911A6E0}" srcId="{D9B372E0-C3D4-4F9F-AF45-1F4B71D748FA}" destId="{BDD4122C-EA6D-4175-80EC-B93E14380F3E}" srcOrd="1" destOrd="0" parTransId="{3451AB7D-D0A6-4CB4-B774-38EC859AD417}" sibTransId="{B71A0ED6-40E9-4F90-A029-6750A6989E0F}"/>
    <dgm:cxn modelId="{89AE0A75-3B23-47B8-96BB-8B5524D0D3E6}" type="presOf" srcId="{D9B372E0-C3D4-4F9F-AF45-1F4B71D748FA}" destId="{F3933232-9670-482E-843E-18EB92135C6F}" srcOrd="0" destOrd="0" presId="urn:microsoft.com/office/officeart/2005/8/layout/vList6"/>
    <dgm:cxn modelId="{E0E78A44-6928-422C-A8AE-9F0D36B48D2C}" srcId="{0B362C17-0A55-40D0-B150-ECD8C3F091CD}" destId="{2E17EB34-2D16-416E-B196-7E0BBCC36659}" srcOrd="1" destOrd="0" parTransId="{0BD2CF21-63D5-49BE-8C2C-0E76282427A2}" sibTransId="{8E74D1AA-6DF9-4DF7-A1EE-16DE77E57D4F}"/>
    <dgm:cxn modelId="{86997F44-9E00-4DEF-A078-295E04D6BB4A}" srcId="{4B3FEFE2-7AB9-4F7B-A02E-97357EF601C5}" destId="{551B834A-F74F-45D6-9D40-8B4120D8F622}" srcOrd="1" destOrd="0" parTransId="{8ACDB45C-8779-4824-BA78-C14ED6A760FB}" sibTransId="{2C10B618-970D-4A54-B479-9FAA11E79C01}"/>
    <dgm:cxn modelId="{266F8530-4D75-4CBA-8A5E-70C5F63AABDC}" type="presParOf" srcId="{F3933232-9670-482E-843E-18EB92135C6F}" destId="{E0770563-7FF4-4D13-BD0F-96C5F9490FA6}" srcOrd="0" destOrd="0" presId="urn:microsoft.com/office/officeart/2005/8/layout/vList6"/>
    <dgm:cxn modelId="{CAD0B35E-9138-4E26-8CD2-58216813D272}" type="presParOf" srcId="{E0770563-7FF4-4D13-BD0F-96C5F9490FA6}" destId="{0ABAFD73-1DAD-4F72-8617-C8C377484AA9}" srcOrd="0" destOrd="0" presId="urn:microsoft.com/office/officeart/2005/8/layout/vList6"/>
    <dgm:cxn modelId="{BABEBADB-7594-4802-ABDC-A9689FE74416}" type="presParOf" srcId="{E0770563-7FF4-4D13-BD0F-96C5F9490FA6}" destId="{65D2ED53-54AE-437A-8596-E4F1BA3C6C06}" srcOrd="1" destOrd="0" presId="urn:microsoft.com/office/officeart/2005/8/layout/vList6"/>
    <dgm:cxn modelId="{DB0DE162-63A0-4734-99E2-6889EB6004B3}" type="presParOf" srcId="{F3933232-9670-482E-843E-18EB92135C6F}" destId="{D4210117-88B6-4F5A-A62F-C2CCA26BADDC}" srcOrd="1" destOrd="0" presId="urn:microsoft.com/office/officeart/2005/8/layout/vList6"/>
    <dgm:cxn modelId="{AFE34E6B-8B8A-4F19-B02E-3CABCB1C1371}" type="presParOf" srcId="{F3933232-9670-482E-843E-18EB92135C6F}" destId="{3B6F1EF1-764B-4682-8889-8163AE8D838C}" srcOrd="2" destOrd="0" presId="urn:microsoft.com/office/officeart/2005/8/layout/vList6"/>
    <dgm:cxn modelId="{E0B602E8-7400-4428-A1E2-F4428171FACF}" type="presParOf" srcId="{3B6F1EF1-764B-4682-8889-8163AE8D838C}" destId="{3906AF71-A8C0-42B9-BE5B-9E422EB5371A}" srcOrd="0" destOrd="0" presId="urn:microsoft.com/office/officeart/2005/8/layout/vList6"/>
    <dgm:cxn modelId="{08592658-8216-4A55-9EBA-83C306B7F3CD}" type="presParOf" srcId="{3B6F1EF1-764B-4682-8889-8163AE8D838C}" destId="{E8F79833-8096-4928-B1A6-BD5830212838}" srcOrd="1" destOrd="0" presId="urn:microsoft.com/office/officeart/2005/8/layout/vList6"/>
    <dgm:cxn modelId="{4BDFE3D3-1BC4-451B-A2A7-E462D83257C0}" type="presParOf" srcId="{F3933232-9670-482E-843E-18EB92135C6F}" destId="{A109D9E7-20AA-4CD7-A6FD-C6F3206BD77F}" srcOrd="3" destOrd="0" presId="urn:microsoft.com/office/officeart/2005/8/layout/vList6"/>
    <dgm:cxn modelId="{E9F68A20-5F3B-44B2-8DEC-19489514F71E}" type="presParOf" srcId="{F3933232-9670-482E-843E-18EB92135C6F}" destId="{07B3F639-C490-45C0-B674-E5A442E74B72}" srcOrd="4" destOrd="0" presId="urn:microsoft.com/office/officeart/2005/8/layout/vList6"/>
    <dgm:cxn modelId="{490B5909-3EB8-47C7-BB72-A63CCE1C4251}" type="presParOf" srcId="{07B3F639-C490-45C0-B674-E5A442E74B72}" destId="{F9733403-149A-4DB4-B8E9-130807151004}" srcOrd="0" destOrd="0" presId="urn:microsoft.com/office/officeart/2005/8/layout/vList6"/>
    <dgm:cxn modelId="{0373DDB7-07A9-428F-992F-772A2DC18576}" type="presParOf" srcId="{07B3F639-C490-45C0-B674-E5A442E74B72}" destId="{80E1DD4C-0B88-4707-B7B0-FE6D9330A283}" srcOrd="1" destOrd="0" presId="urn:microsoft.com/office/officeart/2005/8/layout/vList6"/>
    <dgm:cxn modelId="{05AC2A6B-CCEE-451D-9CF7-993F89D8673C}" type="presParOf" srcId="{F3933232-9670-482E-843E-18EB92135C6F}" destId="{047DB487-DE42-49C2-A0DF-67C506E19E4A}" srcOrd="5" destOrd="0" presId="urn:microsoft.com/office/officeart/2005/8/layout/vList6"/>
    <dgm:cxn modelId="{5D0DE30A-8A98-4BA7-9749-D53189B7E278}" type="presParOf" srcId="{F3933232-9670-482E-843E-18EB92135C6F}" destId="{0C8682FD-7FBA-4314-8A1E-BAD9FF77C0CF}" srcOrd="6" destOrd="0" presId="urn:microsoft.com/office/officeart/2005/8/layout/vList6"/>
    <dgm:cxn modelId="{D86A9BC0-B2BB-4A05-942A-C16269CE3A6C}" type="presParOf" srcId="{0C8682FD-7FBA-4314-8A1E-BAD9FF77C0CF}" destId="{51A77FF3-8DDF-42C0-BC39-D081A2C06512}" srcOrd="0" destOrd="0" presId="urn:microsoft.com/office/officeart/2005/8/layout/vList6"/>
    <dgm:cxn modelId="{C8EA5C2D-ABF9-4AB9-B001-E484F005E6CD}" type="presParOf" srcId="{0C8682FD-7FBA-4314-8A1E-BAD9FF77C0CF}" destId="{4AC2BC7E-4593-4813-A977-78B6D6B607A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44CD0-02BB-4E2C-BF6C-A74374766BBC}">
      <dsp:nvSpPr>
        <dsp:cNvPr id="0" name=""/>
        <dsp:cNvSpPr/>
      </dsp:nvSpPr>
      <dsp:spPr>
        <a:xfrm>
          <a:off x="1896684" y="36006"/>
          <a:ext cx="1872355" cy="18723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/>
            <a:t>matematika</a:t>
          </a:r>
        </a:p>
      </dsp:txBody>
      <dsp:txXfrm>
        <a:off x="2112725" y="288054"/>
        <a:ext cx="1440273" cy="594112"/>
      </dsp:txXfrm>
    </dsp:sp>
    <dsp:sp modelId="{876A2C8D-435B-48D7-B415-AE1E5165BD34}">
      <dsp:nvSpPr>
        <dsp:cNvPr id="0" name=""/>
        <dsp:cNvSpPr/>
      </dsp:nvSpPr>
      <dsp:spPr>
        <a:xfrm>
          <a:off x="2724841" y="864164"/>
          <a:ext cx="1872355" cy="18723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/>
            <a:t>technické vědy</a:t>
          </a:r>
        </a:p>
      </dsp:txBody>
      <dsp:txXfrm>
        <a:off x="3733033" y="1080205"/>
        <a:ext cx="720136" cy="1440273"/>
      </dsp:txXfrm>
    </dsp:sp>
    <dsp:sp modelId="{8D400F82-1716-45D1-B622-533F97D3668B}">
      <dsp:nvSpPr>
        <dsp:cNvPr id="0" name=""/>
        <dsp:cNvSpPr/>
      </dsp:nvSpPr>
      <dsp:spPr>
        <a:xfrm>
          <a:off x="1896684" y="1692321"/>
          <a:ext cx="1872355" cy="18723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/>
            <a:t>environmentální vědy</a:t>
          </a:r>
        </a:p>
      </dsp:txBody>
      <dsp:txXfrm>
        <a:off x="2112725" y="2718516"/>
        <a:ext cx="1440273" cy="594112"/>
      </dsp:txXfrm>
    </dsp:sp>
    <dsp:sp modelId="{EED11E06-93E3-410F-98E8-2F065FF68466}">
      <dsp:nvSpPr>
        <dsp:cNvPr id="0" name=""/>
        <dsp:cNvSpPr/>
      </dsp:nvSpPr>
      <dsp:spPr>
        <a:xfrm>
          <a:off x="1068526" y="864164"/>
          <a:ext cx="1872355" cy="18723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/>
            <a:t> </a:t>
          </a:r>
          <a:r>
            <a:rPr lang="cs-CZ" sz="1300" kern="1200" dirty="0"/>
            <a:t>přírodní vědy</a:t>
          </a:r>
        </a:p>
      </dsp:txBody>
      <dsp:txXfrm>
        <a:off x="1212554" y="1080205"/>
        <a:ext cx="720136" cy="14402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31959A-3574-41D4-931D-6EBD1A355DC3}">
      <dsp:nvSpPr>
        <dsp:cNvPr id="0" name=""/>
        <dsp:cNvSpPr/>
      </dsp:nvSpPr>
      <dsp:spPr>
        <a:xfrm>
          <a:off x="778222" y="512"/>
          <a:ext cx="1746646" cy="8733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/>
            <a:t>složka </a:t>
          </a:r>
          <a:r>
            <a:rPr lang="cs-CZ" sz="1900" kern="1200" dirty="0" smtClean="0"/>
            <a:t>všeobecného vzdělávání</a:t>
          </a:r>
          <a:endParaRPr lang="cs-CZ" sz="1900" kern="1200" dirty="0"/>
        </a:p>
      </dsp:txBody>
      <dsp:txXfrm>
        <a:off x="803801" y="26091"/>
        <a:ext cx="1695488" cy="822165"/>
      </dsp:txXfrm>
    </dsp:sp>
    <dsp:sp modelId="{DC0FE3E5-D51B-4248-A300-A15B13399A2B}">
      <dsp:nvSpPr>
        <dsp:cNvPr id="0" name=""/>
        <dsp:cNvSpPr/>
      </dsp:nvSpPr>
      <dsp:spPr>
        <a:xfrm>
          <a:off x="952886" y="873835"/>
          <a:ext cx="174664" cy="452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2198"/>
              </a:lnTo>
              <a:lnTo>
                <a:pt x="174664" y="45219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7C75D-7050-4FCF-8B83-573A5FFFBE3F}">
      <dsp:nvSpPr>
        <dsp:cNvPr id="0" name=""/>
        <dsp:cNvSpPr/>
      </dsp:nvSpPr>
      <dsp:spPr>
        <a:xfrm>
          <a:off x="1127551" y="1027785"/>
          <a:ext cx="1397317" cy="5964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/>
            <a:t>společenské a humanitní </a:t>
          </a:r>
          <a:r>
            <a:rPr lang="cs-CZ" sz="1200" kern="1200" dirty="0" smtClean="0"/>
            <a:t>vzdělávání</a:t>
          </a:r>
          <a:endParaRPr lang="cs-CZ" sz="1200" kern="1200" dirty="0"/>
        </a:p>
      </dsp:txBody>
      <dsp:txXfrm>
        <a:off x="1145022" y="1045256"/>
        <a:ext cx="1362375" cy="561555"/>
      </dsp:txXfrm>
    </dsp:sp>
    <dsp:sp modelId="{B58CBE6A-8CF2-44EA-A137-BD344159C49E}">
      <dsp:nvSpPr>
        <dsp:cNvPr id="0" name=""/>
        <dsp:cNvSpPr/>
      </dsp:nvSpPr>
      <dsp:spPr>
        <a:xfrm>
          <a:off x="952886" y="873835"/>
          <a:ext cx="174664" cy="1405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5439"/>
              </a:lnTo>
              <a:lnTo>
                <a:pt x="174664" y="140543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91F66-C2E9-4F11-8379-F26401BFA85C}">
      <dsp:nvSpPr>
        <dsp:cNvPr id="0" name=""/>
        <dsp:cNvSpPr/>
      </dsp:nvSpPr>
      <dsp:spPr>
        <a:xfrm>
          <a:off x="1127551" y="1842613"/>
          <a:ext cx="1397317" cy="8733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>
              <a:solidFill>
                <a:srgbClr val="FF0000"/>
              </a:solidFill>
            </a:rPr>
            <a:t>matematické + přírodovědné + technické + environmentální </a:t>
          </a:r>
          <a:r>
            <a:rPr lang="cs-CZ" sz="1200" kern="1200" dirty="0" smtClean="0">
              <a:solidFill>
                <a:srgbClr val="FF0000"/>
              </a:solidFill>
            </a:rPr>
            <a:t>vzdělávání</a:t>
          </a:r>
          <a:endParaRPr lang="cs-CZ" sz="1200" kern="1200" dirty="0">
            <a:solidFill>
              <a:srgbClr val="FF0000"/>
            </a:solidFill>
          </a:endParaRPr>
        </a:p>
      </dsp:txBody>
      <dsp:txXfrm>
        <a:off x="1153130" y="1868192"/>
        <a:ext cx="1346159" cy="822165"/>
      </dsp:txXfrm>
    </dsp:sp>
    <dsp:sp modelId="{7CD1E977-7BF5-4C2B-A043-19E5C46D6496}">
      <dsp:nvSpPr>
        <dsp:cNvPr id="0" name=""/>
        <dsp:cNvSpPr/>
      </dsp:nvSpPr>
      <dsp:spPr>
        <a:xfrm>
          <a:off x="952886" y="873835"/>
          <a:ext cx="174664" cy="2448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8807"/>
              </a:lnTo>
              <a:lnTo>
                <a:pt x="174664" y="244880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5FC1B-D46F-4D5D-A07D-C2A7D106F06F}">
      <dsp:nvSpPr>
        <dsp:cNvPr id="0" name=""/>
        <dsp:cNvSpPr/>
      </dsp:nvSpPr>
      <dsp:spPr>
        <a:xfrm>
          <a:off x="1127551" y="2885981"/>
          <a:ext cx="1397317" cy="8733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/>
            <a:t>umělecké </a:t>
          </a:r>
          <a:r>
            <a:rPr lang="cs-CZ" sz="1200" kern="1200" dirty="0" smtClean="0"/>
            <a:t>vzdělávání</a:t>
          </a:r>
          <a:endParaRPr lang="cs-CZ" sz="1200" kern="1200" dirty="0"/>
        </a:p>
      </dsp:txBody>
      <dsp:txXfrm>
        <a:off x="1153130" y="2911560"/>
        <a:ext cx="1346159" cy="822165"/>
      </dsp:txXfrm>
    </dsp:sp>
    <dsp:sp modelId="{72985E43-D9AF-45B9-B9B3-1D1CF215AA2F}">
      <dsp:nvSpPr>
        <dsp:cNvPr id="0" name=""/>
        <dsp:cNvSpPr/>
      </dsp:nvSpPr>
      <dsp:spPr>
        <a:xfrm>
          <a:off x="2961530" y="512"/>
          <a:ext cx="1746646" cy="8733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/>
            <a:t>složka odborného </a:t>
          </a:r>
          <a:r>
            <a:rPr lang="cs-CZ" sz="1900" kern="1200" dirty="0" smtClean="0"/>
            <a:t>vzdělávání</a:t>
          </a:r>
          <a:endParaRPr lang="cs-CZ" sz="1900" kern="1200" dirty="0"/>
        </a:p>
      </dsp:txBody>
      <dsp:txXfrm>
        <a:off x="2987109" y="26091"/>
        <a:ext cx="1695488" cy="8221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CF183-6889-47B3-A85E-8A612966EDC6}">
      <dsp:nvSpPr>
        <dsp:cNvPr id="0" name=""/>
        <dsp:cNvSpPr/>
      </dsp:nvSpPr>
      <dsp:spPr>
        <a:xfrm>
          <a:off x="502190" y="575238"/>
          <a:ext cx="2752337" cy="29936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/>
            <a:t>odborná složka: profil podle oboru vzdělání, obsahuje vždy technickou stránku daného oboru</a:t>
          </a:r>
        </a:p>
      </dsp:txBody>
      <dsp:txXfrm>
        <a:off x="886526" y="928257"/>
        <a:ext cx="1586933" cy="2287641"/>
      </dsp:txXfrm>
    </dsp:sp>
    <dsp:sp modelId="{A8DF7462-41B5-4365-99FA-39969FCAE4BD}">
      <dsp:nvSpPr>
        <dsp:cNvPr id="0" name=""/>
        <dsp:cNvSpPr/>
      </dsp:nvSpPr>
      <dsp:spPr>
        <a:xfrm>
          <a:off x="2610172" y="610639"/>
          <a:ext cx="2670125" cy="29228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/>
            <a:t> </a:t>
          </a:r>
          <a:r>
            <a:rPr lang="cs-CZ" sz="1200" kern="1200" dirty="0"/>
            <a:t>složka </a:t>
          </a:r>
          <a:r>
            <a:rPr lang="cs-CZ" sz="1200" kern="1200" dirty="0" smtClean="0"/>
            <a:t>všeobecného </a:t>
          </a:r>
          <a:r>
            <a:rPr lang="cs-CZ" sz="1200" kern="1200" dirty="0"/>
            <a:t>vzdělání: </a:t>
          </a:r>
          <a:r>
            <a:rPr lang="cs-CZ" sz="1200" kern="1200" dirty="0" smtClean="0"/>
            <a:t>matematické + přírodovědné + </a:t>
          </a:r>
          <a:r>
            <a:rPr lang="cs-CZ" sz="1200" kern="1200" dirty="0"/>
            <a:t>environmentální vzděl</a:t>
          </a:r>
          <a:r>
            <a:rPr lang="cs-CZ" sz="1000" kern="1200" dirty="0"/>
            <a:t>ání</a:t>
          </a:r>
        </a:p>
      </dsp:txBody>
      <dsp:txXfrm>
        <a:off x="3367911" y="955309"/>
        <a:ext cx="1539531" cy="22335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2ED53-54AE-437A-8596-E4F1BA3C6C06}">
      <dsp:nvSpPr>
        <dsp:cNvPr id="0" name=""/>
        <dsp:cNvSpPr/>
      </dsp:nvSpPr>
      <dsp:spPr>
        <a:xfrm>
          <a:off x="2789815" y="2386"/>
          <a:ext cx="5997105" cy="10248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 polytechnická </a:t>
          </a: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gramotnost,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 propojenost </a:t>
          </a: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teorie a praxe,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propojenost přírodovědných, technických a </a:t>
          </a: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environmetálních oblastí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89815" y="130490"/>
        <a:ext cx="5612794" cy="768622"/>
      </dsp:txXfrm>
    </dsp:sp>
    <dsp:sp modelId="{0ABAFD73-1DAD-4F72-8617-C8C377484AA9}">
      <dsp:nvSpPr>
        <dsp:cNvPr id="0" name=""/>
        <dsp:cNvSpPr/>
      </dsp:nvSpPr>
      <dsp:spPr>
        <a:xfrm>
          <a:off x="1184" y="2386"/>
          <a:ext cx="2788630" cy="1024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latin typeface="Arial" panose="020B0604020202020204" pitchFamily="34" charset="0"/>
              <a:cs typeface="Arial" panose="020B0604020202020204" pitchFamily="34" charset="0"/>
            </a:rPr>
            <a:t>vzdělávací obsahy </a:t>
          </a:r>
        </a:p>
      </dsp:txBody>
      <dsp:txXfrm>
        <a:off x="51212" y="52414"/>
        <a:ext cx="2688574" cy="924774"/>
      </dsp:txXfrm>
    </dsp:sp>
    <dsp:sp modelId="{E8F79833-8096-4928-B1A6-BD5830212838}">
      <dsp:nvSpPr>
        <dsp:cNvPr id="0" name=""/>
        <dsp:cNvSpPr/>
      </dsp:nvSpPr>
      <dsp:spPr>
        <a:xfrm>
          <a:off x="2802042" y="1225255"/>
          <a:ext cx="5985997" cy="10248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interaktivní texty, audiovizuální programy,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stroje, přístroje</a:t>
          </a:r>
        </a:p>
      </dsp:txBody>
      <dsp:txXfrm>
        <a:off x="2802042" y="1353359"/>
        <a:ext cx="5601686" cy="768622"/>
      </dsp:txXfrm>
    </dsp:sp>
    <dsp:sp modelId="{3906AF71-A8C0-42B9-BE5B-9E422EB5371A}">
      <dsp:nvSpPr>
        <dsp:cNvPr id="0" name=""/>
        <dsp:cNvSpPr/>
      </dsp:nvSpPr>
      <dsp:spPr>
        <a:xfrm>
          <a:off x="13" y="1197953"/>
          <a:ext cx="2801976" cy="1024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latin typeface="Arial" panose="020B0604020202020204" pitchFamily="34" charset="0"/>
              <a:cs typeface="Arial" panose="020B0604020202020204" pitchFamily="34" charset="0"/>
            </a:rPr>
            <a:t>výuková média </a:t>
          </a:r>
          <a:endParaRPr lang="cs-CZ" sz="24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 </a:t>
          </a:r>
          <a:r>
            <a:rPr lang="cs-CZ" sz="2400" kern="1200" dirty="0">
              <a:latin typeface="Arial" panose="020B0604020202020204" pitchFamily="34" charset="0"/>
              <a:cs typeface="Arial" panose="020B0604020202020204" pitchFamily="34" charset="0"/>
            </a:rPr>
            <a:t>prostředí výuky</a:t>
          </a:r>
        </a:p>
      </dsp:txBody>
      <dsp:txXfrm>
        <a:off x="50041" y="1247981"/>
        <a:ext cx="2701920" cy="924774"/>
      </dsp:txXfrm>
    </dsp:sp>
    <dsp:sp modelId="{80E1DD4C-0B88-4707-B7B0-FE6D9330A283}">
      <dsp:nvSpPr>
        <dsp:cNvPr id="0" name=""/>
        <dsp:cNvSpPr/>
      </dsp:nvSpPr>
      <dsp:spPr>
        <a:xfrm>
          <a:off x="2792649" y="2257013"/>
          <a:ext cx="5988126" cy="132981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časové uspořádání: bloky, etapy,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formy: projekty individuální, skupinové; exkurze; </a:t>
          </a: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badatelské a interaktivní vzdělávací programy mimo školu; stáže a stínování v praxi, tandemová výuka - expert z praxe a učitel; pokusy a práce v terénu, středoškolská odborná činnost (SOČ), soutěže 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92649" y="2423239"/>
        <a:ext cx="5489447" cy="997358"/>
      </dsp:txXfrm>
    </dsp:sp>
    <dsp:sp modelId="{F9733403-149A-4DB4-B8E9-130807151004}">
      <dsp:nvSpPr>
        <dsp:cNvPr id="0" name=""/>
        <dsp:cNvSpPr/>
      </dsp:nvSpPr>
      <dsp:spPr>
        <a:xfrm>
          <a:off x="0" y="2409503"/>
          <a:ext cx="2785321" cy="1024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>
              <a:latin typeface="Arial" panose="020B0604020202020204" pitchFamily="34" charset="0"/>
              <a:cs typeface="Arial" panose="020B0604020202020204" pitchFamily="34" charset="0"/>
            </a:rPr>
            <a:t>organizace výuky</a:t>
          </a:r>
        </a:p>
      </dsp:txBody>
      <dsp:txXfrm>
        <a:off x="50028" y="2459531"/>
        <a:ext cx="2685265" cy="924774"/>
      </dsp:txXfrm>
    </dsp:sp>
    <dsp:sp modelId="{4AC2BC7E-4593-4813-A977-78B6D6B607A2}">
      <dsp:nvSpPr>
        <dsp:cNvPr id="0" name=""/>
        <dsp:cNvSpPr/>
      </dsp:nvSpPr>
      <dsp:spPr>
        <a:xfrm>
          <a:off x="2931957" y="3691693"/>
          <a:ext cx="5856147" cy="10248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odbornost oborová pro polytechnické pojetí vyučování,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odbornost </a:t>
          </a: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pedagogická, 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>
              <a:latin typeface="Arial" panose="020B0604020202020204" pitchFamily="34" charset="0"/>
              <a:cs typeface="Arial" panose="020B0604020202020204" pitchFamily="34" charset="0"/>
            </a:rPr>
            <a:t>týmová spolupráce v rámci STEM </a:t>
          </a:r>
        </a:p>
      </dsp:txBody>
      <dsp:txXfrm>
        <a:off x="2931957" y="3819797"/>
        <a:ext cx="5471836" cy="768622"/>
      </dsp:txXfrm>
    </dsp:sp>
    <dsp:sp modelId="{51A77FF3-8DDF-42C0-BC39-D081A2C06512}">
      <dsp:nvSpPr>
        <dsp:cNvPr id="0" name=""/>
        <dsp:cNvSpPr/>
      </dsp:nvSpPr>
      <dsp:spPr>
        <a:xfrm>
          <a:off x="0" y="3689306"/>
          <a:ext cx="2905171" cy="1024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>
              <a:latin typeface="Arial" panose="020B0604020202020204" pitchFamily="34" charset="0"/>
              <a:cs typeface="Arial" panose="020B0604020202020204" pitchFamily="34" charset="0"/>
            </a:rPr>
            <a:t>učitel</a:t>
          </a:r>
        </a:p>
      </dsp:txBody>
      <dsp:txXfrm>
        <a:off x="50028" y="3739334"/>
        <a:ext cx="2805115" cy="924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6A7D9DF-BFE4-4B96-AE7C-CD66FF08D62C}" type="datetimeFigureOut">
              <a:rPr lang="cs-CZ"/>
              <a:pPr>
                <a:defRPr/>
              </a:pPr>
              <a:t>05.06.2018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EC4879-947C-473F-BB75-9C6A714DBF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33720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5404" y="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8213" y="750888"/>
            <a:ext cx="5000625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706" y="4751349"/>
            <a:ext cx="5501640" cy="450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1556B2-3B7C-4F4F-AFE8-A5A34D68482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5264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1556B2-3B7C-4F4F-AFE8-A5A34D68482B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48146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10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11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1556B2-3B7C-4F4F-AFE8-A5A34D68482B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48146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2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38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3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38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4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38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5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6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7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8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9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á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8B3200A-E84C-4556-B978-4B7713D2A525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34579-B807-4C80-8A4C-34D8EBF1D910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056D9109-E90A-41EF-8DFD-CFFB8EA237F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3F9CE21F-CD4A-42A2-803C-9E8B69BB860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6C26A5B-1277-409C-AA08-D4F528D9BFE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2B983-F092-4798-9A71-B8FCAA9686D2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Ová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á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B172154-638B-46A4-B655-DAD85AE31DB1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79A095AE-93F6-4F9E-A1BE-05640FAB4B8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D2D62A5-CC34-4046-9CFC-F910AD5F27F7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nice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1C101099-5D5A-4A01-86EF-AEF0AE2DBCA8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8969176-12DC-462C-B0AD-38A1C989C8B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etr.panicek@nuv.cz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02101" y="2587707"/>
            <a:ext cx="8229600" cy="313234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3400" dirty="0" smtClean="0"/>
          </a:p>
          <a:p>
            <a:pPr marL="0" indent="0" algn="ctr">
              <a:buFontTx/>
              <a:buNone/>
              <a:defRPr/>
            </a:pPr>
            <a:r>
              <a:rPr lang="cs-CZ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Cíle, obsah a prostředky </a:t>
            </a:r>
          </a:p>
          <a:p>
            <a:pPr marL="0" indent="0" algn="ctr">
              <a:buFontTx/>
              <a:buNone/>
              <a:defRPr/>
            </a:pPr>
            <a:r>
              <a:rPr lang="cs-CZ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polytechnického vzdělávání</a:t>
            </a:r>
          </a:p>
          <a:p>
            <a:pPr marL="0" indent="0" algn="r">
              <a:buNone/>
              <a:defRPr/>
            </a:pPr>
            <a:endParaRPr lang="cs-CZ" sz="3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  <a:defRPr/>
            </a:pPr>
            <a:endParaRPr lang="cs-CZ" sz="3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 			                  	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Petr Paníček </a:t>
            </a:r>
          </a:p>
          <a:p>
            <a:pPr marL="0" indent="0" algn="ctr"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garant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Rozvoje škol jako  center CŽU,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				  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NÚV Praha</a:t>
            </a:r>
          </a:p>
          <a:p>
            <a:pPr marL="0" indent="0">
              <a:buNone/>
              <a:defRPr/>
            </a:pP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Véska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 6.  června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  <a:defRPr/>
            </a:pPr>
            <a:r>
              <a:rPr lang="cs-CZ" sz="1600" dirty="0" smtClean="0"/>
              <a:t>					</a:t>
            </a:r>
            <a:endParaRPr lang="cs-CZ" sz="1600" dirty="0"/>
          </a:p>
        </p:txBody>
      </p:sp>
      <p:pic>
        <p:nvPicPr>
          <p:cNvPr id="6" name="Zástupný symbol pro obsah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201" y="5445224"/>
            <a:ext cx="5249574" cy="928329"/>
          </a:xfrm>
          <a:prstGeom prst="rect">
            <a:avLst/>
          </a:prstGeom>
        </p:spPr>
      </p:pic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146621" y="149561"/>
            <a:ext cx="892252" cy="1088112"/>
            <a:chOff x="4666" y="661"/>
            <a:chExt cx="1156" cy="141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66" y="661"/>
              <a:ext cx="1148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666" y="661"/>
              <a:ext cx="529" cy="570"/>
            </a:xfrm>
            <a:custGeom>
              <a:avLst/>
              <a:gdLst>
                <a:gd name="T0" fmla="*/ 516 w 645"/>
                <a:gd name="T1" fmla="*/ 536 h 705"/>
                <a:gd name="T2" fmla="*/ 645 w 645"/>
                <a:gd name="T3" fmla="*/ 169 h 705"/>
                <a:gd name="T4" fmla="*/ 625 w 645"/>
                <a:gd name="T5" fmla="*/ 0 h 705"/>
                <a:gd name="T6" fmla="*/ 299 w 645"/>
                <a:gd name="T7" fmla="*/ 0 h 705"/>
                <a:gd name="T8" fmla="*/ 330 w 645"/>
                <a:gd name="T9" fmla="*/ 166 h 705"/>
                <a:gd name="T10" fmla="*/ 107 w 645"/>
                <a:gd name="T11" fmla="*/ 457 h 705"/>
                <a:gd name="T12" fmla="*/ 0 w 645"/>
                <a:gd name="T13" fmla="*/ 427 h 705"/>
                <a:gd name="T14" fmla="*/ 0 w 645"/>
                <a:gd name="T15" fmla="*/ 696 h 705"/>
                <a:gd name="T16" fmla="*/ 107 w 645"/>
                <a:gd name="T17" fmla="*/ 705 h 705"/>
                <a:gd name="T18" fmla="*/ 516 w 645"/>
                <a:gd name="T19" fmla="*/ 536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705">
                  <a:moveTo>
                    <a:pt x="516" y="536"/>
                  </a:moveTo>
                  <a:cubicBezTo>
                    <a:pt x="597" y="443"/>
                    <a:pt x="645" y="306"/>
                    <a:pt x="645" y="169"/>
                  </a:cubicBezTo>
                  <a:cubicBezTo>
                    <a:pt x="645" y="109"/>
                    <a:pt x="638" y="53"/>
                    <a:pt x="625" y="0"/>
                  </a:cubicBezTo>
                  <a:lnTo>
                    <a:pt x="299" y="0"/>
                  </a:lnTo>
                  <a:cubicBezTo>
                    <a:pt x="319" y="46"/>
                    <a:pt x="330" y="102"/>
                    <a:pt x="330" y="166"/>
                  </a:cubicBezTo>
                  <a:cubicBezTo>
                    <a:pt x="330" y="341"/>
                    <a:pt x="241" y="457"/>
                    <a:pt x="107" y="457"/>
                  </a:cubicBezTo>
                  <a:cubicBezTo>
                    <a:pt x="67" y="457"/>
                    <a:pt x="31" y="446"/>
                    <a:pt x="0" y="427"/>
                  </a:cubicBezTo>
                  <a:lnTo>
                    <a:pt x="0" y="696"/>
                  </a:lnTo>
                  <a:cubicBezTo>
                    <a:pt x="34" y="702"/>
                    <a:pt x="70" y="705"/>
                    <a:pt x="107" y="705"/>
                  </a:cubicBezTo>
                  <a:cubicBezTo>
                    <a:pt x="277" y="705"/>
                    <a:pt x="418" y="646"/>
                    <a:pt x="516" y="53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4666" y="661"/>
              <a:ext cx="1156" cy="1410"/>
            </a:xfrm>
            <a:custGeom>
              <a:avLst/>
              <a:gdLst>
                <a:gd name="T0" fmla="*/ 107 w 1411"/>
                <a:gd name="T1" fmla="*/ 702 h 1744"/>
                <a:gd name="T2" fmla="*/ 404 w 1411"/>
                <a:gd name="T3" fmla="*/ 1042 h 1744"/>
                <a:gd name="T4" fmla="*/ 735 w 1411"/>
                <a:gd name="T5" fmla="*/ 1042 h 1744"/>
                <a:gd name="T6" fmla="*/ 974 w 1411"/>
                <a:gd name="T7" fmla="*/ 1042 h 1744"/>
                <a:gd name="T8" fmla="*/ 1259 w 1411"/>
                <a:gd name="T9" fmla="*/ 1042 h 1744"/>
                <a:gd name="T10" fmla="*/ 1411 w 1411"/>
                <a:gd name="T11" fmla="*/ 0 h 1744"/>
                <a:gd name="T12" fmla="*/ 121 w 1411"/>
                <a:gd name="T13" fmla="*/ 1574 h 1744"/>
                <a:gd name="T14" fmla="*/ 91 w 1411"/>
                <a:gd name="T15" fmla="*/ 1641 h 1744"/>
                <a:gd name="T16" fmla="*/ 62 w 1411"/>
                <a:gd name="T17" fmla="*/ 1574 h 1744"/>
                <a:gd name="T18" fmla="*/ 80 w 1411"/>
                <a:gd name="T19" fmla="*/ 1676 h 1744"/>
                <a:gd name="T20" fmla="*/ 177 w 1411"/>
                <a:gd name="T21" fmla="*/ 1632 h 1744"/>
                <a:gd name="T22" fmla="*/ 139 w 1411"/>
                <a:gd name="T23" fmla="*/ 1518 h 1744"/>
                <a:gd name="T24" fmla="*/ 52 w 1411"/>
                <a:gd name="T25" fmla="*/ 1517 h 1744"/>
                <a:gd name="T26" fmla="*/ 57 w 1411"/>
                <a:gd name="T27" fmla="*/ 1656 h 1744"/>
                <a:gd name="T28" fmla="*/ 188 w 1411"/>
                <a:gd name="T29" fmla="*/ 1598 h 1744"/>
                <a:gd name="T30" fmla="*/ 331 w 1411"/>
                <a:gd name="T31" fmla="*/ 1672 h 1744"/>
                <a:gd name="T32" fmla="*/ 331 w 1411"/>
                <a:gd name="T33" fmla="*/ 1523 h 1744"/>
                <a:gd name="T34" fmla="*/ 311 w 1411"/>
                <a:gd name="T35" fmla="*/ 1573 h 1744"/>
                <a:gd name="T36" fmla="*/ 281 w 1411"/>
                <a:gd name="T37" fmla="*/ 1643 h 1744"/>
                <a:gd name="T38" fmla="*/ 250 w 1411"/>
                <a:gd name="T39" fmla="*/ 1573 h 1744"/>
                <a:gd name="T40" fmla="*/ 505 w 1411"/>
                <a:gd name="T41" fmla="*/ 1539 h 1744"/>
                <a:gd name="T42" fmla="*/ 389 w 1411"/>
                <a:gd name="T43" fmla="*/ 1551 h 1744"/>
                <a:gd name="T44" fmla="*/ 423 w 1411"/>
                <a:gd name="T45" fmla="*/ 1675 h 1744"/>
                <a:gd name="T46" fmla="*/ 511 w 1411"/>
                <a:gd name="T47" fmla="*/ 1678 h 1744"/>
                <a:gd name="T48" fmla="*/ 505 w 1411"/>
                <a:gd name="T49" fmla="*/ 1242 h 1744"/>
                <a:gd name="T50" fmla="*/ 488 w 1411"/>
                <a:gd name="T51" fmla="*/ 1558 h 1744"/>
                <a:gd name="T52" fmla="*/ 489 w 1411"/>
                <a:gd name="T53" fmla="*/ 1635 h 1744"/>
                <a:gd name="T54" fmla="*/ 437 w 1411"/>
                <a:gd name="T55" fmla="*/ 1597 h 1744"/>
                <a:gd name="T56" fmla="*/ 667 w 1411"/>
                <a:gd name="T57" fmla="*/ 1554 h 1744"/>
                <a:gd name="T58" fmla="*/ 696 w 1411"/>
                <a:gd name="T59" fmla="*/ 1620 h 1744"/>
                <a:gd name="T60" fmla="*/ 637 w 1411"/>
                <a:gd name="T61" fmla="*/ 1621 h 1744"/>
                <a:gd name="T62" fmla="*/ 667 w 1411"/>
                <a:gd name="T63" fmla="*/ 1554 h 1744"/>
                <a:gd name="T64" fmla="*/ 714 w 1411"/>
                <a:gd name="T65" fmla="*/ 1677 h 1744"/>
                <a:gd name="T66" fmla="*/ 752 w 1411"/>
                <a:gd name="T67" fmla="*/ 1562 h 1744"/>
                <a:gd name="T68" fmla="*/ 651 w 1411"/>
                <a:gd name="T69" fmla="*/ 1522 h 1744"/>
                <a:gd name="T70" fmla="*/ 577 w 1411"/>
                <a:gd name="T71" fmla="*/ 1744 h 1744"/>
                <a:gd name="T72" fmla="*/ 810 w 1411"/>
                <a:gd name="T73" fmla="*/ 1523 h 1744"/>
                <a:gd name="T74" fmla="*/ 810 w 1411"/>
                <a:gd name="T75" fmla="*/ 1672 h 1744"/>
                <a:gd name="T76" fmla="*/ 953 w 1411"/>
                <a:gd name="T77" fmla="*/ 1598 h 1744"/>
                <a:gd name="T78" fmla="*/ 860 w 1411"/>
                <a:gd name="T79" fmla="*/ 1551 h 1744"/>
                <a:gd name="T80" fmla="*/ 890 w 1411"/>
                <a:gd name="T81" fmla="*/ 1622 h 1744"/>
                <a:gd name="T82" fmla="*/ 829 w 1411"/>
                <a:gd name="T83" fmla="*/ 1622 h 1744"/>
                <a:gd name="T84" fmla="*/ 860 w 1411"/>
                <a:gd name="T85" fmla="*/ 1551 h 1744"/>
                <a:gd name="T86" fmla="*/ 1034 w 1411"/>
                <a:gd name="T87" fmla="*/ 1521 h 1744"/>
                <a:gd name="T88" fmla="*/ 964 w 1411"/>
                <a:gd name="T89" fmla="*/ 1678 h 1744"/>
                <a:gd name="T90" fmla="*/ 1059 w 1411"/>
                <a:gd name="T91" fmla="*/ 1559 h 1744"/>
                <a:gd name="T92" fmla="*/ 1230 w 1411"/>
                <a:gd name="T93" fmla="*/ 1594 h 1744"/>
                <a:gd name="T94" fmla="*/ 1120 w 1411"/>
                <a:gd name="T95" fmla="*/ 1515 h 1744"/>
                <a:gd name="T96" fmla="*/ 1139 w 1411"/>
                <a:gd name="T97" fmla="*/ 1547 h 1744"/>
                <a:gd name="T98" fmla="*/ 1157 w 1411"/>
                <a:gd name="T99" fmla="*/ 1576 h 1744"/>
                <a:gd name="T100" fmla="*/ 1095 w 1411"/>
                <a:gd name="T101" fmla="*/ 1674 h 1744"/>
                <a:gd name="T102" fmla="*/ 1182 w 1411"/>
                <a:gd name="T103" fmla="*/ 1678 h 1744"/>
                <a:gd name="T104" fmla="*/ 1178 w 1411"/>
                <a:gd name="T105" fmla="*/ 1605 h 1744"/>
                <a:gd name="T106" fmla="*/ 1144 w 1411"/>
                <a:gd name="T107" fmla="*/ 1646 h 1744"/>
                <a:gd name="T108" fmla="*/ 1128 w 1411"/>
                <a:gd name="T109" fmla="*/ 1614 h 1744"/>
                <a:gd name="T110" fmla="*/ 1008 w 1411"/>
                <a:gd name="T111" fmla="*/ 1411 h 1744"/>
                <a:gd name="T112" fmla="*/ 1225 w 1411"/>
                <a:gd name="T113" fmla="*/ 1411 h 1744"/>
                <a:gd name="T114" fmla="*/ 1268 w 1411"/>
                <a:gd name="T115" fmla="*/ 1285 h 1744"/>
                <a:gd name="T116" fmla="*/ 959 w 1411"/>
                <a:gd name="T117" fmla="*/ 1265 h 1744"/>
                <a:gd name="T118" fmla="*/ 1252 w 1411"/>
                <a:gd name="T119" fmla="*/ 1109 h 1744"/>
                <a:gd name="T120" fmla="*/ 1251 w 1411"/>
                <a:gd name="T121" fmla="*/ 1218 h 1744"/>
                <a:gd name="T122" fmla="*/ 299 w 1411"/>
                <a:gd name="T123" fmla="*/ 0 h 1744"/>
                <a:gd name="T124" fmla="*/ 330 w 1411"/>
                <a:gd name="T125" fmla="*/ 166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1744">
                  <a:moveTo>
                    <a:pt x="623" y="0"/>
                  </a:moveTo>
                  <a:cubicBezTo>
                    <a:pt x="636" y="52"/>
                    <a:pt x="643" y="108"/>
                    <a:pt x="643" y="169"/>
                  </a:cubicBezTo>
                  <a:cubicBezTo>
                    <a:pt x="643" y="305"/>
                    <a:pt x="595" y="441"/>
                    <a:pt x="514" y="534"/>
                  </a:cubicBezTo>
                  <a:cubicBezTo>
                    <a:pt x="417" y="643"/>
                    <a:pt x="276" y="702"/>
                    <a:pt x="107" y="702"/>
                  </a:cubicBezTo>
                  <a:cubicBezTo>
                    <a:pt x="70" y="702"/>
                    <a:pt x="34" y="699"/>
                    <a:pt x="0" y="694"/>
                  </a:cubicBezTo>
                  <a:lnTo>
                    <a:pt x="0" y="1411"/>
                  </a:lnTo>
                  <a:lnTo>
                    <a:pt x="404" y="1411"/>
                  </a:lnTo>
                  <a:lnTo>
                    <a:pt x="404" y="1042"/>
                  </a:lnTo>
                  <a:lnTo>
                    <a:pt x="505" y="1042"/>
                  </a:lnTo>
                  <a:lnTo>
                    <a:pt x="505" y="1203"/>
                  </a:lnTo>
                  <a:lnTo>
                    <a:pt x="622" y="1042"/>
                  </a:lnTo>
                  <a:lnTo>
                    <a:pt x="735" y="1042"/>
                  </a:lnTo>
                  <a:lnTo>
                    <a:pt x="596" y="1214"/>
                  </a:lnTo>
                  <a:lnTo>
                    <a:pt x="723" y="1380"/>
                  </a:lnTo>
                  <a:lnTo>
                    <a:pt x="853" y="1042"/>
                  </a:lnTo>
                  <a:lnTo>
                    <a:pt x="974" y="1042"/>
                  </a:lnTo>
                  <a:lnTo>
                    <a:pt x="1116" y="1411"/>
                  </a:lnTo>
                  <a:lnTo>
                    <a:pt x="1124" y="1411"/>
                  </a:lnTo>
                  <a:lnTo>
                    <a:pt x="1124" y="1042"/>
                  </a:lnTo>
                  <a:lnTo>
                    <a:pt x="1259" y="1042"/>
                  </a:lnTo>
                  <a:cubicBezTo>
                    <a:pt x="1294" y="1042"/>
                    <a:pt x="1323" y="1046"/>
                    <a:pt x="1346" y="1054"/>
                  </a:cubicBezTo>
                  <a:cubicBezTo>
                    <a:pt x="1369" y="1063"/>
                    <a:pt x="1386" y="1076"/>
                    <a:pt x="1398" y="1094"/>
                  </a:cubicBezTo>
                  <a:cubicBezTo>
                    <a:pt x="1404" y="1104"/>
                    <a:pt x="1409" y="1115"/>
                    <a:pt x="1411" y="1128"/>
                  </a:cubicBezTo>
                  <a:lnTo>
                    <a:pt x="1411" y="0"/>
                  </a:lnTo>
                  <a:lnTo>
                    <a:pt x="623" y="0"/>
                  </a:lnTo>
                  <a:close/>
                  <a:moveTo>
                    <a:pt x="92" y="1554"/>
                  </a:moveTo>
                  <a:cubicBezTo>
                    <a:pt x="99" y="1554"/>
                    <a:pt x="105" y="1556"/>
                    <a:pt x="109" y="1559"/>
                  </a:cubicBezTo>
                  <a:cubicBezTo>
                    <a:pt x="114" y="1562"/>
                    <a:pt x="118" y="1567"/>
                    <a:pt x="121" y="1574"/>
                  </a:cubicBezTo>
                  <a:cubicBezTo>
                    <a:pt x="124" y="1580"/>
                    <a:pt x="125" y="1587"/>
                    <a:pt x="125" y="1596"/>
                  </a:cubicBezTo>
                  <a:cubicBezTo>
                    <a:pt x="125" y="1605"/>
                    <a:pt x="124" y="1614"/>
                    <a:pt x="121" y="1620"/>
                  </a:cubicBezTo>
                  <a:cubicBezTo>
                    <a:pt x="118" y="1627"/>
                    <a:pt x="114" y="1632"/>
                    <a:pt x="109" y="1635"/>
                  </a:cubicBezTo>
                  <a:cubicBezTo>
                    <a:pt x="104" y="1639"/>
                    <a:pt x="98" y="1641"/>
                    <a:pt x="91" y="1641"/>
                  </a:cubicBezTo>
                  <a:cubicBezTo>
                    <a:pt x="84" y="1641"/>
                    <a:pt x="78" y="1639"/>
                    <a:pt x="73" y="1636"/>
                  </a:cubicBezTo>
                  <a:cubicBezTo>
                    <a:pt x="68" y="1632"/>
                    <a:pt x="64" y="1627"/>
                    <a:pt x="62" y="1621"/>
                  </a:cubicBezTo>
                  <a:cubicBezTo>
                    <a:pt x="59" y="1614"/>
                    <a:pt x="57" y="1607"/>
                    <a:pt x="57" y="1598"/>
                  </a:cubicBezTo>
                  <a:cubicBezTo>
                    <a:pt x="57" y="1588"/>
                    <a:pt x="59" y="1580"/>
                    <a:pt x="62" y="1574"/>
                  </a:cubicBezTo>
                  <a:cubicBezTo>
                    <a:pt x="65" y="1567"/>
                    <a:pt x="69" y="1563"/>
                    <a:pt x="74" y="1559"/>
                  </a:cubicBezTo>
                  <a:cubicBezTo>
                    <a:pt x="79" y="1556"/>
                    <a:pt x="85" y="1554"/>
                    <a:pt x="92" y="1554"/>
                  </a:cubicBezTo>
                  <a:close/>
                  <a:moveTo>
                    <a:pt x="57" y="1656"/>
                  </a:moveTo>
                  <a:cubicBezTo>
                    <a:pt x="64" y="1665"/>
                    <a:pt x="72" y="1671"/>
                    <a:pt x="80" y="1676"/>
                  </a:cubicBezTo>
                  <a:cubicBezTo>
                    <a:pt x="89" y="1681"/>
                    <a:pt x="99" y="1683"/>
                    <a:pt x="111" y="1683"/>
                  </a:cubicBezTo>
                  <a:cubicBezTo>
                    <a:pt x="121" y="1683"/>
                    <a:pt x="130" y="1681"/>
                    <a:pt x="139" y="1677"/>
                  </a:cubicBezTo>
                  <a:cubicBezTo>
                    <a:pt x="148" y="1673"/>
                    <a:pt x="156" y="1667"/>
                    <a:pt x="162" y="1659"/>
                  </a:cubicBezTo>
                  <a:cubicBezTo>
                    <a:pt x="168" y="1652"/>
                    <a:pt x="174" y="1643"/>
                    <a:pt x="177" y="1632"/>
                  </a:cubicBezTo>
                  <a:cubicBezTo>
                    <a:pt x="181" y="1622"/>
                    <a:pt x="183" y="1610"/>
                    <a:pt x="183" y="1597"/>
                  </a:cubicBezTo>
                  <a:cubicBezTo>
                    <a:pt x="183" y="1584"/>
                    <a:pt x="181" y="1572"/>
                    <a:pt x="177" y="1562"/>
                  </a:cubicBezTo>
                  <a:cubicBezTo>
                    <a:pt x="174" y="1551"/>
                    <a:pt x="169" y="1542"/>
                    <a:pt x="162" y="1535"/>
                  </a:cubicBezTo>
                  <a:cubicBezTo>
                    <a:pt x="156" y="1528"/>
                    <a:pt x="148" y="1522"/>
                    <a:pt x="139" y="1518"/>
                  </a:cubicBezTo>
                  <a:cubicBezTo>
                    <a:pt x="130" y="1514"/>
                    <a:pt x="121" y="1512"/>
                    <a:pt x="110" y="1512"/>
                  </a:cubicBezTo>
                  <a:cubicBezTo>
                    <a:pt x="97" y="1512"/>
                    <a:pt x="86" y="1516"/>
                    <a:pt x="76" y="1522"/>
                  </a:cubicBezTo>
                  <a:cubicBezTo>
                    <a:pt x="66" y="1528"/>
                    <a:pt x="58" y="1536"/>
                    <a:pt x="52" y="1548"/>
                  </a:cubicBezTo>
                  <a:lnTo>
                    <a:pt x="52" y="1517"/>
                  </a:lnTo>
                  <a:lnTo>
                    <a:pt x="2" y="1517"/>
                  </a:lnTo>
                  <a:lnTo>
                    <a:pt x="2" y="1744"/>
                  </a:lnTo>
                  <a:lnTo>
                    <a:pt x="57" y="1744"/>
                  </a:lnTo>
                  <a:lnTo>
                    <a:pt x="57" y="1656"/>
                  </a:lnTo>
                  <a:close/>
                  <a:moveTo>
                    <a:pt x="281" y="1512"/>
                  </a:moveTo>
                  <a:cubicBezTo>
                    <a:pt x="261" y="1512"/>
                    <a:pt x="244" y="1516"/>
                    <a:pt x="231" y="1523"/>
                  </a:cubicBezTo>
                  <a:cubicBezTo>
                    <a:pt x="217" y="1529"/>
                    <a:pt x="206" y="1539"/>
                    <a:pt x="199" y="1552"/>
                  </a:cubicBezTo>
                  <a:cubicBezTo>
                    <a:pt x="192" y="1565"/>
                    <a:pt x="188" y="1580"/>
                    <a:pt x="188" y="1598"/>
                  </a:cubicBezTo>
                  <a:cubicBezTo>
                    <a:pt x="188" y="1615"/>
                    <a:pt x="192" y="1631"/>
                    <a:pt x="199" y="1643"/>
                  </a:cubicBezTo>
                  <a:cubicBezTo>
                    <a:pt x="206" y="1656"/>
                    <a:pt x="217" y="1666"/>
                    <a:pt x="231" y="1672"/>
                  </a:cubicBezTo>
                  <a:cubicBezTo>
                    <a:pt x="244" y="1679"/>
                    <a:pt x="261" y="1682"/>
                    <a:pt x="281" y="1682"/>
                  </a:cubicBezTo>
                  <a:cubicBezTo>
                    <a:pt x="300" y="1682"/>
                    <a:pt x="317" y="1679"/>
                    <a:pt x="331" y="1672"/>
                  </a:cubicBezTo>
                  <a:cubicBezTo>
                    <a:pt x="345" y="1666"/>
                    <a:pt x="355" y="1656"/>
                    <a:pt x="363" y="1643"/>
                  </a:cubicBezTo>
                  <a:cubicBezTo>
                    <a:pt x="370" y="1631"/>
                    <a:pt x="374" y="1615"/>
                    <a:pt x="374" y="1598"/>
                  </a:cubicBezTo>
                  <a:cubicBezTo>
                    <a:pt x="374" y="1580"/>
                    <a:pt x="370" y="1565"/>
                    <a:pt x="363" y="1552"/>
                  </a:cubicBezTo>
                  <a:cubicBezTo>
                    <a:pt x="355" y="1539"/>
                    <a:pt x="345" y="1529"/>
                    <a:pt x="331" y="1523"/>
                  </a:cubicBezTo>
                  <a:cubicBezTo>
                    <a:pt x="317" y="1516"/>
                    <a:pt x="300" y="1512"/>
                    <a:pt x="281" y="1512"/>
                  </a:cubicBezTo>
                  <a:close/>
                  <a:moveTo>
                    <a:pt x="281" y="1551"/>
                  </a:moveTo>
                  <a:cubicBezTo>
                    <a:pt x="288" y="1551"/>
                    <a:pt x="294" y="1553"/>
                    <a:pt x="299" y="1557"/>
                  </a:cubicBezTo>
                  <a:cubicBezTo>
                    <a:pt x="304" y="1560"/>
                    <a:pt x="308" y="1566"/>
                    <a:pt x="311" y="1573"/>
                  </a:cubicBezTo>
                  <a:cubicBezTo>
                    <a:pt x="314" y="1579"/>
                    <a:pt x="316" y="1588"/>
                    <a:pt x="316" y="1597"/>
                  </a:cubicBezTo>
                  <a:cubicBezTo>
                    <a:pt x="316" y="1607"/>
                    <a:pt x="314" y="1615"/>
                    <a:pt x="311" y="1622"/>
                  </a:cubicBezTo>
                  <a:cubicBezTo>
                    <a:pt x="308" y="1629"/>
                    <a:pt x="304" y="1634"/>
                    <a:pt x="299" y="1638"/>
                  </a:cubicBezTo>
                  <a:cubicBezTo>
                    <a:pt x="294" y="1641"/>
                    <a:pt x="288" y="1643"/>
                    <a:pt x="281" y="1643"/>
                  </a:cubicBezTo>
                  <a:cubicBezTo>
                    <a:pt x="274" y="1643"/>
                    <a:pt x="268" y="1641"/>
                    <a:pt x="263" y="1638"/>
                  </a:cubicBezTo>
                  <a:cubicBezTo>
                    <a:pt x="257" y="1634"/>
                    <a:pt x="253" y="1629"/>
                    <a:pt x="250" y="1622"/>
                  </a:cubicBezTo>
                  <a:cubicBezTo>
                    <a:pt x="247" y="1615"/>
                    <a:pt x="245" y="1607"/>
                    <a:pt x="245" y="1597"/>
                  </a:cubicBezTo>
                  <a:cubicBezTo>
                    <a:pt x="245" y="1588"/>
                    <a:pt x="247" y="1580"/>
                    <a:pt x="250" y="1573"/>
                  </a:cubicBezTo>
                  <a:cubicBezTo>
                    <a:pt x="253" y="1566"/>
                    <a:pt x="257" y="1561"/>
                    <a:pt x="262" y="1557"/>
                  </a:cubicBezTo>
                  <a:cubicBezTo>
                    <a:pt x="268" y="1553"/>
                    <a:pt x="274" y="1551"/>
                    <a:pt x="281" y="1551"/>
                  </a:cubicBezTo>
                  <a:close/>
                  <a:moveTo>
                    <a:pt x="505" y="1411"/>
                  </a:moveTo>
                  <a:lnTo>
                    <a:pt x="505" y="1539"/>
                  </a:lnTo>
                  <a:cubicBezTo>
                    <a:pt x="499" y="1530"/>
                    <a:pt x="491" y="1523"/>
                    <a:pt x="482" y="1519"/>
                  </a:cubicBezTo>
                  <a:cubicBezTo>
                    <a:pt x="473" y="1515"/>
                    <a:pt x="463" y="1512"/>
                    <a:pt x="452" y="1512"/>
                  </a:cubicBezTo>
                  <a:cubicBezTo>
                    <a:pt x="437" y="1513"/>
                    <a:pt x="425" y="1516"/>
                    <a:pt x="414" y="1523"/>
                  </a:cubicBezTo>
                  <a:cubicBezTo>
                    <a:pt x="403" y="1529"/>
                    <a:pt x="395" y="1539"/>
                    <a:pt x="389" y="1551"/>
                  </a:cubicBezTo>
                  <a:cubicBezTo>
                    <a:pt x="383" y="1564"/>
                    <a:pt x="380" y="1578"/>
                    <a:pt x="380" y="1595"/>
                  </a:cubicBezTo>
                  <a:cubicBezTo>
                    <a:pt x="380" y="1608"/>
                    <a:pt x="382" y="1620"/>
                    <a:pt x="385" y="1631"/>
                  </a:cubicBezTo>
                  <a:cubicBezTo>
                    <a:pt x="389" y="1641"/>
                    <a:pt x="394" y="1650"/>
                    <a:pt x="400" y="1658"/>
                  </a:cubicBezTo>
                  <a:cubicBezTo>
                    <a:pt x="407" y="1665"/>
                    <a:pt x="414" y="1671"/>
                    <a:pt x="423" y="1675"/>
                  </a:cubicBezTo>
                  <a:cubicBezTo>
                    <a:pt x="432" y="1679"/>
                    <a:pt x="442" y="1681"/>
                    <a:pt x="452" y="1681"/>
                  </a:cubicBezTo>
                  <a:cubicBezTo>
                    <a:pt x="465" y="1681"/>
                    <a:pt x="476" y="1678"/>
                    <a:pt x="486" y="1672"/>
                  </a:cubicBezTo>
                  <a:cubicBezTo>
                    <a:pt x="496" y="1666"/>
                    <a:pt x="504" y="1657"/>
                    <a:pt x="511" y="1646"/>
                  </a:cubicBezTo>
                  <a:lnTo>
                    <a:pt x="511" y="1678"/>
                  </a:lnTo>
                  <a:lnTo>
                    <a:pt x="560" y="1678"/>
                  </a:lnTo>
                  <a:lnTo>
                    <a:pt x="560" y="1411"/>
                  </a:lnTo>
                  <a:lnTo>
                    <a:pt x="621" y="1411"/>
                  </a:lnTo>
                  <a:lnTo>
                    <a:pt x="505" y="1242"/>
                  </a:lnTo>
                  <a:lnTo>
                    <a:pt x="505" y="1410"/>
                  </a:lnTo>
                  <a:lnTo>
                    <a:pt x="505" y="1411"/>
                  </a:lnTo>
                  <a:close/>
                  <a:moveTo>
                    <a:pt x="469" y="1553"/>
                  </a:moveTo>
                  <a:cubicBezTo>
                    <a:pt x="476" y="1553"/>
                    <a:pt x="483" y="1555"/>
                    <a:pt x="488" y="1558"/>
                  </a:cubicBezTo>
                  <a:cubicBezTo>
                    <a:pt x="493" y="1562"/>
                    <a:pt x="497" y="1567"/>
                    <a:pt x="500" y="1573"/>
                  </a:cubicBezTo>
                  <a:cubicBezTo>
                    <a:pt x="503" y="1580"/>
                    <a:pt x="505" y="1587"/>
                    <a:pt x="505" y="1596"/>
                  </a:cubicBezTo>
                  <a:cubicBezTo>
                    <a:pt x="505" y="1606"/>
                    <a:pt x="503" y="1613"/>
                    <a:pt x="500" y="1620"/>
                  </a:cubicBezTo>
                  <a:cubicBezTo>
                    <a:pt x="498" y="1626"/>
                    <a:pt x="494" y="1631"/>
                    <a:pt x="489" y="1635"/>
                  </a:cubicBezTo>
                  <a:cubicBezTo>
                    <a:pt x="484" y="1638"/>
                    <a:pt x="477" y="1640"/>
                    <a:pt x="470" y="1640"/>
                  </a:cubicBezTo>
                  <a:cubicBezTo>
                    <a:pt x="464" y="1640"/>
                    <a:pt x="458" y="1638"/>
                    <a:pt x="453" y="1635"/>
                  </a:cubicBezTo>
                  <a:cubicBezTo>
                    <a:pt x="448" y="1631"/>
                    <a:pt x="444" y="1626"/>
                    <a:pt x="441" y="1620"/>
                  </a:cubicBezTo>
                  <a:cubicBezTo>
                    <a:pt x="438" y="1614"/>
                    <a:pt x="437" y="1606"/>
                    <a:pt x="437" y="1597"/>
                  </a:cubicBezTo>
                  <a:cubicBezTo>
                    <a:pt x="437" y="1588"/>
                    <a:pt x="438" y="1580"/>
                    <a:pt x="441" y="1574"/>
                  </a:cubicBezTo>
                  <a:cubicBezTo>
                    <a:pt x="444" y="1567"/>
                    <a:pt x="448" y="1562"/>
                    <a:pt x="453" y="1558"/>
                  </a:cubicBezTo>
                  <a:cubicBezTo>
                    <a:pt x="458" y="1555"/>
                    <a:pt x="463" y="1553"/>
                    <a:pt x="469" y="1553"/>
                  </a:cubicBezTo>
                  <a:close/>
                  <a:moveTo>
                    <a:pt x="667" y="1554"/>
                  </a:moveTo>
                  <a:cubicBezTo>
                    <a:pt x="674" y="1554"/>
                    <a:pt x="679" y="1556"/>
                    <a:pt x="684" y="1559"/>
                  </a:cubicBezTo>
                  <a:cubicBezTo>
                    <a:pt x="689" y="1563"/>
                    <a:pt x="693" y="1567"/>
                    <a:pt x="696" y="1574"/>
                  </a:cubicBezTo>
                  <a:cubicBezTo>
                    <a:pt x="699" y="1580"/>
                    <a:pt x="700" y="1587"/>
                    <a:pt x="700" y="1596"/>
                  </a:cubicBezTo>
                  <a:cubicBezTo>
                    <a:pt x="700" y="1605"/>
                    <a:pt x="699" y="1614"/>
                    <a:pt x="696" y="1620"/>
                  </a:cubicBezTo>
                  <a:cubicBezTo>
                    <a:pt x="693" y="1627"/>
                    <a:pt x="689" y="1632"/>
                    <a:pt x="684" y="1635"/>
                  </a:cubicBezTo>
                  <a:cubicBezTo>
                    <a:pt x="679" y="1639"/>
                    <a:pt x="673" y="1641"/>
                    <a:pt x="666" y="1641"/>
                  </a:cubicBezTo>
                  <a:cubicBezTo>
                    <a:pt x="659" y="1641"/>
                    <a:pt x="653" y="1639"/>
                    <a:pt x="648" y="1636"/>
                  </a:cubicBezTo>
                  <a:cubicBezTo>
                    <a:pt x="643" y="1632"/>
                    <a:pt x="639" y="1627"/>
                    <a:pt x="637" y="1621"/>
                  </a:cubicBezTo>
                  <a:cubicBezTo>
                    <a:pt x="634" y="1614"/>
                    <a:pt x="632" y="1607"/>
                    <a:pt x="632" y="1598"/>
                  </a:cubicBezTo>
                  <a:cubicBezTo>
                    <a:pt x="632" y="1588"/>
                    <a:pt x="634" y="1580"/>
                    <a:pt x="637" y="1574"/>
                  </a:cubicBezTo>
                  <a:cubicBezTo>
                    <a:pt x="639" y="1567"/>
                    <a:pt x="643" y="1563"/>
                    <a:pt x="649" y="1559"/>
                  </a:cubicBezTo>
                  <a:cubicBezTo>
                    <a:pt x="654" y="1556"/>
                    <a:pt x="660" y="1554"/>
                    <a:pt x="667" y="1554"/>
                  </a:cubicBezTo>
                  <a:close/>
                  <a:moveTo>
                    <a:pt x="632" y="1656"/>
                  </a:moveTo>
                  <a:cubicBezTo>
                    <a:pt x="639" y="1665"/>
                    <a:pt x="646" y="1671"/>
                    <a:pt x="655" y="1676"/>
                  </a:cubicBezTo>
                  <a:cubicBezTo>
                    <a:pt x="664" y="1681"/>
                    <a:pt x="674" y="1683"/>
                    <a:pt x="685" y="1683"/>
                  </a:cubicBezTo>
                  <a:cubicBezTo>
                    <a:pt x="696" y="1683"/>
                    <a:pt x="705" y="1681"/>
                    <a:pt x="714" y="1677"/>
                  </a:cubicBezTo>
                  <a:cubicBezTo>
                    <a:pt x="723" y="1673"/>
                    <a:pt x="730" y="1667"/>
                    <a:pt x="737" y="1659"/>
                  </a:cubicBezTo>
                  <a:cubicBezTo>
                    <a:pt x="743" y="1652"/>
                    <a:pt x="748" y="1643"/>
                    <a:pt x="752" y="1632"/>
                  </a:cubicBezTo>
                  <a:cubicBezTo>
                    <a:pt x="756" y="1622"/>
                    <a:pt x="757" y="1610"/>
                    <a:pt x="757" y="1597"/>
                  </a:cubicBezTo>
                  <a:cubicBezTo>
                    <a:pt x="757" y="1584"/>
                    <a:pt x="756" y="1572"/>
                    <a:pt x="752" y="1562"/>
                  </a:cubicBezTo>
                  <a:cubicBezTo>
                    <a:pt x="749" y="1551"/>
                    <a:pt x="744" y="1542"/>
                    <a:pt x="737" y="1535"/>
                  </a:cubicBezTo>
                  <a:cubicBezTo>
                    <a:pt x="731" y="1528"/>
                    <a:pt x="723" y="1522"/>
                    <a:pt x="714" y="1518"/>
                  </a:cubicBezTo>
                  <a:cubicBezTo>
                    <a:pt x="705" y="1514"/>
                    <a:pt x="696" y="1512"/>
                    <a:pt x="685" y="1512"/>
                  </a:cubicBezTo>
                  <a:cubicBezTo>
                    <a:pt x="672" y="1512"/>
                    <a:pt x="661" y="1516"/>
                    <a:pt x="651" y="1522"/>
                  </a:cubicBezTo>
                  <a:cubicBezTo>
                    <a:pt x="641" y="1528"/>
                    <a:pt x="633" y="1536"/>
                    <a:pt x="627" y="1548"/>
                  </a:cubicBezTo>
                  <a:lnTo>
                    <a:pt x="627" y="1517"/>
                  </a:lnTo>
                  <a:lnTo>
                    <a:pt x="577" y="1517"/>
                  </a:lnTo>
                  <a:lnTo>
                    <a:pt x="577" y="1744"/>
                  </a:lnTo>
                  <a:lnTo>
                    <a:pt x="632" y="1744"/>
                  </a:lnTo>
                  <a:lnTo>
                    <a:pt x="632" y="1656"/>
                  </a:lnTo>
                  <a:close/>
                  <a:moveTo>
                    <a:pt x="860" y="1512"/>
                  </a:moveTo>
                  <a:cubicBezTo>
                    <a:pt x="840" y="1512"/>
                    <a:pt x="823" y="1516"/>
                    <a:pt x="810" y="1523"/>
                  </a:cubicBezTo>
                  <a:cubicBezTo>
                    <a:pt x="796" y="1529"/>
                    <a:pt x="785" y="1539"/>
                    <a:pt x="778" y="1552"/>
                  </a:cubicBezTo>
                  <a:cubicBezTo>
                    <a:pt x="771" y="1565"/>
                    <a:pt x="767" y="1580"/>
                    <a:pt x="767" y="1598"/>
                  </a:cubicBezTo>
                  <a:cubicBezTo>
                    <a:pt x="767" y="1615"/>
                    <a:pt x="771" y="1631"/>
                    <a:pt x="778" y="1643"/>
                  </a:cubicBezTo>
                  <a:cubicBezTo>
                    <a:pt x="785" y="1656"/>
                    <a:pt x="796" y="1666"/>
                    <a:pt x="810" y="1672"/>
                  </a:cubicBezTo>
                  <a:cubicBezTo>
                    <a:pt x="824" y="1679"/>
                    <a:pt x="840" y="1682"/>
                    <a:pt x="860" y="1682"/>
                  </a:cubicBezTo>
                  <a:cubicBezTo>
                    <a:pt x="879" y="1682"/>
                    <a:pt x="896" y="1679"/>
                    <a:pt x="910" y="1672"/>
                  </a:cubicBezTo>
                  <a:cubicBezTo>
                    <a:pt x="924" y="1666"/>
                    <a:pt x="934" y="1656"/>
                    <a:pt x="942" y="1643"/>
                  </a:cubicBezTo>
                  <a:cubicBezTo>
                    <a:pt x="949" y="1631"/>
                    <a:pt x="953" y="1615"/>
                    <a:pt x="953" y="1598"/>
                  </a:cubicBezTo>
                  <a:cubicBezTo>
                    <a:pt x="953" y="1580"/>
                    <a:pt x="949" y="1565"/>
                    <a:pt x="942" y="1552"/>
                  </a:cubicBezTo>
                  <a:cubicBezTo>
                    <a:pt x="934" y="1539"/>
                    <a:pt x="924" y="1529"/>
                    <a:pt x="910" y="1523"/>
                  </a:cubicBezTo>
                  <a:cubicBezTo>
                    <a:pt x="896" y="1516"/>
                    <a:pt x="879" y="1512"/>
                    <a:pt x="860" y="1512"/>
                  </a:cubicBezTo>
                  <a:close/>
                  <a:moveTo>
                    <a:pt x="860" y="1551"/>
                  </a:moveTo>
                  <a:cubicBezTo>
                    <a:pt x="867" y="1551"/>
                    <a:pt x="873" y="1553"/>
                    <a:pt x="878" y="1557"/>
                  </a:cubicBezTo>
                  <a:cubicBezTo>
                    <a:pt x="883" y="1560"/>
                    <a:pt x="887" y="1566"/>
                    <a:pt x="890" y="1573"/>
                  </a:cubicBezTo>
                  <a:cubicBezTo>
                    <a:pt x="893" y="1579"/>
                    <a:pt x="895" y="1588"/>
                    <a:pt x="895" y="1597"/>
                  </a:cubicBezTo>
                  <a:cubicBezTo>
                    <a:pt x="895" y="1607"/>
                    <a:pt x="893" y="1615"/>
                    <a:pt x="890" y="1622"/>
                  </a:cubicBezTo>
                  <a:cubicBezTo>
                    <a:pt x="887" y="1629"/>
                    <a:pt x="883" y="1634"/>
                    <a:pt x="878" y="1638"/>
                  </a:cubicBezTo>
                  <a:cubicBezTo>
                    <a:pt x="873" y="1641"/>
                    <a:pt x="867" y="1643"/>
                    <a:pt x="860" y="1643"/>
                  </a:cubicBezTo>
                  <a:cubicBezTo>
                    <a:pt x="853" y="1643"/>
                    <a:pt x="847" y="1641"/>
                    <a:pt x="842" y="1638"/>
                  </a:cubicBezTo>
                  <a:cubicBezTo>
                    <a:pt x="836" y="1634"/>
                    <a:pt x="832" y="1629"/>
                    <a:pt x="829" y="1622"/>
                  </a:cubicBezTo>
                  <a:cubicBezTo>
                    <a:pt x="826" y="1615"/>
                    <a:pt x="825" y="1607"/>
                    <a:pt x="824" y="1597"/>
                  </a:cubicBezTo>
                  <a:cubicBezTo>
                    <a:pt x="825" y="1588"/>
                    <a:pt x="826" y="1580"/>
                    <a:pt x="829" y="1573"/>
                  </a:cubicBezTo>
                  <a:cubicBezTo>
                    <a:pt x="832" y="1566"/>
                    <a:pt x="836" y="1561"/>
                    <a:pt x="841" y="1557"/>
                  </a:cubicBezTo>
                  <a:cubicBezTo>
                    <a:pt x="847" y="1553"/>
                    <a:pt x="853" y="1551"/>
                    <a:pt x="860" y="1551"/>
                  </a:cubicBezTo>
                  <a:close/>
                  <a:moveTo>
                    <a:pt x="1079" y="1514"/>
                  </a:moveTo>
                  <a:cubicBezTo>
                    <a:pt x="1076" y="1514"/>
                    <a:pt x="1073" y="1513"/>
                    <a:pt x="1070" y="1513"/>
                  </a:cubicBezTo>
                  <a:cubicBezTo>
                    <a:pt x="1068" y="1513"/>
                    <a:pt x="1065" y="1512"/>
                    <a:pt x="1063" y="1512"/>
                  </a:cubicBezTo>
                  <a:cubicBezTo>
                    <a:pt x="1052" y="1512"/>
                    <a:pt x="1042" y="1515"/>
                    <a:pt x="1034" y="1521"/>
                  </a:cubicBezTo>
                  <a:cubicBezTo>
                    <a:pt x="1026" y="1527"/>
                    <a:pt x="1019" y="1536"/>
                    <a:pt x="1013" y="1548"/>
                  </a:cubicBezTo>
                  <a:lnTo>
                    <a:pt x="1013" y="1517"/>
                  </a:lnTo>
                  <a:lnTo>
                    <a:pt x="964" y="1517"/>
                  </a:lnTo>
                  <a:lnTo>
                    <a:pt x="964" y="1678"/>
                  </a:lnTo>
                  <a:lnTo>
                    <a:pt x="1019" y="1678"/>
                  </a:lnTo>
                  <a:lnTo>
                    <a:pt x="1019" y="1610"/>
                  </a:lnTo>
                  <a:cubicBezTo>
                    <a:pt x="1019" y="1593"/>
                    <a:pt x="1023" y="1580"/>
                    <a:pt x="1030" y="1572"/>
                  </a:cubicBezTo>
                  <a:cubicBezTo>
                    <a:pt x="1036" y="1563"/>
                    <a:pt x="1046" y="1559"/>
                    <a:pt x="1059" y="1559"/>
                  </a:cubicBezTo>
                  <a:cubicBezTo>
                    <a:pt x="1062" y="1559"/>
                    <a:pt x="1065" y="1559"/>
                    <a:pt x="1068" y="1560"/>
                  </a:cubicBezTo>
                  <a:cubicBezTo>
                    <a:pt x="1071" y="1560"/>
                    <a:pt x="1074" y="1561"/>
                    <a:pt x="1077" y="1562"/>
                  </a:cubicBezTo>
                  <a:lnTo>
                    <a:pt x="1079" y="1514"/>
                  </a:lnTo>
                  <a:close/>
                  <a:moveTo>
                    <a:pt x="1230" y="1594"/>
                  </a:moveTo>
                  <a:cubicBezTo>
                    <a:pt x="1230" y="1575"/>
                    <a:pt x="1228" y="1560"/>
                    <a:pt x="1222" y="1548"/>
                  </a:cubicBezTo>
                  <a:cubicBezTo>
                    <a:pt x="1217" y="1536"/>
                    <a:pt x="1209" y="1527"/>
                    <a:pt x="1197" y="1521"/>
                  </a:cubicBezTo>
                  <a:cubicBezTo>
                    <a:pt x="1186" y="1515"/>
                    <a:pt x="1171" y="1512"/>
                    <a:pt x="1154" y="1512"/>
                  </a:cubicBezTo>
                  <a:cubicBezTo>
                    <a:pt x="1142" y="1512"/>
                    <a:pt x="1130" y="1513"/>
                    <a:pt x="1120" y="1515"/>
                  </a:cubicBezTo>
                  <a:cubicBezTo>
                    <a:pt x="1109" y="1517"/>
                    <a:pt x="1099" y="1519"/>
                    <a:pt x="1090" y="1523"/>
                  </a:cubicBezTo>
                  <a:lnTo>
                    <a:pt x="1091" y="1560"/>
                  </a:lnTo>
                  <a:cubicBezTo>
                    <a:pt x="1100" y="1555"/>
                    <a:pt x="1109" y="1552"/>
                    <a:pt x="1117" y="1550"/>
                  </a:cubicBezTo>
                  <a:cubicBezTo>
                    <a:pt x="1125" y="1548"/>
                    <a:pt x="1132" y="1547"/>
                    <a:pt x="1139" y="1547"/>
                  </a:cubicBezTo>
                  <a:cubicBezTo>
                    <a:pt x="1152" y="1547"/>
                    <a:pt x="1161" y="1549"/>
                    <a:pt x="1168" y="1554"/>
                  </a:cubicBezTo>
                  <a:cubicBezTo>
                    <a:pt x="1175" y="1558"/>
                    <a:pt x="1178" y="1565"/>
                    <a:pt x="1178" y="1574"/>
                  </a:cubicBezTo>
                  <a:lnTo>
                    <a:pt x="1178" y="1576"/>
                  </a:lnTo>
                  <a:lnTo>
                    <a:pt x="1157" y="1576"/>
                  </a:lnTo>
                  <a:cubicBezTo>
                    <a:pt x="1127" y="1576"/>
                    <a:pt x="1106" y="1580"/>
                    <a:pt x="1091" y="1589"/>
                  </a:cubicBezTo>
                  <a:cubicBezTo>
                    <a:pt x="1077" y="1598"/>
                    <a:pt x="1070" y="1611"/>
                    <a:pt x="1070" y="1629"/>
                  </a:cubicBezTo>
                  <a:cubicBezTo>
                    <a:pt x="1070" y="1639"/>
                    <a:pt x="1072" y="1648"/>
                    <a:pt x="1077" y="1656"/>
                  </a:cubicBezTo>
                  <a:cubicBezTo>
                    <a:pt x="1081" y="1664"/>
                    <a:pt x="1087" y="1670"/>
                    <a:pt x="1095" y="1674"/>
                  </a:cubicBezTo>
                  <a:cubicBezTo>
                    <a:pt x="1103" y="1678"/>
                    <a:pt x="1113" y="1680"/>
                    <a:pt x="1124" y="1680"/>
                  </a:cubicBezTo>
                  <a:cubicBezTo>
                    <a:pt x="1137" y="1680"/>
                    <a:pt x="1148" y="1678"/>
                    <a:pt x="1157" y="1674"/>
                  </a:cubicBezTo>
                  <a:cubicBezTo>
                    <a:pt x="1166" y="1670"/>
                    <a:pt x="1174" y="1663"/>
                    <a:pt x="1181" y="1653"/>
                  </a:cubicBezTo>
                  <a:lnTo>
                    <a:pt x="1182" y="1678"/>
                  </a:lnTo>
                  <a:lnTo>
                    <a:pt x="1230" y="1678"/>
                  </a:lnTo>
                  <a:lnTo>
                    <a:pt x="1230" y="1594"/>
                  </a:lnTo>
                  <a:close/>
                  <a:moveTo>
                    <a:pt x="1169" y="1605"/>
                  </a:moveTo>
                  <a:lnTo>
                    <a:pt x="1178" y="1605"/>
                  </a:lnTo>
                  <a:lnTo>
                    <a:pt x="1178" y="1610"/>
                  </a:lnTo>
                  <a:cubicBezTo>
                    <a:pt x="1178" y="1617"/>
                    <a:pt x="1177" y="1623"/>
                    <a:pt x="1174" y="1629"/>
                  </a:cubicBezTo>
                  <a:cubicBezTo>
                    <a:pt x="1171" y="1634"/>
                    <a:pt x="1167" y="1639"/>
                    <a:pt x="1161" y="1642"/>
                  </a:cubicBezTo>
                  <a:cubicBezTo>
                    <a:pt x="1156" y="1644"/>
                    <a:pt x="1150" y="1646"/>
                    <a:pt x="1144" y="1646"/>
                  </a:cubicBezTo>
                  <a:cubicBezTo>
                    <a:pt x="1140" y="1646"/>
                    <a:pt x="1136" y="1645"/>
                    <a:pt x="1133" y="1644"/>
                  </a:cubicBezTo>
                  <a:cubicBezTo>
                    <a:pt x="1130" y="1642"/>
                    <a:pt x="1127" y="1640"/>
                    <a:pt x="1126" y="1637"/>
                  </a:cubicBezTo>
                  <a:cubicBezTo>
                    <a:pt x="1124" y="1634"/>
                    <a:pt x="1123" y="1631"/>
                    <a:pt x="1123" y="1627"/>
                  </a:cubicBezTo>
                  <a:cubicBezTo>
                    <a:pt x="1123" y="1622"/>
                    <a:pt x="1125" y="1617"/>
                    <a:pt x="1128" y="1614"/>
                  </a:cubicBezTo>
                  <a:cubicBezTo>
                    <a:pt x="1131" y="1611"/>
                    <a:pt x="1136" y="1608"/>
                    <a:pt x="1143" y="1607"/>
                  </a:cubicBezTo>
                  <a:cubicBezTo>
                    <a:pt x="1150" y="1606"/>
                    <a:pt x="1158" y="1605"/>
                    <a:pt x="1169" y="1605"/>
                  </a:cubicBezTo>
                  <a:close/>
                  <a:moveTo>
                    <a:pt x="810" y="1411"/>
                  </a:moveTo>
                  <a:lnTo>
                    <a:pt x="1008" y="1411"/>
                  </a:lnTo>
                  <a:lnTo>
                    <a:pt x="983" y="1337"/>
                  </a:lnTo>
                  <a:lnTo>
                    <a:pt x="837" y="1337"/>
                  </a:lnTo>
                  <a:lnTo>
                    <a:pt x="810" y="1411"/>
                  </a:lnTo>
                  <a:close/>
                  <a:moveTo>
                    <a:pt x="1225" y="1411"/>
                  </a:moveTo>
                  <a:lnTo>
                    <a:pt x="1411" y="1411"/>
                  </a:lnTo>
                  <a:lnTo>
                    <a:pt x="1411" y="1193"/>
                  </a:lnTo>
                  <a:cubicBezTo>
                    <a:pt x="1406" y="1218"/>
                    <a:pt x="1395" y="1238"/>
                    <a:pt x="1377" y="1253"/>
                  </a:cubicBezTo>
                  <a:cubicBezTo>
                    <a:pt x="1352" y="1275"/>
                    <a:pt x="1316" y="1285"/>
                    <a:pt x="1268" y="1285"/>
                  </a:cubicBezTo>
                  <a:lnTo>
                    <a:pt x="1225" y="1285"/>
                  </a:lnTo>
                  <a:lnTo>
                    <a:pt x="1225" y="1411"/>
                  </a:lnTo>
                  <a:close/>
                  <a:moveTo>
                    <a:pt x="911" y="1125"/>
                  </a:moveTo>
                  <a:lnTo>
                    <a:pt x="959" y="1265"/>
                  </a:lnTo>
                  <a:lnTo>
                    <a:pt x="862" y="1265"/>
                  </a:lnTo>
                  <a:lnTo>
                    <a:pt x="911" y="1125"/>
                  </a:lnTo>
                  <a:close/>
                  <a:moveTo>
                    <a:pt x="1225" y="1109"/>
                  </a:moveTo>
                  <a:lnTo>
                    <a:pt x="1252" y="1109"/>
                  </a:lnTo>
                  <a:cubicBezTo>
                    <a:pt x="1272" y="1109"/>
                    <a:pt x="1287" y="1114"/>
                    <a:pt x="1297" y="1124"/>
                  </a:cubicBezTo>
                  <a:cubicBezTo>
                    <a:pt x="1307" y="1133"/>
                    <a:pt x="1313" y="1147"/>
                    <a:pt x="1313" y="1166"/>
                  </a:cubicBezTo>
                  <a:cubicBezTo>
                    <a:pt x="1313" y="1183"/>
                    <a:pt x="1307" y="1196"/>
                    <a:pt x="1297" y="1205"/>
                  </a:cubicBezTo>
                  <a:cubicBezTo>
                    <a:pt x="1287" y="1214"/>
                    <a:pt x="1272" y="1218"/>
                    <a:pt x="1251" y="1218"/>
                  </a:cubicBezTo>
                  <a:lnTo>
                    <a:pt x="1225" y="1218"/>
                  </a:lnTo>
                  <a:lnTo>
                    <a:pt x="1225" y="1109"/>
                  </a:lnTo>
                  <a:close/>
                  <a:moveTo>
                    <a:pt x="330" y="166"/>
                  </a:moveTo>
                  <a:cubicBezTo>
                    <a:pt x="330" y="102"/>
                    <a:pt x="319" y="46"/>
                    <a:pt x="299" y="0"/>
                  </a:cubicBezTo>
                  <a:lnTo>
                    <a:pt x="0" y="0"/>
                  </a:lnTo>
                  <a:lnTo>
                    <a:pt x="0" y="427"/>
                  </a:lnTo>
                  <a:cubicBezTo>
                    <a:pt x="31" y="446"/>
                    <a:pt x="67" y="457"/>
                    <a:pt x="107" y="457"/>
                  </a:cubicBezTo>
                  <a:cubicBezTo>
                    <a:pt x="241" y="457"/>
                    <a:pt x="330" y="341"/>
                    <a:pt x="330" y="16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4997" y="1503"/>
              <a:ext cx="825" cy="299"/>
            </a:xfrm>
            <a:custGeom>
              <a:avLst/>
              <a:gdLst>
                <a:gd name="T0" fmla="*/ 0 w 1007"/>
                <a:gd name="T1" fmla="*/ 369 h 369"/>
                <a:gd name="T2" fmla="*/ 101 w 1007"/>
                <a:gd name="T3" fmla="*/ 369 h 369"/>
                <a:gd name="T4" fmla="*/ 101 w 1007"/>
                <a:gd name="T5" fmla="*/ 200 h 369"/>
                <a:gd name="T6" fmla="*/ 217 w 1007"/>
                <a:gd name="T7" fmla="*/ 369 h 369"/>
                <a:gd name="T8" fmla="*/ 406 w 1007"/>
                <a:gd name="T9" fmla="*/ 369 h 369"/>
                <a:gd name="T10" fmla="*/ 433 w 1007"/>
                <a:gd name="T11" fmla="*/ 295 h 369"/>
                <a:gd name="T12" fmla="*/ 579 w 1007"/>
                <a:gd name="T13" fmla="*/ 295 h 369"/>
                <a:gd name="T14" fmla="*/ 604 w 1007"/>
                <a:gd name="T15" fmla="*/ 369 h 369"/>
                <a:gd name="T16" fmla="*/ 712 w 1007"/>
                <a:gd name="T17" fmla="*/ 369 h 369"/>
                <a:gd name="T18" fmla="*/ 570 w 1007"/>
                <a:gd name="T19" fmla="*/ 0 h 369"/>
                <a:gd name="T20" fmla="*/ 449 w 1007"/>
                <a:gd name="T21" fmla="*/ 0 h 369"/>
                <a:gd name="T22" fmla="*/ 319 w 1007"/>
                <a:gd name="T23" fmla="*/ 338 h 369"/>
                <a:gd name="T24" fmla="*/ 192 w 1007"/>
                <a:gd name="T25" fmla="*/ 172 h 369"/>
                <a:gd name="T26" fmla="*/ 331 w 1007"/>
                <a:gd name="T27" fmla="*/ 0 h 369"/>
                <a:gd name="T28" fmla="*/ 218 w 1007"/>
                <a:gd name="T29" fmla="*/ 0 h 369"/>
                <a:gd name="T30" fmla="*/ 101 w 1007"/>
                <a:gd name="T31" fmla="*/ 161 h 369"/>
                <a:gd name="T32" fmla="*/ 101 w 1007"/>
                <a:gd name="T33" fmla="*/ 0 h 369"/>
                <a:gd name="T34" fmla="*/ 0 w 1007"/>
                <a:gd name="T35" fmla="*/ 0 h 369"/>
                <a:gd name="T36" fmla="*/ 0 w 1007"/>
                <a:gd name="T37" fmla="*/ 369 h 369"/>
                <a:gd name="T38" fmla="*/ 720 w 1007"/>
                <a:gd name="T39" fmla="*/ 369 h 369"/>
                <a:gd name="T40" fmla="*/ 821 w 1007"/>
                <a:gd name="T41" fmla="*/ 369 h 369"/>
                <a:gd name="T42" fmla="*/ 821 w 1007"/>
                <a:gd name="T43" fmla="*/ 243 h 369"/>
                <a:gd name="T44" fmla="*/ 864 w 1007"/>
                <a:gd name="T45" fmla="*/ 243 h 369"/>
                <a:gd name="T46" fmla="*/ 973 w 1007"/>
                <a:gd name="T47" fmla="*/ 211 h 369"/>
                <a:gd name="T48" fmla="*/ 1007 w 1007"/>
                <a:gd name="T49" fmla="*/ 151 h 369"/>
                <a:gd name="T50" fmla="*/ 1007 w 1007"/>
                <a:gd name="T51" fmla="*/ 86 h 369"/>
                <a:gd name="T52" fmla="*/ 994 w 1007"/>
                <a:gd name="T53" fmla="*/ 52 h 369"/>
                <a:gd name="T54" fmla="*/ 942 w 1007"/>
                <a:gd name="T55" fmla="*/ 12 h 369"/>
                <a:gd name="T56" fmla="*/ 855 w 1007"/>
                <a:gd name="T57" fmla="*/ 0 h 369"/>
                <a:gd name="T58" fmla="*/ 720 w 1007"/>
                <a:gd name="T59" fmla="*/ 0 h 369"/>
                <a:gd name="T60" fmla="*/ 720 w 1007"/>
                <a:gd name="T61" fmla="*/ 369 h 369"/>
                <a:gd name="T62" fmla="*/ 507 w 1007"/>
                <a:gd name="T63" fmla="*/ 83 h 369"/>
                <a:gd name="T64" fmla="*/ 555 w 1007"/>
                <a:gd name="T65" fmla="*/ 223 h 369"/>
                <a:gd name="T66" fmla="*/ 458 w 1007"/>
                <a:gd name="T67" fmla="*/ 223 h 369"/>
                <a:gd name="T68" fmla="*/ 507 w 1007"/>
                <a:gd name="T69" fmla="*/ 83 h 369"/>
                <a:gd name="T70" fmla="*/ 821 w 1007"/>
                <a:gd name="T71" fmla="*/ 67 h 369"/>
                <a:gd name="T72" fmla="*/ 848 w 1007"/>
                <a:gd name="T73" fmla="*/ 67 h 369"/>
                <a:gd name="T74" fmla="*/ 893 w 1007"/>
                <a:gd name="T75" fmla="*/ 82 h 369"/>
                <a:gd name="T76" fmla="*/ 909 w 1007"/>
                <a:gd name="T77" fmla="*/ 124 h 369"/>
                <a:gd name="T78" fmla="*/ 893 w 1007"/>
                <a:gd name="T79" fmla="*/ 163 h 369"/>
                <a:gd name="T80" fmla="*/ 847 w 1007"/>
                <a:gd name="T81" fmla="*/ 176 h 369"/>
                <a:gd name="T82" fmla="*/ 821 w 1007"/>
                <a:gd name="T83" fmla="*/ 176 h 369"/>
                <a:gd name="T84" fmla="*/ 821 w 1007"/>
                <a:gd name="T85" fmla="*/ 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7" h="369">
                  <a:moveTo>
                    <a:pt x="0" y="369"/>
                  </a:moveTo>
                  <a:lnTo>
                    <a:pt x="101" y="369"/>
                  </a:lnTo>
                  <a:lnTo>
                    <a:pt x="101" y="200"/>
                  </a:lnTo>
                  <a:lnTo>
                    <a:pt x="217" y="369"/>
                  </a:lnTo>
                  <a:lnTo>
                    <a:pt x="406" y="369"/>
                  </a:lnTo>
                  <a:lnTo>
                    <a:pt x="433" y="295"/>
                  </a:lnTo>
                  <a:lnTo>
                    <a:pt x="579" y="295"/>
                  </a:lnTo>
                  <a:lnTo>
                    <a:pt x="604" y="369"/>
                  </a:lnTo>
                  <a:lnTo>
                    <a:pt x="712" y="369"/>
                  </a:lnTo>
                  <a:lnTo>
                    <a:pt x="570" y="0"/>
                  </a:lnTo>
                  <a:lnTo>
                    <a:pt x="449" y="0"/>
                  </a:lnTo>
                  <a:lnTo>
                    <a:pt x="319" y="338"/>
                  </a:lnTo>
                  <a:lnTo>
                    <a:pt x="192" y="172"/>
                  </a:lnTo>
                  <a:lnTo>
                    <a:pt x="331" y="0"/>
                  </a:lnTo>
                  <a:lnTo>
                    <a:pt x="218" y="0"/>
                  </a:lnTo>
                  <a:lnTo>
                    <a:pt x="101" y="161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369"/>
                  </a:lnTo>
                  <a:close/>
                  <a:moveTo>
                    <a:pt x="720" y="369"/>
                  </a:moveTo>
                  <a:lnTo>
                    <a:pt x="821" y="369"/>
                  </a:lnTo>
                  <a:lnTo>
                    <a:pt x="821" y="243"/>
                  </a:lnTo>
                  <a:lnTo>
                    <a:pt x="864" y="243"/>
                  </a:lnTo>
                  <a:cubicBezTo>
                    <a:pt x="912" y="243"/>
                    <a:pt x="948" y="233"/>
                    <a:pt x="973" y="211"/>
                  </a:cubicBezTo>
                  <a:cubicBezTo>
                    <a:pt x="991" y="196"/>
                    <a:pt x="1002" y="176"/>
                    <a:pt x="1007" y="151"/>
                  </a:cubicBezTo>
                  <a:lnTo>
                    <a:pt x="1007" y="86"/>
                  </a:lnTo>
                  <a:cubicBezTo>
                    <a:pt x="1005" y="73"/>
                    <a:pt x="1000" y="62"/>
                    <a:pt x="994" y="52"/>
                  </a:cubicBezTo>
                  <a:cubicBezTo>
                    <a:pt x="982" y="34"/>
                    <a:pt x="965" y="21"/>
                    <a:pt x="942" y="12"/>
                  </a:cubicBezTo>
                  <a:cubicBezTo>
                    <a:pt x="919" y="4"/>
                    <a:pt x="890" y="0"/>
                    <a:pt x="855" y="0"/>
                  </a:cubicBezTo>
                  <a:lnTo>
                    <a:pt x="720" y="0"/>
                  </a:lnTo>
                  <a:lnTo>
                    <a:pt x="720" y="369"/>
                  </a:lnTo>
                  <a:close/>
                  <a:moveTo>
                    <a:pt x="507" y="83"/>
                  </a:moveTo>
                  <a:lnTo>
                    <a:pt x="555" y="223"/>
                  </a:lnTo>
                  <a:lnTo>
                    <a:pt x="458" y="223"/>
                  </a:lnTo>
                  <a:lnTo>
                    <a:pt x="507" y="83"/>
                  </a:lnTo>
                  <a:close/>
                  <a:moveTo>
                    <a:pt x="821" y="67"/>
                  </a:moveTo>
                  <a:lnTo>
                    <a:pt x="848" y="67"/>
                  </a:lnTo>
                  <a:cubicBezTo>
                    <a:pt x="868" y="67"/>
                    <a:pt x="883" y="72"/>
                    <a:pt x="893" y="82"/>
                  </a:cubicBezTo>
                  <a:cubicBezTo>
                    <a:pt x="903" y="91"/>
                    <a:pt x="909" y="105"/>
                    <a:pt x="909" y="124"/>
                  </a:cubicBezTo>
                  <a:cubicBezTo>
                    <a:pt x="909" y="141"/>
                    <a:pt x="903" y="154"/>
                    <a:pt x="893" y="163"/>
                  </a:cubicBezTo>
                  <a:cubicBezTo>
                    <a:pt x="883" y="172"/>
                    <a:pt x="868" y="176"/>
                    <a:pt x="847" y="176"/>
                  </a:cubicBezTo>
                  <a:lnTo>
                    <a:pt x="821" y="176"/>
                  </a:lnTo>
                  <a:lnTo>
                    <a:pt x="821" y="67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pic>
        <p:nvPicPr>
          <p:cNvPr id="13" name="Obrázek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4693"/>
            <a:ext cx="3378687" cy="225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 smtClean="0">
                <a:solidFill>
                  <a:srgbClr val="666699"/>
                </a:solidFill>
              </a:rPr>
              <a:t>Podpora </a:t>
            </a:r>
            <a:r>
              <a:rPr lang="cs-CZ" altLang="cs-CZ" sz="2200" b="1" dirty="0">
                <a:solidFill>
                  <a:srgbClr val="666699"/>
                </a:solidFill>
              </a:rPr>
              <a:t>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16024" y="1278892"/>
            <a:ext cx="826844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800" b="1" dirty="0" smtClean="0">
                <a:solidFill>
                  <a:schemeClr val="tx1"/>
                </a:solidFill>
              </a:rPr>
              <a:t>a) podle </a:t>
            </a:r>
            <a:r>
              <a:rPr lang="cs-CZ" sz="1800" b="1" dirty="0">
                <a:solidFill>
                  <a:schemeClr val="tx1"/>
                </a:solidFill>
              </a:rPr>
              <a:t>příjemců podpory:  </a:t>
            </a:r>
            <a:endParaRPr lang="cs-CZ" sz="1800" b="1" dirty="0" smtClean="0">
              <a:solidFill>
                <a:schemeClr val="tx1"/>
              </a:solidFill>
            </a:endParaRPr>
          </a:p>
          <a:p>
            <a:pPr>
              <a:tabLst>
                <a:tab pos="357188" algn="l"/>
              </a:tabLst>
            </a:pPr>
            <a:r>
              <a:rPr lang="cs-CZ" sz="1800" dirty="0">
                <a:solidFill>
                  <a:schemeClr val="tx1"/>
                </a:solidFill>
              </a:rPr>
              <a:t>	</a:t>
            </a:r>
            <a:r>
              <a:rPr lang="cs-CZ" sz="18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podpora </a:t>
            </a:r>
            <a:r>
              <a:rPr lang="cs-CZ" sz="1600" dirty="0">
                <a:solidFill>
                  <a:schemeClr val="tx1"/>
                </a:solidFill>
              </a:rPr>
              <a:t>školy - podpora oboru - podpora učitelů - podpora </a:t>
            </a:r>
            <a:r>
              <a:rPr lang="cs-CZ" sz="1600" dirty="0" smtClean="0">
                <a:solidFill>
                  <a:schemeClr val="tx1"/>
                </a:solidFill>
              </a:rPr>
              <a:t>žáků,	</a:t>
            </a:r>
          </a:p>
          <a:p>
            <a:pPr>
              <a:tabLst>
                <a:tab pos="357188" algn="l"/>
              </a:tabLst>
            </a:pPr>
            <a:r>
              <a:rPr lang="cs-CZ" sz="1600" dirty="0" smtClean="0">
                <a:solidFill>
                  <a:schemeClr val="tx1"/>
                </a:solidFill>
              </a:rPr>
              <a:t>	- podpora skupiny </a:t>
            </a:r>
            <a:r>
              <a:rPr lang="cs-CZ" sz="1600" dirty="0">
                <a:solidFill>
                  <a:schemeClr val="tx1"/>
                </a:solidFill>
              </a:rPr>
              <a:t>- podpora individuální</a:t>
            </a:r>
            <a:r>
              <a:rPr lang="cs-CZ" sz="1600" dirty="0" smtClean="0">
                <a:solidFill>
                  <a:schemeClr val="tx1"/>
                </a:solidFill>
              </a:rPr>
              <a:t>.</a:t>
            </a:r>
          </a:p>
          <a:p>
            <a:endParaRPr lang="cs-CZ" sz="1800" dirty="0">
              <a:solidFill>
                <a:schemeClr val="tx1"/>
              </a:solidFill>
            </a:endParaRPr>
          </a:p>
          <a:p>
            <a:r>
              <a:rPr lang="cs-CZ" sz="1800" b="1" dirty="0" smtClean="0">
                <a:solidFill>
                  <a:schemeClr val="tx1"/>
                </a:solidFill>
              </a:rPr>
              <a:t>b) podle poskytovatelů podpory:</a:t>
            </a:r>
            <a:r>
              <a:rPr lang="cs-CZ" sz="1800" dirty="0" smtClean="0">
                <a:solidFill>
                  <a:schemeClr val="tx1"/>
                </a:solidFill>
              </a:rPr>
              <a:t> </a:t>
            </a:r>
          </a:p>
          <a:p>
            <a:pPr>
              <a:tabLst>
                <a:tab pos="357188" algn="l"/>
              </a:tabLst>
            </a:pPr>
            <a:r>
              <a:rPr lang="cs-CZ" sz="1800" dirty="0">
                <a:solidFill>
                  <a:schemeClr val="tx1"/>
                </a:solidFill>
              </a:rPr>
              <a:t>	</a:t>
            </a:r>
            <a:r>
              <a:rPr lang="cs-CZ" sz="18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evropské </a:t>
            </a:r>
            <a:r>
              <a:rPr lang="cs-CZ" sz="1600" dirty="0">
                <a:solidFill>
                  <a:schemeClr val="tx1"/>
                </a:solidFill>
              </a:rPr>
              <a:t>fondy (program ERASMUS+ aj</a:t>
            </a:r>
            <a:r>
              <a:rPr lang="cs-CZ" sz="1600" dirty="0" smtClean="0">
                <a:solidFill>
                  <a:schemeClr val="tx1"/>
                </a:solidFill>
              </a:rPr>
              <a:t>.),</a:t>
            </a:r>
          </a:p>
          <a:p>
            <a:pPr>
              <a:tabLst>
                <a:tab pos="357188" algn="l"/>
              </a:tabLst>
            </a:pPr>
            <a:r>
              <a:rPr lang="cs-CZ" sz="1600" dirty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- </a:t>
            </a:r>
            <a:r>
              <a:rPr lang="cs-CZ" sz="1600" dirty="0">
                <a:solidFill>
                  <a:schemeClr val="tx1"/>
                </a:solidFill>
              </a:rPr>
              <a:t>MŠMT a další </a:t>
            </a:r>
            <a:r>
              <a:rPr lang="cs-CZ" sz="1600" dirty="0" smtClean="0">
                <a:solidFill>
                  <a:schemeClr val="tx1"/>
                </a:solidFill>
              </a:rPr>
              <a:t>ministerstva, </a:t>
            </a:r>
            <a:endParaRPr lang="cs-CZ" sz="1600" dirty="0" smtClean="0">
              <a:solidFill>
                <a:schemeClr val="tx1"/>
              </a:solidFill>
            </a:endParaRPr>
          </a:p>
          <a:p>
            <a:pPr>
              <a:tabLst>
                <a:tab pos="357188" algn="l"/>
              </a:tabLst>
            </a:pPr>
            <a:r>
              <a:rPr lang="cs-CZ" sz="1600" dirty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kraj, </a:t>
            </a:r>
            <a:endParaRPr lang="cs-CZ" sz="1600" dirty="0" smtClean="0">
              <a:solidFill>
                <a:schemeClr val="tx1"/>
              </a:solidFill>
            </a:endParaRPr>
          </a:p>
          <a:p>
            <a:pPr>
              <a:tabLst>
                <a:tab pos="357188" algn="l"/>
              </a:tabLst>
            </a:pPr>
            <a:r>
              <a:rPr lang="cs-CZ" sz="1600" dirty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zřizovatelé, </a:t>
            </a:r>
            <a:endParaRPr lang="cs-CZ" sz="1600" dirty="0" smtClean="0">
              <a:solidFill>
                <a:schemeClr val="tx1"/>
              </a:solidFill>
            </a:endParaRPr>
          </a:p>
          <a:p>
            <a:pPr>
              <a:tabLst>
                <a:tab pos="357188" algn="l"/>
              </a:tabLst>
            </a:pPr>
            <a:r>
              <a:rPr lang="cs-CZ" sz="1600" dirty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- </a:t>
            </a:r>
            <a:r>
              <a:rPr lang="cs-CZ" sz="1600" dirty="0">
                <a:solidFill>
                  <a:schemeClr val="tx1"/>
                </a:solidFill>
              </a:rPr>
              <a:t>zaměstnavatelé, </a:t>
            </a:r>
            <a:endParaRPr lang="cs-CZ" sz="1600" dirty="0" smtClean="0">
              <a:solidFill>
                <a:schemeClr val="tx1"/>
              </a:solidFill>
            </a:endParaRPr>
          </a:p>
          <a:p>
            <a:pPr>
              <a:tabLst>
                <a:tab pos="357188" algn="l"/>
              </a:tabLst>
            </a:pPr>
            <a:r>
              <a:rPr lang="cs-CZ" sz="1600" dirty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občanská </a:t>
            </a:r>
            <a:r>
              <a:rPr lang="cs-CZ" sz="1600" dirty="0">
                <a:solidFill>
                  <a:schemeClr val="tx1"/>
                </a:solidFill>
              </a:rPr>
              <a:t>sdružení, nadace, jiné druhy vzdělávacích institucí </a:t>
            </a:r>
            <a:r>
              <a:rPr lang="cs-CZ" sz="1600" dirty="0" smtClean="0">
                <a:solidFill>
                  <a:schemeClr val="tx1"/>
                </a:solidFill>
              </a:rPr>
              <a:t>(</a:t>
            </a:r>
            <a:r>
              <a:rPr lang="cs-CZ" sz="1600" dirty="0">
                <a:solidFill>
                  <a:schemeClr val="tx1"/>
                </a:solidFill>
              </a:rPr>
              <a:t>muzea, </a:t>
            </a:r>
            <a:r>
              <a:rPr lang="cs-CZ" sz="1600" dirty="0" smtClean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	vědeckotechnická </a:t>
            </a:r>
            <a:r>
              <a:rPr lang="cs-CZ" sz="1600" dirty="0">
                <a:solidFill>
                  <a:schemeClr val="tx1"/>
                </a:solidFill>
              </a:rPr>
              <a:t>centra) aj</a:t>
            </a:r>
            <a:r>
              <a:rPr lang="cs-CZ" sz="1600" dirty="0" smtClean="0">
                <a:solidFill>
                  <a:schemeClr val="tx1"/>
                </a:solidFill>
              </a:rPr>
              <a:t>., </a:t>
            </a:r>
            <a:endParaRPr lang="cs-CZ" sz="1600" dirty="0" smtClean="0">
              <a:solidFill>
                <a:schemeClr val="tx1"/>
              </a:solidFill>
            </a:endParaRPr>
          </a:p>
          <a:p>
            <a:pPr>
              <a:tabLst>
                <a:tab pos="357188" algn="l"/>
              </a:tabLst>
            </a:pPr>
            <a:r>
              <a:rPr lang="cs-CZ" sz="1600" dirty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- </a:t>
            </a:r>
            <a:r>
              <a:rPr lang="cs-CZ" sz="1600" dirty="0">
                <a:solidFill>
                  <a:schemeClr val="tx1"/>
                </a:solidFill>
              </a:rPr>
              <a:t>rodiče</a:t>
            </a:r>
            <a:r>
              <a:rPr lang="cs-CZ" sz="1600" dirty="0" smtClean="0">
                <a:solidFill>
                  <a:schemeClr val="tx1"/>
                </a:solidFill>
              </a:rPr>
              <a:t>.</a:t>
            </a:r>
          </a:p>
          <a:p>
            <a:endParaRPr lang="cs-CZ" sz="1800" dirty="0">
              <a:solidFill>
                <a:schemeClr val="tx1"/>
              </a:solidFill>
            </a:endParaRPr>
          </a:p>
          <a:p>
            <a:r>
              <a:rPr lang="cs-CZ" sz="1800" b="1" dirty="0" smtClean="0">
                <a:solidFill>
                  <a:schemeClr val="tx1"/>
                </a:solidFill>
              </a:rPr>
              <a:t>c)</a:t>
            </a:r>
            <a:r>
              <a:rPr lang="cs-CZ" sz="1800" b="1" dirty="0">
                <a:solidFill>
                  <a:schemeClr val="tx1"/>
                </a:solidFill>
              </a:rPr>
              <a:t> </a:t>
            </a:r>
            <a:r>
              <a:rPr lang="cs-CZ" sz="1800" b="1" dirty="0" smtClean="0">
                <a:solidFill>
                  <a:schemeClr val="tx1"/>
                </a:solidFill>
              </a:rPr>
              <a:t>podle </a:t>
            </a:r>
            <a:r>
              <a:rPr lang="cs-CZ" sz="1800" b="1" dirty="0">
                <a:solidFill>
                  <a:schemeClr val="tx1"/>
                </a:solidFill>
              </a:rPr>
              <a:t>typu podpory: </a:t>
            </a:r>
            <a:endParaRPr lang="cs-CZ" sz="1800" b="1" dirty="0" smtClean="0">
              <a:solidFill>
                <a:schemeClr val="tx1"/>
              </a:solidFill>
            </a:endParaRPr>
          </a:p>
          <a:p>
            <a:pPr>
              <a:tabLst>
                <a:tab pos="357188" algn="l"/>
              </a:tabLst>
            </a:pPr>
            <a:r>
              <a:rPr lang="cs-CZ" sz="1800" b="1" dirty="0">
                <a:solidFill>
                  <a:schemeClr val="tx1"/>
                </a:solidFill>
              </a:rPr>
              <a:t>	</a:t>
            </a:r>
            <a:r>
              <a:rPr lang="cs-CZ" sz="1800" dirty="0" smtClean="0">
                <a:solidFill>
                  <a:schemeClr val="tx1"/>
                </a:solidFill>
              </a:rPr>
              <a:t>-</a:t>
            </a:r>
            <a:r>
              <a:rPr lang="cs-CZ" sz="1800" b="1" dirty="0" smtClean="0">
                <a:solidFill>
                  <a:schemeClr val="tx1"/>
                </a:solidFill>
              </a:rPr>
              <a:t> </a:t>
            </a:r>
            <a:r>
              <a:rPr lang="cs-CZ" sz="1600" dirty="0" smtClean="0">
                <a:solidFill>
                  <a:schemeClr val="tx1"/>
                </a:solidFill>
              </a:rPr>
              <a:t>finanční</a:t>
            </a:r>
            <a:r>
              <a:rPr lang="cs-CZ" sz="1600" dirty="0">
                <a:solidFill>
                  <a:schemeClr val="tx1"/>
                </a:solidFill>
              </a:rPr>
              <a:t>: operační program OP </a:t>
            </a:r>
            <a:r>
              <a:rPr lang="cs-CZ" sz="1600" dirty="0" smtClean="0">
                <a:solidFill>
                  <a:schemeClr val="tx1"/>
                </a:solidFill>
              </a:rPr>
              <a:t>VVV: </a:t>
            </a:r>
            <a:r>
              <a:rPr lang="cs-CZ" sz="1600" dirty="0">
                <a:solidFill>
                  <a:schemeClr val="tx1"/>
                </a:solidFill>
              </a:rPr>
              <a:t>v rámci KAP individuální </a:t>
            </a:r>
            <a:r>
              <a:rPr lang="cs-CZ" sz="1600" dirty="0" smtClean="0">
                <a:solidFill>
                  <a:schemeClr val="tx1"/>
                </a:solidFill>
              </a:rPr>
              <a:t>projekty</a:t>
            </a:r>
            <a:r>
              <a:rPr lang="cs-CZ" sz="1600" dirty="0">
                <a:solidFill>
                  <a:schemeClr val="tx1"/>
                </a:solidFill>
              </a:rPr>
              <a:t>, </a:t>
            </a:r>
            <a:r>
              <a:rPr lang="cs-CZ" sz="1600" dirty="0" smtClean="0">
                <a:solidFill>
                  <a:schemeClr val="tx1"/>
                </a:solidFill>
              </a:rPr>
              <a:t>šablony</a:t>
            </a:r>
            <a:r>
              <a:rPr lang="cs-CZ" sz="1600" dirty="0">
                <a:solidFill>
                  <a:schemeClr val="tx1"/>
                </a:solidFill>
              </a:rPr>
              <a:t>, </a:t>
            </a:r>
            <a:r>
              <a:rPr lang="cs-CZ" sz="1600" dirty="0" smtClean="0">
                <a:solidFill>
                  <a:schemeClr val="tx1"/>
                </a:solidFill>
              </a:rPr>
              <a:t>			navýšení </a:t>
            </a:r>
            <a:r>
              <a:rPr lang="cs-CZ" sz="1600" dirty="0">
                <a:solidFill>
                  <a:schemeClr val="tx1"/>
                </a:solidFill>
              </a:rPr>
              <a:t>rozpočtu nebo jeho položek, dary, </a:t>
            </a:r>
            <a:r>
              <a:rPr lang="cs-CZ" sz="1600" dirty="0" smtClean="0">
                <a:solidFill>
                  <a:schemeClr val="tx1"/>
                </a:solidFill>
              </a:rPr>
              <a:t>ceny</a:t>
            </a:r>
            <a:r>
              <a:rPr lang="cs-CZ" sz="1600" dirty="0">
                <a:solidFill>
                  <a:schemeClr val="tx1"/>
                </a:solidFill>
              </a:rPr>
              <a:t>, </a:t>
            </a:r>
            <a:r>
              <a:rPr lang="cs-CZ" sz="1600" dirty="0" smtClean="0">
                <a:solidFill>
                  <a:schemeClr val="tx1"/>
                </a:solidFill>
              </a:rPr>
              <a:t>stipendia, </a:t>
            </a:r>
          </a:p>
          <a:p>
            <a:pPr>
              <a:tabLst>
                <a:tab pos="357188" algn="l"/>
              </a:tabLst>
            </a:pPr>
            <a:r>
              <a:rPr lang="cs-CZ" sz="1600" dirty="0">
                <a:solidFill>
                  <a:schemeClr val="tx1"/>
                </a:solidFill>
              </a:rPr>
              <a:t>	</a:t>
            </a:r>
            <a:r>
              <a:rPr lang="cs-CZ" sz="1600" dirty="0" smtClean="0">
                <a:solidFill>
                  <a:schemeClr val="tx1"/>
                </a:solidFill>
              </a:rPr>
              <a:t>- věcná</a:t>
            </a:r>
            <a:r>
              <a:rPr lang="cs-CZ" sz="1600" dirty="0">
                <a:solidFill>
                  <a:schemeClr val="tx1"/>
                </a:solidFill>
              </a:rPr>
              <a:t>: zařízení, prostory, stáže, vzdělávací </a:t>
            </a:r>
            <a:r>
              <a:rPr lang="cs-CZ" sz="1600" dirty="0" smtClean="0">
                <a:solidFill>
                  <a:schemeClr val="tx1"/>
                </a:solidFill>
              </a:rPr>
              <a:t>programy, </a:t>
            </a:r>
            <a:r>
              <a:rPr lang="cs-CZ" sz="1600" dirty="0" smtClean="0">
                <a:solidFill>
                  <a:schemeClr val="tx1"/>
                </a:solidFill>
              </a:rPr>
              <a:t>účast </a:t>
            </a:r>
            <a:r>
              <a:rPr lang="cs-CZ" sz="1600" dirty="0">
                <a:solidFill>
                  <a:schemeClr val="tx1"/>
                </a:solidFill>
              </a:rPr>
              <a:t>ve vzdělávacích </a:t>
            </a:r>
            <a:r>
              <a:rPr lang="cs-CZ" sz="1600" dirty="0" smtClean="0">
                <a:solidFill>
                  <a:schemeClr val="tx1"/>
                </a:solidFill>
              </a:rPr>
              <a:t>			projektech</a:t>
            </a:r>
            <a:r>
              <a:rPr lang="cs-CZ" sz="1800" dirty="0">
                <a:solidFill>
                  <a:schemeClr val="tx1"/>
                </a:solidFill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6536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31540" y="1324775"/>
            <a:ext cx="8388932" cy="487653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sz="1800" b="1" dirty="0">
                <a:solidFill>
                  <a:schemeClr val="tx1"/>
                </a:solidFill>
              </a:rPr>
              <a:t>Rovina školy jako vzdělávací </a:t>
            </a:r>
            <a:r>
              <a:rPr lang="cs-CZ" sz="1800" b="1" dirty="0" smtClean="0">
                <a:solidFill>
                  <a:schemeClr val="tx1"/>
                </a:solidFill>
              </a:rPr>
              <a:t>organizace</a:t>
            </a:r>
            <a:endParaRPr lang="cs-CZ" sz="18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cs-CZ" sz="1800" dirty="0">
              <a:solidFill>
                <a:schemeClr val="tx1"/>
              </a:solidFill>
            </a:endParaRP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I. Odborná </a:t>
            </a:r>
            <a:r>
              <a:rPr lang="cs-CZ" sz="1800" dirty="0">
                <a:solidFill>
                  <a:schemeClr val="tx1"/>
                </a:solidFill>
              </a:rPr>
              <a:t>složka vzdělání: </a:t>
            </a:r>
            <a:endParaRPr lang="cs-CZ" sz="1800" dirty="0" smtClean="0">
              <a:solidFill>
                <a:schemeClr val="tx1"/>
              </a:solidFill>
            </a:endParaRP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návaznost </a:t>
            </a:r>
            <a:r>
              <a:rPr lang="cs-CZ" sz="1600" dirty="0">
                <a:solidFill>
                  <a:schemeClr val="tx1"/>
                </a:solidFill>
              </a:rPr>
              <a:t>teoretických vědomostí a znalostí a praktických znalostí, vznik dovedností a zručností, rozvoj technického myšlení - podmínka: propojení odborné teoretické a praktické výuky/všeobecně vzdělávací složka - uplatňování mezipředmětových vazeb</a:t>
            </a:r>
            <a:r>
              <a:rPr lang="cs-CZ" sz="1800" dirty="0">
                <a:solidFill>
                  <a:schemeClr val="tx1"/>
                </a:solidFill>
              </a:rPr>
              <a:t>.</a:t>
            </a:r>
          </a:p>
          <a:p>
            <a:r>
              <a:rPr lang="cs-CZ" sz="1800" dirty="0">
                <a:solidFill>
                  <a:schemeClr val="tx1"/>
                </a:solidFill>
              </a:rPr>
              <a:t> </a:t>
            </a: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II. Odborná </a:t>
            </a:r>
            <a:r>
              <a:rPr lang="cs-CZ" sz="1800" dirty="0">
                <a:solidFill>
                  <a:schemeClr val="tx1"/>
                </a:solidFill>
              </a:rPr>
              <a:t>složka vzdělání: </a:t>
            </a:r>
            <a:endParaRPr lang="cs-CZ" sz="1800" dirty="0" smtClean="0">
              <a:solidFill>
                <a:schemeClr val="tx1"/>
              </a:solidFill>
            </a:endParaRP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výuka </a:t>
            </a:r>
            <a:r>
              <a:rPr lang="cs-CZ" sz="1600" dirty="0">
                <a:solidFill>
                  <a:schemeClr val="tx1"/>
                </a:solidFill>
              </a:rPr>
              <a:t>na polytechnickém principu - uplatňování přírodovědného a technického myšlení, návaznost na přírodovědné poznatky /všeobecně vzdělávací složka: polytechnický charakter části přírodovědného, technického a environmentálního vzdělávání - propojování předmětů, mezioborový přístup k vybraným tématům.</a:t>
            </a:r>
          </a:p>
          <a:p>
            <a:r>
              <a:rPr lang="cs-CZ" sz="1600" dirty="0">
                <a:solidFill>
                  <a:schemeClr val="tx1"/>
                </a:solidFill>
              </a:rPr>
              <a:t> </a:t>
            </a: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III. Odborná složka vzdělání: </a:t>
            </a: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výuka </a:t>
            </a:r>
            <a:r>
              <a:rPr lang="cs-CZ" sz="1600" dirty="0">
                <a:solidFill>
                  <a:schemeClr val="tx1"/>
                </a:solidFill>
              </a:rPr>
              <a:t>na polytechnickém principu propojena s polytechnickou částí všeobecně vzdělávací složky – návaznost poznatků, postupů, mezioborově a teoreticko-prakticky vyučovaná témata - </a:t>
            </a:r>
            <a:r>
              <a:rPr lang="cs-CZ" sz="1600" b="1" dirty="0">
                <a:solidFill>
                  <a:schemeClr val="tx1"/>
                </a:solidFill>
              </a:rPr>
              <a:t>vznik polytechnického paradigmatu technického vzdělávání </a:t>
            </a:r>
            <a:r>
              <a:rPr lang="cs-CZ" sz="1600" dirty="0">
                <a:solidFill>
                  <a:schemeClr val="tx1"/>
                </a:solidFill>
              </a:rPr>
              <a:t>(tj. celkový přístup k technickému vzdělávání: co a jak se vyučuje a proč). 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 smtClean="0">
                <a:solidFill>
                  <a:srgbClr val="666699"/>
                </a:solidFill>
              </a:rPr>
              <a:t>Úrovně posunu </a:t>
            </a:r>
            <a:r>
              <a:rPr lang="cs-CZ" altLang="cs-CZ" sz="2200" b="1" dirty="0">
                <a:solidFill>
                  <a:srgbClr val="666699"/>
                </a:solidFill>
              </a:rPr>
              <a:t>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756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02101" y="2240868"/>
            <a:ext cx="7914315" cy="291632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3400" dirty="0" smtClean="0"/>
          </a:p>
          <a:p>
            <a:pPr marL="0" indent="0" algn="ctr">
              <a:buFontTx/>
              <a:buNone/>
              <a:defRPr/>
            </a:pPr>
            <a:endParaRPr lang="cs-CZ" sz="3400" dirty="0"/>
          </a:p>
          <a:p>
            <a:pPr marL="0" indent="0" algn="ctr">
              <a:buFontTx/>
              <a:buNone/>
              <a:defRPr/>
            </a:pPr>
            <a:endParaRPr lang="cs-CZ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</a:p>
          <a:p>
            <a:pPr marL="0" indent="0" algn="ctr">
              <a:buFontTx/>
              <a:buNone/>
              <a:defRPr/>
            </a:pPr>
            <a:endParaRPr lang="cs-CZ" sz="6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endParaRPr lang="cs-CZ" sz="6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endParaRPr lang="cs-CZ" sz="6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cs-CZ" sz="6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petr.panicek@nuv.cz</a:t>
            </a:r>
            <a:endParaRPr lang="cs-CZ" sz="6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endParaRPr lang="cs-CZ" sz="6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cs-CZ" sz="6200" dirty="0" smtClean="0">
                <a:latin typeface="Arial" panose="020B0604020202020204" pitchFamily="34" charset="0"/>
                <a:cs typeface="Arial" panose="020B0604020202020204" pitchFamily="34" charset="0"/>
              </a:rPr>
              <a:t>+420 776 166 016</a:t>
            </a:r>
          </a:p>
          <a:p>
            <a:pPr marL="0" indent="0" algn="r">
              <a:buNone/>
              <a:defRPr/>
            </a:pPr>
            <a:endParaRPr lang="cs-CZ" sz="3400" b="1" dirty="0" smtClean="0"/>
          </a:p>
          <a:p>
            <a:pPr marL="0" indent="0" algn="r">
              <a:buNone/>
              <a:defRPr/>
            </a:pPr>
            <a:endParaRPr lang="cs-CZ" sz="3400" b="1" dirty="0" smtClean="0"/>
          </a:p>
          <a:p>
            <a:pPr marL="0" indent="0" algn="r">
              <a:buNone/>
              <a:defRPr/>
            </a:pPr>
            <a:endParaRPr lang="cs-CZ" sz="3400" b="1" dirty="0" smtClean="0"/>
          </a:p>
          <a:p>
            <a:pPr marL="0" indent="0" algn="ctr">
              <a:buNone/>
              <a:defRPr/>
            </a:pPr>
            <a:r>
              <a:rPr lang="cs-CZ" sz="2000" dirty="0" smtClean="0"/>
              <a:t>	 			</a:t>
            </a:r>
            <a:r>
              <a:rPr lang="cs-CZ" sz="1600" dirty="0" smtClean="0"/>
              <a:t>						</a:t>
            </a:r>
            <a:endParaRPr lang="cs-CZ" sz="1600" dirty="0"/>
          </a:p>
        </p:txBody>
      </p:sp>
      <p:pic>
        <p:nvPicPr>
          <p:cNvPr id="6" name="Zástupný symbol pro obsah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201" y="5445224"/>
            <a:ext cx="5249574" cy="928329"/>
          </a:xfrm>
          <a:prstGeom prst="rect">
            <a:avLst/>
          </a:prstGeom>
        </p:spPr>
      </p:pic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146621" y="149561"/>
            <a:ext cx="892252" cy="1088112"/>
            <a:chOff x="4666" y="661"/>
            <a:chExt cx="1156" cy="141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66" y="661"/>
              <a:ext cx="1148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666" y="661"/>
              <a:ext cx="529" cy="570"/>
            </a:xfrm>
            <a:custGeom>
              <a:avLst/>
              <a:gdLst>
                <a:gd name="T0" fmla="*/ 516 w 645"/>
                <a:gd name="T1" fmla="*/ 536 h 705"/>
                <a:gd name="T2" fmla="*/ 645 w 645"/>
                <a:gd name="T3" fmla="*/ 169 h 705"/>
                <a:gd name="T4" fmla="*/ 625 w 645"/>
                <a:gd name="T5" fmla="*/ 0 h 705"/>
                <a:gd name="T6" fmla="*/ 299 w 645"/>
                <a:gd name="T7" fmla="*/ 0 h 705"/>
                <a:gd name="T8" fmla="*/ 330 w 645"/>
                <a:gd name="T9" fmla="*/ 166 h 705"/>
                <a:gd name="T10" fmla="*/ 107 w 645"/>
                <a:gd name="T11" fmla="*/ 457 h 705"/>
                <a:gd name="T12" fmla="*/ 0 w 645"/>
                <a:gd name="T13" fmla="*/ 427 h 705"/>
                <a:gd name="T14" fmla="*/ 0 w 645"/>
                <a:gd name="T15" fmla="*/ 696 h 705"/>
                <a:gd name="T16" fmla="*/ 107 w 645"/>
                <a:gd name="T17" fmla="*/ 705 h 705"/>
                <a:gd name="T18" fmla="*/ 516 w 645"/>
                <a:gd name="T19" fmla="*/ 536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705">
                  <a:moveTo>
                    <a:pt x="516" y="536"/>
                  </a:moveTo>
                  <a:cubicBezTo>
                    <a:pt x="597" y="443"/>
                    <a:pt x="645" y="306"/>
                    <a:pt x="645" y="169"/>
                  </a:cubicBezTo>
                  <a:cubicBezTo>
                    <a:pt x="645" y="109"/>
                    <a:pt x="638" y="53"/>
                    <a:pt x="625" y="0"/>
                  </a:cubicBezTo>
                  <a:lnTo>
                    <a:pt x="299" y="0"/>
                  </a:lnTo>
                  <a:cubicBezTo>
                    <a:pt x="319" y="46"/>
                    <a:pt x="330" y="102"/>
                    <a:pt x="330" y="166"/>
                  </a:cubicBezTo>
                  <a:cubicBezTo>
                    <a:pt x="330" y="341"/>
                    <a:pt x="241" y="457"/>
                    <a:pt x="107" y="457"/>
                  </a:cubicBezTo>
                  <a:cubicBezTo>
                    <a:pt x="67" y="457"/>
                    <a:pt x="31" y="446"/>
                    <a:pt x="0" y="427"/>
                  </a:cubicBezTo>
                  <a:lnTo>
                    <a:pt x="0" y="696"/>
                  </a:lnTo>
                  <a:cubicBezTo>
                    <a:pt x="34" y="702"/>
                    <a:pt x="70" y="705"/>
                    <a:pt x="107" y="705"/>
                  </a:cubicBezTo>
                  <a:cubicBezTo>
                    <a:pt x="277" y="705"/>
                    <a:pt x="418" y="646"/>
                    <a:pt x="516" y="53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4666" y="661"/>
              <a:ext cx="1156" cy="1410"/>
            </a:xfrm>
            <a:custGeom>
              <a:avLst/>
              <a:gdLst>
                <a:gd name="T0" fmla="*/ 107 w 1411"/>
                <a:gd name="T1" fmla="*/ 702 h 1744"/>
                <a:gd name="T2" fmla="*/ 404 w 1411"/>
                <a:gd name="T3" fmla="*/ 1042 h 1744"/>
                <a:gd name="T4" fmla="*/ 735 w 1411"/>
                <a:gd name="T5" fmla="*/ 1042 h 1744"/>
                <a:gd name="T6" fmla="*/ 974 w 1411"/>
                <a:gd name="T7" fmla="*/ 1042 h 1744"/>
                <a:gd name="T8" fmla="*/ 1259 w 1411"/>
                <a:gd name="T9" fmla="*/ 1042 h 1744"/>
                <a:gd name="T10" fmla="*/ 1411 w 1411"/>
                <a:gd name="T11" fmla="*/ 0 h 1744"/>
                <a:gd name="T12" fmla="*/ 121 w 1411"/>
                <a:gd name="T13" fmla="*/ 1574 h 1744"/>
                <a:gd name="T14" fmla="*/ 91 w 1411"/>
                <a:gd name="T15" fmla="*/ 1641 h 1744"/>
                <a:gd name="T16" fmla="*/ 62 w 1411"/>
                <a:gd name="T17" fmla="*/ 1574 h 1744"/>
                <a:gd name="T18" fmla="*/ 80 w 1411"/>
                <a:gd name="T19" fmla="*/ 1676 h 1744"/>
                <a:gd name="T20" fmla="*/ 177 w 1411"/>
                <a:gd name="T21" fmla="*/ 1632 h 1744"/>
                <a:gd name="T22" fmla="*/ 139 w 1411"/>
                <a:gd name="T23" fmla="*/ 1518 h 1744"/>
                <a:gd name="T24" fmla="*/ 52 w 1411"/>
                <a:gd name="T25" fmla="*/ 1517 h 1744"/>
                <a:gd name="T26" fmla="*/ 57 w 1411"/>
                <a:gd name="T27" fmla="*/ 1656 h 1744"/>
                <a:gd name="T28" fmla="*/ 188 w 1411"/>
                <a:gd name="T29" fmla="*/ 1598 h 1744"/>
                <a:gd name="T30" fmla="*/ 331 w 1411"/>
                <a:gd name="T31" fmla="*/ 1672 h 1744"/>
                <a:gd name="T32" fmla="*/ 331 w 1411"/>
                <a:gd name="T33" fmla="*/ 1523 h 1744"/>
                <a:gd name="T34" fmla="*/ 311 w 1411"/>
                <a:gd name="T35" fmla="*/ 1573 h 1744"/>
                <a:gd name="T36" fmla="*/ 281 w 1411"/>
                <a:gd name="T37" fmla="*/ 1643 h 1744"/>
                <a:gd name="T38" fmla="*/ 250 w 1411"/>
                <a:gd name="T39" fmla="*/ 1573 h 1744"/>
                <a:gd name="T40" fmla="*/ 505 w 1411"/>
                <a:gd name="T41" fmla="*/ 1539 h 1744"/>
                <a:gd name="T42" fmla="*/ 389 w 1411"/>
                <a:gd name="T43" fmla="*/ 1551 h 1744"/>
                <a:gd name="T44" fmla="*/ 423 w 1411"/>
                <a:gd name="T45" fmla="*/ 1675 h 1744"/>
                <a:gd name="T46" fmla="*/ 511 w 1411"/>
                <a:gd name="T47" fmla="*/ 1678 h 1744"/>
                <a:gd name="T48" fmla="*/ 505 w 1411"/>
                <a:gd name="T49" fmla="*/ 1242 h 1744"/>
                <a:gd name="T50" fmla="*/ 488 w 1411"/>
                <a:gd name="T51" fmla="*/ 1558 h 1744"/>
                <a:gd name="T52" fmla="*/ 489 w 1411"/>
                <a:gd name="T53" fmla="*/ 1635 h 1744"/>
                <a:gd name="T54" fmla="*/ 437 w 1411"/>
                <a:gd name="T55" fmla="*/ 1597 h 1744"/>
                <a:gd name="T56" fmla="*/ 667 w 1411"/>
                <a:gd name="T57" fmla="*/ 1554 h 1744"/>
                <a:gd name="T58" fmla="*/ 696 w 1411"/>
                <a:gd name="T59" fmla="*/ 1620 h 1744"/>
                <a:gd name="T60" fmla="*/ 637 w 1411"/>
                <a:gd name="T61" fmla="*/ 1621 h 1744"/>
                <a:gd name="T62" fmla="*/ 667 w 1411"/>
                <a:gd name="T63" fmla="*/ 1554 h 1744"/>
                <a:gd name="T64" fmla="*/ 714 w 1411"/>
                <a:gd name="T65" fmla="*/ 1677 h 1744"/>
                <a:gd name="T66" fmla="*/ 752 w 1411"/>
                <a:gd name="T67" fmla="*/ 1562 h 1744"/>
                <a:gd name="T68" fmla="*/ 651 w 1411"/>
                <a:gd name="T69" fmla="*/ 1522 h 1744"/>
                <a:gd name="T70" fmla="*/ 577 w 1411"/>
                <a:gd name="T71" fmla="*/ 1744 h 1744"/>
                <a:gd name="T72" fmla="*/ 810 w 1411"/>
                <a:gd name="T73" fmla="*/ 1523 h 1744"/>
                <a:gd name="T74" fmla="*/ 810 w 1411"/>
                <a:gd name="T75" fmla="*/ 1672 h 1744"/>
                <a:gd name="T76" fmla="*/ 953 w 1411"/>
                <a:gd name="T77" fmla="*/ 1598 h 1744"/>
                <a:gd name="T78" fmla="*/ 860 w 1411"/>
                <a:gd name="T79" fmla="*/ 1551 h 1744"/>
                <a:gd name="T80" fmla="*/ 890 w 1411"/>
                <a:gd name="T81" fmla="*/ 1622 h 1744"/>
                <a:gd name="T82" fmla="*/ 829 w 1411"/>
                <a:gd name="T83" fmla="*/ 1622 h 1744"/>
                <a:gd name="T84" fmla="*/ 860 w 1411"/>
                <a:gd name="T85" fmla="*/ 1551 h 1744"/>
                <a:gd name="T86" fmla="*/ 1034 w 1411"/>
                <a:gd name="T87" fmla="*/ 1521 h 1744"/>
                <a:gd name="T88" fmla="*/ 964 w 1411"/>
                <a:gd name="T89" fmla="*/ 1678 h 1744"/>
                <a:gd name="T90" fmla="*/ 1059 w 1411"/>
                <a:gd name="T91" fmla="*/ 1559 h 1744"/>
                <a:gd name="T92" fmla="*/ 1230 w 1411"/>
                <a:gd name="T93" fmla="*/ 1594 h 1744"/>
                <a:gd name="T94" fmla="*/ 1120 w 1411"/>
                <a:gd name="T95" fmla="*/ 1515 h 1744"/>
                <a:gd name="T96" fmla="*/ 1139 w 1411"/>
                <a:gd name="T97" fmla="*/ 1547 h 1744"/>
                <a:gd name="T98" fmla="*/ 1157 w 1411"/>
                <a:gd name="T99" fmla="*/ 1576 h 1744"/>
                <a:gd name="T100" fmla="*/ 1095 w 1411"/>
                <a:gd name="T101" fmla="*/ 1674 h 1744"/>
                <a:gd name="T102" fmla="*/ 1182 w 1411"/>
                <a:gd name="T103" fmla="*/ 1678 h 1744"/>
                <a:gd name="T104" fmla="*/ 1178 w 1411"/>
                <a:gd name="T105" fmla="*/ 1605 h 1744"/>
                <a:gd name="T106" fmla="*/ 1144 w 1411"/>
                <a:gd name="T107" fmla="*/ 1646 h 1744"/>
                <a:gd name="T108" fmla="*/ 1128 w 1411"/>
                <a:gd name="T109" fmla="*/ 1614 h 1744"/>
                <a:gd name="T110" fmla="*/ 1008 w 1411"/>
                <a:gd name="T111" fmla="*/ 1411 h 1744"/>
                <a:gd name="T112" fmla="*/ 1225 w 1411"/>
                <a:gd name="T113" fmla="*/ 1411 h 1744"/>
                <a:gd name="T114" fmla="*/ 1268 w 1411"/>
                <a:gd name="T115" fmla="*/ 1285 h 1744"/>
                <a:gd name="T116" fmla="*/ 959 w 1411"/>
                <a:gd name="T117" fmla="*/ 1265 h 1744"/>
                <a:gd name="T118" fmla="*/ 1252 w 1411"/>
                <a:gd name="T119" fmla="*/ 1109 h 1744"/>
                <a:gd name="T120" fmla="*/ 1251 w 1411"/>
                <a:gd name="T121" fmla="*/ 1218 h 1744"/>
                <a:gd name="T122" fmla="*/ 299 w 1411"/>
                <a:gd name="T123" fmla="*/ 0 h 1744"/>
                <a:gd name="T124" fmla="*/ 330 w 1411"/>
                <a:gd name="T125" fmla="*/ 166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1744">
                  <a:moveTo>
                    <a:pt x="623" y="0"/>
                  </a:moveTo>
                  <a:cubicBezTo>
                    <a:pt x="636" y="52"/>
                    <a:pt x="643" y="108"/>
                    <a:pt x="643" y="169"/>
                  </a:cubicBezTo>
                  <a:cubicBezTo>
                    <a:pt x="643" y="305"/>
                    <a:pt x="595" y="441"/>
                    <a:pt x="514" y="534"/>
                  </a:cubicBezTo>
                  <a:cubicBezTo>
                    <a:pt x="417" y="643"/>
                    <a:pt x="276" y="702"/>
                    <a:pt x="107" y="702"/>
                  </a:cubicBezTo>
                  <a:cubicBezTo>
                    <a:pt x="70" y="702"/>
                    <a:pt x="34" y="699"/>
                    <a:pt x="0" y="694"/>
                  </a:cubicBezTo>
                  <a:lnTo>
                    <a:pt x="0" y="1411"/>
                  </a:lnTo>
                  <a:lnTo>
                    <a:pt x="404" y="1411"/>
                  </a:lnTo>
                  <a:lnTo>
                    <a:pt x="404" y="1042"/>
                  </a:lnTo>
                  <a:lnTo>
                    <a:pt x="505" y="1042"/>
                  </a:lnTo>
                  <a:lnTo>
                    <a:pt x="505" y="1203"/>
                  </a:lnTo>
                  <a:lnTo>
                    <a:pt x="622" y="1042"/>
                  </a:lnTo>
                  <a:lnTo>
                    <a:pt x="735" y="1042"/>
                  </a:lnTo>
                  <a:lnTo>
                    <a:pt x="596" y="1214"/>
                  </a:lnTo>
                  <a:lnTo>
                    <a:pt x="723" y="1380"/>
                  </a:lnTo>
                  <a:lnTo>
                    <a:pt x="853" y="1042"/>
                  </a:lnTo>
                  <a:lnTo>
                    <a:pt x="974" y="1042"/>
                  </a:lnTo>
                  <a:lnTo>
                    <a:pt x="1116" y="1411"/>
                  </a:lnTo>
                  <a:lnTo>
                    <a:pt x="1124" y="1411"/>
                  </a:lnTo>
                  <a:lnTo>
                    <a:pt x="1124" y="1042"/>
                  </a:lnTo>
                  <a:lnTo>
                    <a:pt x="1259" y="1042"/>
                  </a:lnTo>
                  <a:cubicBezTo>
                    <a:pt x="1294" y="1042"/>
                    <a:pt x="1323" y="1046"/>
                    <a:pt x="1346" y="1054"/>
                  </a:cubicBezTo>
                  <a:cubicBezTo>
                    <a:pt x="1369" y="1063"/>
                    <a:pt x="1386" y="1076"/>
                    <a:pt x="1398" y="1094"/>
                  </a:cubicBezTo>
                  <a:cubicBezTo>
                    <a:pt x="1404" y="1104"/>
                    <a:pt x="1409" y="1115"/>
                    <a:pt x="1411" y="1128"/>
                  </a:cubicBezTo>
                  <a:lnTo>
                    <a:pt x="1411" y="0"/>
                  </a:lnTo>
                  <a:lnTo>
                    <a:pt x="623" y="0"/>
                  </a:lnTo>
                  <a:close/>
                  <a:moveTo>
                    <a:pt x="92" y="1554"/>
                  </a:moveTo>
                  <a:cubicBezTo>
                    <a:pt x="99" y="1554"/>
                    <a:pt x="105" y="1556"/>
                    <a:pt x="109" y="1559"/>
                  </a:cubicBezTo>
                  <a:cubicBezTo>
                    <a:pt x="114" y="1562"/>
                    <a:pt x="118" y="1567"/>
                    <a:pt x="121" y="1574"/>
                  </a:cubicBezTo>
                  <a:cubicBezTo>
                    <a:pt x="124" y="1580"/>
                    <a:pt x="125" y="1587"/>
                    <a:pt x="125" y="1596"/>
                  </a:cubicBezTo>
                  <a:cubicBezTo>
                    <a:pt x="125" y="1605"/>
                    <a:pt x="124" y="1614"/>
                    <a:pt x="121" y="1620"/>
                  </a:cubicBezTo>
                  <a:cubicBezTo>
                    <a:pt x="118" y="1627"/>
                    <a:pt x="114" y="1632"/>
                    <a:pt x="109" y="1635"/>
                  </a:cubicBezTo>
                  <a:cubicBezTo>
                    <a:pt x="104" y="1639"/>
                    <a:pt x="98" y="1641"/>
                    <a:pt x="91" y="1641"/>
                  </a:cubicBezTo>
                  <a:cubicBezTo>
                    <a:pt x="84" y="1641"/>
                    <a:pt x="78" y="1639"/>
                    <a:pt x="73" y="1636"/>
                  </a:cubicBezTo>
                  <a:cubicBezTo>
                    <a:pt x="68" y="1632"/>
                    <a:pt x="64" y="1627"/>
                    <a:pt x="62" y="1621"/>
                  </a:cubicBezTo>
                  <a:cubicBezTo>
                    <a:pt x="59" y="1614"/>
                    <a:pt x="57" y="1607"/>
                    <a:pt x="57" y="1598"/>
                  </a:cubicBezTo>
                  <a:cubicBezTo>
                    <a:pt x="57" y="1588"/>
                    <a:pt x="59" y="1580"/>
                    <a:pt x="62" y="1574"/>
                  </a:cubicBezTo>
                  <a:cubicBezTo>
                    <a:pt x="65" y="1567"/>
                    <a:pt x="69" y="1563"/>
                    <a:pt x="74" y="1559"/>
                  </a:cubicBezTo>
                  <a:cubicBezTo>
                    <a:pt x="79" y="1556"/>
                    <a:pt x="85" y="1554"/>
                    <a:pt x="92" y="1554"/>
                  </a:cubicBezTo>
                  <a:close/>
                  <a:moveTo>
                    <a:pt x="57" y="1656"/>
                  </a:moveTo>
                  <a:cubicBezTo>
                    <a:pt x="64" y="1665"/>
                    <a:pt x="72" y="1671"/>
                    <a:pt x="80" y="1676"/>
                  </a:cubicBezTo>
                  <a:cubicBezTo>
                    <a:pt x="89" y="1681"/>
                    <a:pt x="99" y="1683"/>
                    <a:pt x="111" y="1683"/>
                  </a:cubicBezTo>
                  <a:cubicBezTo>
                    <a:pt x="121" y="1683"/>
                    <a:pt x="130" y="1681"/>
                    <a:pt x="139" y="1677"/>
                  </a:cubicBezTo>
                  <a:cubicBezTo>
                    <a:pt x="148" y="1673"/>
                    <a:pt x="156" y="1667"/>
                    <a:pt x="162" y="1659"/>
                  </a:cubicBezTo>
                  <a:cubicBezTo>
                    <a:pt x="168" y="1652"/>
                    <a:pt x="174" y="1643"/>
                    <a:pt x="177" y="1632"/>
                  </a:cubicBezTo>
                  <a:cubicBezTo>
                    <a:pt x="181" y="1622"/>
                    <a:pt x="183" y="1610"/>
                    <a:pt x="183" y="1597"/>
                  </a:cubicBezTo>
                  <a:cubicBezTo>
                    <a:pt x="183" y="1584"/>
                    <a:pt x="181" y="1572"/>
                    <a:pt x="177" y="1562"/>
                  </a:cubicBezTo>
                  <a:cubicBezTo>
                    <a:pt x="174" y="1551"/>
                    <a:pt x="169" y="1542"/>
                    <a:pt x="162" y="1535"/>
                  </a:cubicBezTo>
                  <a:cubicBezTo>
                    <a:pt x="156" y="1528"/>
                    <a:pt x="148" y="1522"/>
                    <a:pt x="139" y="1518"/>
                  </a:cubicBezTo>
                  <a:cubicBezTo>
                    <a:pt x="130" y="1514"/>
                    <a:pt x="121" y="1512"/>
                    <a:pt x="110" y="1512"/>
                  </a:cubicBezTo>
                  <a:cubicBezTo>
                    <a:pt x="97" y="1512"/>
                    <a:pt x="86" y="1516"/>
                    <a:pt x="76" y="1522"/>
                  </a:cubicBezTo>
                  <a:cubicBezTo>
                    <a:pt x="66" y="1528"/>
                    <a:pt x="58" y="1536"/>
                    <a:pt x="52" y="1548"/>
                  </a:cubicBezTo>
                  <a:lnTo>
                    <a:pt x="52" y="1517"/>
                  </a:lnTo>
                  <a:lnTo>
                    <a:pt x="2" y="1517"/>
                  </a:lnTo>
                  <a:lnTo>
                    <a:pt x="2" y="1744"/>
                  </a:lnTo>
                  <a:lnTo>
                    <a:pt x="57" y="1744"/>
                  </a:lnTo>
                  <a:lnTo>
                    <a:pt x="57" y="1656"/>
                  </a:lnTo>
                  <a:close/>
                  <a:moveTo>
                    <a:pt x="281" y="1512"/>
                  </a:moveTo>
                  <a:cubicBezTo>
                    <a:pt x="261" y="1512"/>
                    <a:pt x="244" y="1516"/>
                    <a:pt x="231" y="1523"/>
                  </a:cubicBezTo>
                  <a:cubicBezTo>
                    <a:pt x="217" y="1529"/>
                    <a:pt x="206" y="1539"/>
                    <a:pt x="199" y="1552"/>
                  </a:cubicBezTo>
                  <a:cubicBezTo>
                    <a:pt x="192" y="1565"/>
                    <a:pt x="188" y="1580"/>
                    <a:pt x="188" y="1598"/>
                  </a:cubicBezTo>
                  <a:cubicBezTo>
                    <a:pt x="188" y="1615"/>
                    <a:pt x="192" y="1631"/>
                    <a:pt x="199" y="1643"/>
                  </a:cubicBezTo>
                  <a:cubicBezTo>
                    <a:pt x="206" y="1656"/>
                    <a:pt x="217" y="1666"/>
                    <a:pt x="231" y="1672"/>
                  </a:cubicBezTo>
                  <a:cubicBezTo>
                    <a:pt x="244" y="1679"/>
                    <a:pt x="261" y="1682"/>
                    <a:pt x="281" y="1682"/>
                  </a:cubicBezTo>
                  <a:cubicBezTo>
                    <a:pt x="300" y="1682"/>
                    <a:pt x="317" y="1679"/>
                    <a:pt x="331" y="1672"/>
                  </a:cubicBezTo>
                  <a:cubicBezTo>
                    <a:pt x="345" y="1666"/>
                    <a:pt x="355" y="1656"/>
                    <a:pt x="363" y="1643"/>
                  </a:cubicBezTo>
                  <a:cubicBezTo>
                    <a:pt x="370" y="1631"/>
                    <a:pt x="374" y="1615"/>
                    <a:pt x="374" y="1598"/>
                  </a:cubicBezTo>
                  <a:cubicBezTo>
                    <a:pt x="374" y="1580"/>
                    <a:pt x="370" y="1565"/>
                    <a:pt x="363" y="1552"/>
                  </a:cubicBezTo>
                  <a:cubicBezTo>
                    <a:pt x="355" y="1539"/>
                    <a:pt x="345" y="1529"/>
                    <a:pt x="331" y="1523"/>
                  </a:cubicBezTo>
                  <a:cubicBezTo>
                    <a:pt x="317" y="1516"/>
                    <a:pt x="300" y="1512"/>
                    <a:pt x="281" y="1512"/>
                  </a:cubicBezTo>
                  <a:close/>
                  <a:moveTo>
                    <a:pt x="281" y="1551"/>
                  </a:moveTo>
                  <a:cubicBezTo>
                    <a:pt x="288" y="1551"/>
                    <a:pt x="294" y="1553"/>
                    <a:pt x="299" y="1557"/>
                  </a:cubicBezTo>
                  <a:cubicBezTo>
                    <a:pt x="304" y="1560"/>
                    <a:pt x="308" y="1566"/>
                    <a:pt x="311" y="1573"/>
                  </a:cubicBezTo>
                  <a:cubicBezTo>
                    <a:pt x="314" y="1579"/>
                    <a:pt x="316" y="1588"/>
                    <a:pt x="316" y="1597"/>
                  </a:cubicBezTo>
                  <a:cubicBezTo>
                    <a:pt x="316" y="1607"/>
                    <a:pt x="314" y="1615"/>
                    <a:pt x="311" y="1622"/>
                  </a:cubicBezTo>
                  <a:cubicBezTo>
                    <a:pt x="308" y="1629"/>
                    <a:pt x="304" y="1634"/>
                    <a:pt x="299" y="1638"/>
                  </a:cubicBezTo>
                  <a:cubicBezTo>
                    <a:pt x="294" y="1641"/>
                    <a:pt x="288" y="1643"/>
                    <a:pt x="281" y="1643"/>
                  </a:cubicBezTo>
                  <a:cubicBezTo>
                    <a:pt x="274" y="1643"/>
                    <a:pt x="268" y="1641"/>
                    <a:pt x="263" y="1638"/>
                  </a:cubicBezTo>
                  <a:cubicBezTo>
                    <a:pt x="257" y="1634"/>
                    <a:pt x="253" y="1629"/>
                    <a:pt x="250" y="1622"/>
                  </a:cubicBezTo>
                  <a:cubicBezTo>
                    <a:pt x="247" y="1615"/>
                    <a:pt x="245" y="1607"/>
                    <a:pt x="245" y="1597"/>
                  </a:cubicBezTo>
                  <a:cubicBezTo>
                    <a:pt x="245" y="1588"/>
                    <a:pt x="247" y="1580"/>
                    <a:pt x="250" y="1573"/>
                  </a:cubicBezTo>
                  <a:cubicBezTo>
                    <a:pt x="253" y="1566"/>
                    <a:pt x="257" y="1561"/>
                    <a:pt x="262" y="1557"/>
                  </a:cubicBezTo>
                  <a:cubicBezTo>
                    <a:pt x="268" y="1553"/>
                    <a:pt x="274" y="1551"/>
                    <a:pt x="281" y="1551"/>
                  </a:cubicBezTo>
                  <a:close/>
                  <a:moveTo>
                    <a:pt x="505" y="1411"/>
                  </a:moveTo>
                  <a:lnTo>
                    <a:pt x="505" y="1539"/>
                  </a:lnTo>
                  <a:cubicBezTo>
                    <a:pt x="499" y="1530"/>
                    <a:pt x="491" y="1523"/>
                    <a:pt x="482" y="1519"/>
                  </a:cubicBezTo>
                  <a:cubicBezTo>
                    <a:pt x="473" y="1515"/>
                    <a:pt x="463" y="1512"/>
                    <a:pt x="452" y="1512"/>
                  </a:cubicBezTo>
                  <a:cubicBezTo>
                    <a:pt x="437" y="1513"/>
                    <a:pt x="425" y="1516"/>
                    <a:pt x="414" y="1523"/>
                  </a:cubicBezTo>
                  <a:cubicBezTo>
                    <a:pt x="403" y="1529"/>
                    <a:pt x="395" y="1539"/>
                    <a:pt x="389" y="1551"/>
                  </a:cubicBezTo>
                  <a:cubicBezTo>
                    <a:pt x="383" y="1564"/>
                    <a:pt x="380" y="1578"/>
                    <a:pt x="380" y="1595"/>
                  </a:cubicBezTo>
                  <a:cubicBezTo>
                    <a:pt x="380" y="1608"/>
                    <a:pt x="382" y="1620"/>
                    <a:pt x="385" y="1631"/>
                  </a:cubicBezTo>
                  <a:cubicBezTo>
                    <a:pt x="389" y="1641"/>
                    <a:pt x="394" y="1650"/>
                    <a:pt x="400" y="1658"/>
                  </a:cubicBezTo>
                  <a:cubicBezTo>
                    <a:pt x="407" y="1665"/>
                    <a:pt x="414" y="1671"/>
                    <a:pt x="423" y="1675"/>
                  </a:cubicBezTo>
                  <a:cubicBezTo>
                    <a:pt x="432" y="1679"/>
                    <a:pt x="442" y="1681"/>
                    <a:pt x="452" y="1681"/>
                  </a:cubicBezTo>
                  <a:cubicBezTo>
                    <a:pt x="465" y="1681"/>
                    <a:pt x="476" y="1678"/>
                    <a:pt x="486" y="1672"/>
                  </a:cubicBezTo>
                  <a:cubicBezTo>
                    <a:pt x="496" y="1666"/>
                    <a:pt x="504" y="1657"/>
                    <a:pt x="511" y="1646"/>
                  </a:cubicBezTo>
                  <a:lnTo>
                    <a:pt x="511" y="1678"/>
                  </a:lnTo>
                  <a:lnTo>
                    <a:pt x="560" y="1678"/>
                  </a:lnTo>
                  <a:lnTo>
                    <a:pt x="560" y="1411"/>
                  </a:lnTo>
                  <a:lnTo>
                    <a:pt x="621" y="1411"/>
                  </a:lnTo>
                  <a:lnTo>
                    <a:pt x="505" y="1242"/>
                  </a:lnTo>
                  <a:lnTo>
                    <a:pt x="505" y="1410"/>
                  </a:lnTo>
                  <a:lnTo>
                    <a:pt x="505" y="1411"/>
                  </a:lnTo>
                  <a:close/>
                  <a:moveTo>
                    <a:pt x="469" y="1553"/>
                  </a:moveTo>
                  <a:cubicBezTo>
                    <a:pt x="476" y="1553"/>
                    <a:pt x="483" y="1555"/>
                    <a:pt x="488" y="1558"/>
                  </a:cubicBezTo>
                  <a:cubicBezTo>
                    <a:pt x="493" y="1562"/>
                    <a:pt x="497" y="1567"/>
                    <a:pt x="500" y="1573"/>
                  </a:cubicBezTo>
                  <a:cubicBezTo>
                    <a:pt x="503" y="1580"/>
                    <a:pt x="505" y="1587"/>
                    <a:pt x="505" y="1596"/>
                  </a:cubicBezTo>
                  <a:cubicBezTo>
                    <a:pt x="505" y="1606"/>
                    <a:pt x="503" y="1613"/>
                    <a:pt x="500" y="1620"/>
                  </a:cubicBezTo>
                  <a:cubicBezTo>
                    <a:pt x="498" y="1626"/>
                    <a:pt x="494" y="1631"/>
                    <a:pt x="489" y="1635"/>
                  </a:cubicBezTo>
                  <a:cubicBezTo>
                    <a:pt x="484" y="1638"/>
                    <a:pt x="477" y="1640"/>
                    <a:pt x="470" y="1640"/>
                  </a:cubicBezTo>
                  <a:cubicBezTo>
                    <a:pt x="464" y="1640"/>
                    <a:pt x="458" y="1638"/>
                    <a:pt x="453" y="1635"/>
                  </a:cubicBezTo>
                  <a:cubicBezTo>
                    <a:pt x="448" y="1631"/>
                    <a:pt x="444" y="1626"/>
                    <a:pt x="441" y="1620"/>
                  </a:cubicBezTo>
                  <a:cubicBezTo>
                    <a:pt x="438" y="1614"/>
                    <a:pt x="437" y="1606"/>
                    <a:pt x="437" y="1597"/>
                  </a:cubicBezTo>
                  <a:cubicBezTo>
                    <a:pt x="437" y="1588"/>
                    <a:pt x="438" y="1580"/>
                    <a:pt x="441" y="1574"/>
                  </a:cubicBezTo>
                  <a:cubicBezTo>
                    <a:pt x="444" y="1567"/>
                    <a:pt x="448" y="1562"/>
                    <a:pt x="453" y="1558"/>
                  </a:cubicBezTo>
                  <a:cubicBezTo>
                    <a:pt x="458" y="1555"/>
                    <a:pt x="463" y="1553"/>
                    <a:pt x="469" y="1553"/>
                  </a:cubicBezTo>
                  <a:close/>
                  <a:moveTo>
                    <a:pt x="667" y="1554"/>
                  </a:moveTo>
                  <a:cubicBezTo>
                    <a:pt x="674" y="1554"/>
                    <a:pt x="679" y="1556"/>
                    <a:pt x="684" y="1559"/>
                  </a:cubicBezTo>
                  <a:cubicBezTo>
                    <a:pt x="689" y="1563"/>
                    <a:pt x="693" y="1567"/>
                    <a:pt x="696" y="1574"/>
                  </a:cubicBezTo>
                  <a:cubicBezTo>
                    <a:pt x="699" y="1580"/>
                    <a:pt x="700" y="1587"/>
                    <a:pt x="700" y="1596"/>
                  </a:cubicBezTo>
                  <a:cubicBezTo>
                    <a:pt x="700" y="1605"/>
                    <a:pt x="699" y="1614"/>
                    <a:pt x="696" y="1620"/>
                  </a:cubicBezTo>
                  <a:cubicBezTo>
                    <a:pt x="693" y="1627"/>
                    <a:pt x="689" y="1632"/>
                    <a:pt x="684" y="1635"/>
                  </a:cubicBezTo>
                  <a:cubicBezTo>
                    <a:pt x="679" y="1639"/>
                    <a:pt x="673" y="1641"/>
                    <a:pt x="666" y="1641"/>
                  </a:cubicBezTo>
                  <a:cubicBezTo>
                    <a:pt x="659" y="1641"/>
                    <a:pt x="653" y="1639"/>
                    <a:pt x="648" y="1636"/>
                  </a:cubicBezTo>
                  <a:cubicBezTo>
                    <a:pt x="643" y="1632"/>
                    <a:pt x="639" y="1627"/>
                    <a:pt x="637" y="1621"/>
                  </a:cubicBezTo>
                  <a:cubicBezTo>
                    <a:pt x="634" y="1614"/>
                    <a:pt x="632" y="1607"/>
                    <a:pt x="632" y="1598"/>
                  </a:cubicBezTo>
                  <a:cubicBezTo>
                    <a:pt x="632" y="1588"/>
                    <a:pt x="634" y="1580"/>
                    <a:pt x="637" y="1574"/>
                  </a:cubicBezTo>
                  <a:cubicBezTo>
                    <a:pt x="639" y="1567"/>
                    <a:pt x="643" y="1563"/>
                    <a:pt x="649" y="1559"/>
                  </a:cubicBezTo>
                  <a:cubicBezTo>
                    <a:pt x="654" y="1556"/>
                    <a:pt x="660" y="1554"/>
                    <a:pt x="667" y="1554"/>
                  </a:cubicBezTo>
                  <a:close/>
                  <a:moveTo>
                    <a:pt x="632" y="1656"/>
                  </a:moveTo>
                  <a:cubicBezTo>
                    <a:pt x="639" y="1665"/>
                    <a:pt x="646" y="1671"/>
                    <a:pt x="655" y="1676"/>
                  </a:cubicBezTo>
                  <a:cubicBezTo>
                    <a:pt x="664" y="1681"/>
                    <a:pt x="674" y="1683"/>
                    <a:pt x="685" y="1683"/>
                  </a:cubicBezTo>
                  <a:cubicBezTo>
                    <a:pt x="696" y="1683"/>
                    <a:pt x="705" y="1681"/>
                    <a:pt x="714" y="1677"/>
                  </a:cubicBezTo>
                  <a:cubicBezTo>
                    <a:pt x="723" y="1673"/>
                    <a:pt x="730" y="1667"/>
                    <a:pt x="737" y="1659"/>
                  </a:cubicBezTo>
                  <a:cubicBezTo>
                    <a:pt x="743" y="1652"/>
                    <a:pt x="748" y="1643"/>
                    <a:pt x="752" y="1632"/>
                  </a:cubicBezTo>
                  <a:cubicBezTo>
                    <a:pt x="756" y="1622"/>
                    <a:pt x="757" y="1610"/>
                    <a:pt x="757" y="1597"/>
                  </a:cubicBezTo>
                  <a:cubicBezTo>
                    <a:pt x="757" y="1584"/>
                    <a:pt x="756" y="1572"/>
                    <a:pt x="752" y="1562"/>
                  </a:cubicBezTo>
                  <a:cubicBezTo>
                    <a:pt x="749" y="1551"/>
                    <a:pt x="744" y="1542"/>
                    <a:pt x="737" y="1535"/>
                  </a:cubicBezTo>
                  <a:cubicBezTo>
                    <a:pt x="731" y="1528"/>
                    <a:pt x="723" y="1522"/>
                    <a:pt x="714" y="1518"/>
                  </a:cubicBezTo>
                  <a:cubicBezTo>
                    <a:pt x="705" y="1514"/>
                    <a:pt x="696" y="1512"/>
                    <a:pt x="685" y="1512"/>
                  </a:cubicBezTo>
                  <a:cubicBezTo>
                    <a:pt x="672" y="1512"/>
                    <a:pt x="661" y="1516"/>
                    <a:pt x="651" y="1522"/>
                  </a:cubicBezTo>
                  <a:cubicBezTo>
                    <a:pt x="641" y="1528"/>
                    <a:pt x="633" y="1536"/>
                    <a:pt x="627" y="1548"/>
                  </a:cubicBezTo>
                  <a:lnTo>
                    <a:pt x="627" y="1517"/>
                  </a:lnTo>
                  <a:lnTo>
                    <a:pt x="577" y="1517"/>
                  </a:lnTo>
                  <a:lnTo>
                    <a:pt x="577" y="1744"/>
                  </a:lnTo>
                  <a:lnTo>
                    <a:pt x="632" y="1744"/>
                  </a:lnTo>
                  <a:lnTo>
                    <a:pt x="632" y="1656"/>
                  </a:lnTo>
                  <a:close/>
                  <a:moveTo>
                    <a:pt x="860" y="1512"/>
                  </a:moveTo>
                  <a:cubicBezTo>
                    <a:pt x="840" y="1512"/>
                    <a:pt x="823" y="1516"/>
                    <a:pt x="810" y="1523"/>
                  </a:cubicBezTo>
                  <a:cubicBezTo>
                    <a:pt x="796" y="1529"/>
                    <a:pt x="785" y="1539"/>
                    <a:pt x="778" y="1552"/>
                  </a:cubicBezTo>
                  <a:cubicBezTo>
                    <a:pt x="771" y="1565"/>
                    <a:pt x="767" y="1580"/>
                    <a:pt x="767" y="1598"/>
                  </a:cubicBezTo>
                  <a:cubicBezTo>
                    <a:pt x="767" y="1615"/>
                    <a:pt x="771" y="1631"/>
                    <a:pt x="778" y="1643"/>
                  </a:cubicBezTo>
                  <a:cubicBezTo>
                    <a:pt x="785" y="1656"/>
                    <a:pt x="796" y="1666"/>
                    <a:pt x="810" y="1672"/>
                  </a:cubicBezTo>
                  <a:cubicBezTo>
                    <a:pt x="824" y="1679"/>
                    <a:pt x="840" y="1682"/>
                    <a:pt x="860" y="1682"/>
                  </a:cubicBezTo>
                  <a:cubicBezTo>
                    <a:pt x="879" y="1682"/>
                    <a:pt x="896" y="1679"/>
                    <a:pt x="910" y="1672"/>
                  </a:cubicBezTo>
                  <a:cubicBezTo>
                    <a:pt x="924" y="1666"/>
                    <a:pt x="934" y="1656"/>
                    <a:pt x="942" y="1643"/>
                  </a:cubicBezTo>
                  <a:cubicBezTo>
                    <a:pt x="949" y="1631"/>
                    <a:pt x="953" y="1615"/>
                    <a:pt x="953" y="1598"/>
                  </a:cubicBezTo>
                  <a:cubicBezTo>
                    <a:pt x="953" y="1580"/>
                    <a:pt x="949" y="1565"/>
                    <a:pt x="942" y="1552"/>
                  </a:cubicBezTo>
                  <a:cubicBezTo>
                    <a:pt x="934" y="1539"/>
                    <a:pt x="924" y="1529"/>
                    <a:pt x="910" y="1523"/>
                  </a:cubicBezTo>
                  <a:cubicBezTo>
                    <a:pt x="896" y="1516"/>
                    <a:pt x="879" y="1512"/>
                    <a:pt x="860" y="1512"/>
                  </a:cubicBezTo>
                  <a:close/>
                  <a:moveTo>
                    <a:pt x="860" y="1551"/>
                  </a:moveTo>
                  <a:cubicBezTo>
                    <a:pt x="867" y="1551"/>
                    <a:pt x="873" y="1553"/>
                    <a:pt x="878" y="1557"/>
                  </a:cubicBezTo>
                  <a:cubicBezTo>
                    <a:pt x="883" y="1560"/>
                    <a:pt x="887" y="1566"/>
                    <a:pt x="890" y="1573"/>
                  </a:cubicBezTo>
                  <a:cubicBezTo>
                    <a:pt x="893" y="1579"/>
                    <a:pt x="895" y="1588"/>
                    <a:pt x="895" y="1597"/>
                  </a:cubicBezTo>
                  <a:cubicBezTo>
                    <a:pt x="895" y="1607"/>
                    <a:pt x="893" y="1615"/>
                    <a:pt x="890" y="1622"/>
                  </a:cubicBezTo>
                  <a:cubicBezTo>
                    <a:pt x="887" y="1629"/>
                    <a:pt x="883" y="1634"/>
                    <a:pt x="878" y="1638"/>
                  </a:cubicBezTo>
                  <a:cubicBezTo>
                    <a:pt x="873" y="1641"/>
                    <a:pt x="867" y="1643"/>
                    <a:pt x="860" y="1643"/>
                  </a:cubicBezTo>
                  <a:cubicBezTo>
                    <a:pt x="853" y="1643"/>
                    <a:pt x="847" y="1641"/>
                    <a:pt x="842" y="1638"/>
                  </a:cubicBezTo>
                  <a:cubicBezTo>
                    <a:pt x="836" y="1634"/>
                    <a:pt x="832" y="1629"/>
                    <a:pt x="829" y="1622"/>
                  </a:cubicBezTo>
                  <a:cubicBezTo>
                    <a:pt x="826" y="1615"/>
                    <a:pt x="825" y="1607"/>
                    <a:pt x="824" y="1597"/>
                  </a:cubicBezTo>
                  <a:cubicBezTo>
                    <a:pt x="825" y="1588"/>
                    <a:pt x="826" y="1580"/>
                    <a:pt x="829" y="1573"/>
                  </a:cubicBezTo>
                  <a:cubicBezTo>
                    <a:pt x="832" y="1566"/>
                    <a:pt x="836" y="1561"/>
                    <a:pt x="841" y="1557"/>
                  </a:cubicBezTo>
                  <a:cubicBezTo>
                    <a:pt x="847" y="1553"/>
                    <a:pt x="853" y="1551"/>
                    <a:pt x="860" y="1551"/>
                  </a:cubicBezTo>
                  <a:close/>
                  <a:moveTo>
                    <a:pt x="1079" y="1514"/>
                  </a:moveTo>
                  <a:cubicBezTo>
                    <a:pt x="1076" y="1514"/>
                    <a:pt x="1073" y="1513"/>
                    <a:pt x="1070" y="1513"/>
                  </a:cubicBezTo>
                  <a:cubicBezTo>
                    <a:pt x="1068" y="1513"/>
                    <a:pt x="1065" y="1512"/>
                    <a:pt x="1063" y="1512"/>
                  </a:cubicBezTo>
                  <a:cubicBezTo>
                    <a:pt x="1052" y="1512"/>
                    <a:pt x="1042" y="1515"/>
                    <a:pt x="1034" y="1521"/>
                  </a:cubicBezTo>
                  <a:cubicBezTo>
                    <a:pt x="1026" y="1527"/>
                    <a:pt x="1019" y="1536"/>
                    <a:pt x="1013" y="1548"/>
                  </a:cubicBezTo>
                  <a:lnTo>
                    <a:pt x="1013" y="1517"/>
                  </a:lnTo>
                  <a:lnTo>
                    <a:pt x="964" y="1517"/>
                  </a:lnTo>
                  <a:lnTo>
                    <a:pt x="964" y="1678"/>
                  </a:lnTo>
                  <a:lnTo>
                    <a:pt x="1019" y="1678"/>
                  </a:lnTo>
                  <a:lnTo>
                    <a:pt x="1019" y="1610"/>
                  </a:lnTo>
                  <a:cubicBezTo>
                    <a:pt x="1019" y="1593"/>
                    <a:pt x="1023" y="1580"/>
                    <a:pt x="1030" y="1572"/>
                  </a:cubicBezTo>
                  <a:cubicBezTo>
                    <a:pt x="1036" y="1563"/>
                    <a:pt x="1046" y="1559"/>
                    <a:pt x="1059" y="1559"/>
                  </a:cubicBezTo>
                  <a:cubicBezTo>
                    <a:pt x="1062" y="1559"/>
                    <a:pt x="1065" y="1559"/>
                    <a:pt x="1068" y="1560"/>
                  </a:cubicBezTo>
                  <a:cubicBezTo>
                    <a:pt x="1071" y="1560"/>
                    <a:pt x="1074" y="1561"/>
                    <a:pt x="1077" y="1562"/>
                  </a:cubicBezTo>
                  <a:lnTo>
                    <a:pt x="1079" y="1514"/>
                  </a:lnTo>
                  <a:close/>
                  <a:moveTo>
                    <a:pt x="1230" y="1594"/>
                  </a:moveTo>
                  <a:cubicBezTo>
                    <a:pt x="1230" y="1575"/>
                    <a:pt x="1228" y="1560"/>
                    <a:pt x="1222" y="1548"/>
                  </a:cubicBezTo>
                  <a:cubicBezTo>
                    <a:pt x="1217" y="1536"/>
                    <a:pt x="1209" y="1527"/>
                    <a:pt x="1197" y="1521"/>
                  </a:cubicBezTo>
                  <a:cubicBezTo>
                    <a:pt x="1186" y="1515"/>
                    <a:pt x="1171" y="1512"/>
                    <a:pt x="1154" y="1512"/>
                  </a:cubicBezTo>
                  <a:cubicBezTo>
                    <a:pt x="1142" y="1512"/>
                    <a:pt x="1130" y="1513"/>
                    <a:pt x="1120" y="1515"/>
                  </a:cubicBezTo>
                  <a:cubicBezTo>
                    <a:pt x="1109" y="1517"/>
                    <a:pt x="1099" y="1519"/>
                    <a:pt x="1090" y="1523"/>
                  </a:cubicBezTo>
                  <a:lnTo>
                    <a:pt x="1091" y="1560"/>
                  </a:lnTo>
                  <a:cubicBezTo>
                    <a:pt x="1100" y="1555"/>
                    <a:pt x="1109" y="1552"/>
                    <a:pt x="1117" y="1550"/>
                  </a:cubicBezTo>
                  <a:cubicBezTo>
                    <a:pt x="1125" y="1548"/>
                    <a:pt x="1132" y="1547"/>
                    <a:pt x="1139" y="1547"/>
                  </a:cubicBezTo>
                  <a:cubicBezTo>
                    <a:pt x="1152" y="1547"/>
                    <a:pt x="1161" y="1549"/>
                    <a:pt x="1168" y="1554"/>
                  </a:cubicBezTo>
                  <a:cubicBezTo>
                    <a:pt x="1175" y="1558"/>
                    <a:pt x="1178" y="1565"/>
                    <a:pt x="1178" y="1574"/>
                  </a:cubicBezTo>
                  <a:lnTo>
                    <a:pt x="1178" y="1576"/>
                  </a:lnTo>
                  <a:lnTo>
                    <a:pt x="1157" y="1576"/>
                  </a:lnTo>
                  <a:cubicBezTo>
                    <a:pt x="1127" y="1576"/>
                    <a:pt x="1106" y="1580"/>
                    <a:pt x="1091" y="1589"/>
                  </a:cubicBezTo>
                  <a:cubicBezTo>
                    <a:pt x="1077" y="1598"/>
                    <a:pt x="1070" y="1611"/>
                    <a:pt x="1070" y="1629"/>
                  </a:cubicBezTo>
                  <a:cubicBezTo>
                    <a:pt x="1070" y="1639"/>
                    <a:pt x="1072" y="1648"/>
                    <a:pt x="1077" y="1656"/>
                  </a:cubicBezTo>
                  <a:cubicBezTo>
                    <a:pt x="1081" y="1664"/>
                    <a:pt x="1087" y="1670"/>
                    <a:pt x="1095" y="1674"/>
                  </a:cubicBezTo>
                  <a:cubicBezTo>
                    <a:pt x="1103" y="1678"/>
                    <a:pt x="1113" y="1680"/>
                    <a:pt x="1124" y="1680"/>
                  </a:cubicBezTo>
                  <a:cubicBezTo>
                    <a:pt x="1137" y="1680"/>
                    <a:pt x="1148" y="1678"/>
                    <a:pt x="1157" y="1674"/>
                  </a:cubicBezTo>
                  <a:cubicBezTo>
                    <a:pt x="1166" y="1670"/>
                    <a:pt x="1174" y="1663"/>
                    <a:pt x="1181" y="1653"/>
                  </a:cubicBezTo>
                  <a:lnTo>
                    <a:pt x="1182" y="1678"/>
                  </a:lnTo>
                  <a:lnTo>
                    <a:pt x="1230" y="1678"/>
                  </a:lnTo>
                  <a:lnTo>
                    <a:pt x="1230" y="1594"/>
                  </a:lnTo>
                  <a:close/>
                  <a:moveTo>
                    <a:pt x="1169" y="1605"/>
                  </a:moveTo>
                  <a:lnTo>
                    <a:pt x="1178" y="1605"/>
                  </a:lnTo>
                  <a:lnTo>
                    <a:pt x="1178" y="1610"/>
                  </a:lnTo>
                  <a:cubicBezTo>
                    <a:pt x="1178" y="1617"/>
                    <a:pt x="1177" y="1623"/>
                    <a:pt x="1174" y="1629"/>
                  </a:cubicBezTo>
                  <a:cubicBezTo>
                    <a:pt x="1171" y="1634"/>
                    <a:pt x="1167" y="1639"/>
                    <a:pt x="1161" y="1642"/>
                  </a:cubicBezTo>
                  <a:cubicBezTo>
                    <a:pt x="1156" y="1644"/>
                    <a:pt x="1150" y="1646"/>
                    <a:pt x="1144" y="1646"/>
                  </a:cubicBezTo>
                  <a:cubicBezTo>
                    <a:pt x="1140" y="1646"/>
                    <a:pt x="1136" y="1645"/>
                    <a:pt x="1133" y="1644"/>
                  </a:cubicBezTo>
                  <a:cubicBezTo>
                    <a:pt x="1130" y="1642"/>
                    <a:pt x="1127" y="1640"/>
                    <a:pt x="1126" y="1637"/>
                  </a:cubicBezTo>
                  <a:cubicBezTo>
                    <a:pt x="1124" y="1634"/>
                    <a:pt x="1123" y="1631"/>
                    <a:pt x="1123" y="1627"/>
                  </a:cubicBezTo>
                  <a:cubicBezTo>
                    <a:pt x="1123" y="1622"/>
                    <a:pt x="1125" y="1617"/>
                    <a:pt x="1128" y="1614"/>
                  </a:cubicBezTo>
                  <a:cubicBezTo>
                    <a:pt x="1131" y="1611"/>
                    <a:pt x="1136" y="1608"/>
                    <a:pt x="1143" y="1607"/>
                  </a:cubicBezTo>
                  <a:cubicBezTo>
                    <a:pt x="1150" y="1606"/>
                    <a:pt x="1158" y="1605"/>
                    <a:pt x="1169" y="1605"/>
                  </a:cubicBezTo>
                  <a:close/>
                  <a:moveTo>
                    <a:pt x="810" y="1411"/>
                  </a:moveTo>
                  <a:lnTo>
                    <a:pt x="1008" y="1411"/>
                  </a:lnTo>
                  <a:lnTo>
                    <a:pt x="983" y="1337"/>
                  </a:lnTo>
                  <a:lnTo>
                    <a:pt x="837" y="1337"/>
                  </a:lnTo>
                  <a:lnTo>
                    <a:pt x="810" y="1411"/>
                  </a:lnTo>
                  <a:close/>
                  <a:moveTo>
                    <a:pt x="1225" y="1411"/>
                  </a:moveTo>
                  <a:lnTo>
                    <a:pt x="1411" y="1411"/>
                  </a:lnTo>
                  <a:lnTo>
                    <a:pt x="1411" y="1193"/>
                  </a:lnTo>
                  <a:cubicBezTo>
                    <a:pt x="1406" y="1218"/>
                    <a:pt x="1395" y="1238"/>
                    <a:pt x="1377" y="1253"/>
                  </a:cubicBezTo>
                  <a:cubicBezTo>
                    <a:pt x="1352" y="1275"/>
                    <a:pt x="1316" y="1285"/>
                    <a:pt x="1268" y="1285"/>
                  </a:cubicBezTo>
                  <a:lnTo>
                    <a:pt x="1225" y="1285"/>
                  </a:lnTo>
                  <a:lnTo>
                    <a:pt x="1225" y="1411"/>
                  </a:lnTo>
                  <a:close/>
                  <a:moveTo>
                    <a:pt x="911" y="1125"/>
                  </a:moveTo>
                  <a:lnTo>
                    <a:pt x="959" y="1265"/>
                  </a:lnTo>
                  <a:lnTo>
                    <a:pt x="862" y="1265"/>
                  </a:lnTo>
                  <a:lnTo>
                    <a:pt x="911" y="1125"/>
                  </a:lnTo>
                  <a:close/>
                  <a:moveTo>
                    <a:pt x="1225" y="1109"/>
                  </a:moveTo>
                  <a:lnTo>
                    <a:pt x="1252" y="1109"/>
                  </a:lnTo>
                  <a:cubicBezTo>
                    <a:pt x="1272" y="1109"/>
                    <a:pt x="1287" y="1114"/>
                    <a:pt x="1297" y="1124"/>
                  </a:cubicBezTo>
                  <a:cubicBezTo>
                    <a:pt x="1307" y="1133"/>
                    <a:pt x="1313" y="1147"/>
                    <a:pt x="1313" y="1166"/>
                  </a:cubicBezTo>
                  <a:cubicBezTo>
                    <a:pt x="1313" y="1183"/>
                    <a:pt x="1307" y="1196"/>
                    <a:pt x="1297" y="1205"/>
                  </a:cubicBezTo>
                  <a:cubicBezTo>
                    <a:pt x="1287" y="1214"/>
                    <a:pt x="1272" y="1218"/>
                    <a:pt x="1251" y="1218"/>
                  </a:cubicBezTo>
                  <a:lnTo>
                    <a:pt x="1225" y="1218"/>
                  </a:lnTo>
                  <a:lnTo>
                    <a:pt x="1225" y="1109"/>
                  </a:lnTo>
                  <a:close/>
                  <a:moveTo>
                    <a:pt x="330" y="166"/>
                  </a:moveTo>
                  <a:cubicBezTo>
                    <a:pt x="330" y="102"/>
                    <a:pt x="319" y="46"/>
                    <a:pt x="299" y="0"/>
                  </a:cubicBezTo>
                  <a:lnTo>
                    <a:pt x="0" y="0"/>
                  </a:lnTo>
                  <a:lnTo>
                    <a:pt x="0" y="427"/>
                  </a:lnTo>
                  <a:cubicBezTo>
                    <a:pt x="31" y="446"/>
                    <a:pt x="67" y="457"/>
                    <a:pt x="107" y="457"/>
                  </a:cubicBezTo>
                  <a:cubicBezTo>
                    <a:pt x="241" y="457"/>
                    <a:pt x="330" y="341"/>
                    <a:pt x="330" y="16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4997" y="1503"/>
              <a:ext cx="825" cy="299"/>
            </a:xfrm>
            <a:custGeom>
              <a:avLst/>
              <a:gdLst>
                <a:gd name="T0" fmla="*/ 0 w 1007"/>
                <a:gd name="T1" fmla="*/ 369 h 369"/>
                <a:gd name="T2" fmla="*/ 101 w 1007"/>
                <a:gd name="T3" fmla="*/ 369 h 369"/>
                <a:gd name="T4" fmla="*/ 101 w 1007"/>
                <a:gd name="T5" fmla="*/ 200 h 369"/>
                <a:gd name="T6" fmla="*/ 217 w 1007"/>
                <a:gd name="T7" fmla="*/ 369 h 369"/>
                <a:gd name="T8" fmla="*/ 406 w 1007"/>
                <a:gd name="T9" fmla="*/ 369 h 369"/>
                <a:gd name="T10" fmla="*/ 433 w 1007"/>
                <a:gd name="T11" fmla="*/ 295 h 369"/>
                <a:gd name="T12" fmla="*/ 579 w 1007"/>
                <a:gd name="T13" fmla="*/ 295 h 369"/>
                <a:gd name="T14" fmla="*/ 604 w 1007"/>
                <a:gd name="T15" fmla="*/ 369 h 369"/>
                <a:gd name="T16" fmla="*/ 712 w 1007"/>
                <a:gd name="T17" fmla="*/ 369 h 369"/>
                <a:gd name="T18" fmla="*/ 570 w 1007"/>
                <a:gd name="T19" fmla="*/ 0 h 369"/>
                <a:gd name="T20" fmla="*/ 449 w 1007"/>
                <a:gd name="T21" fmla="*/ 0 h 369"/>
                <a:gd name="T22" fmla="*/ 319 w 1007"/>
                <a:gd name="T23" fmla="*/ 338 h 369"/>
                <a:gd name="T24" fmla="*/ 192 w 1007"/>
                <a:gd name="T25" fmla="*/ 172 h 369"/>
                <a:gd name="T26" fmla="*/ 331 w 1007"/>
                <a:gd name="T27" fmla="*/ 0 h 369"/>
                <a:gd name="T28" fmla="*/ 218 w 1007"/>
                <a:gd name="T29" fmla="*/ 0 h 369"/>
                <a:gd name="T30" fmla="*/ 101 w 1007"/>
                <a:gd name="T31" fmla="*/ 161 h 369"/>
                <a:gd name="T32" fmla="*/ 101 w 1007"/>
                <a:gd name="T33" fmla="*/ 0 h 369"/>
                <a:gd name="T34" fmla="*/ 0 w 1007"/>
                <a:gd name="T35" fmla="*/ 0 h 369"/>
                <a:gd name="T36" fmla="*/ 0 w 1007"/>
                <a:gd name="T37" fmla="*/ 369 h 369"/>
                <a:gd name="T38" fmla="*/ 720 w 1007"/>
                <a:gd name="T39" fmla="*/ 369 h 369"/>
                <a:gd name="T40" fmla="*/ 821 w 1007"/>
                <a:gd name="T41" fmla="*/ 369 h 369"/>
                <a:gd name="T42" fmla="*/ 821 w 1007"/>
                <a:gd name="T43" fmla="*/ 243 h 369"/>
                <a:gd name="T44" fmla="*/ 864 w 1007"/>
                <a:gd name="T45" fmla="*/ 243 h 369"/>
                <a:gd name="T46" fmla="*/ 973 w 1007"/>
                <a:gd name="T47" fmla="*/ 211 h 369"/>
                <a:gd name="T48" fmla="*/ 1007 w 1007"/>
                <a:gd name="T49" fmla="*/ 151 h 369"/>
                <a:gd name="T50" fmla="*/ 1007 w 1007"/>
                <a:gd name="T51" fmla="*/ 86 h 369"/>
                <a:gd name="T52" fmla="*/ 994 w 1007"/>
                <a:gd name="T53" fmla="*/ 52 h 369"/>
                <a:gd name="T54" fmla="*/ 942 w 1007"/>
                <a:gd name="T55" fmla="*/ 12 h 369"/>
                <a:gd name="T56" fmla="*/ 855 w 1007"/>
                <a:gd name="T57" fmla="*/ 0 h 369"/>
                <a:gd name="T58" fmla="*/ 720 w 1007"/>
                <a:gd name="T59" fmla="*/ 0 h 369"/>
                <a:gd name="T60" fmla="*/ 720 w 1007"/>
                <a:gd name="T61" fmla="*/ 369 h 369"/>
                <a:gd name="T62" fmla="*/ 507 w 1007"/>
                <a:gd name="T63" fmla="*/ 83 h 369"/>
                <a:gd name="T64" fmla="*/ 555 w 1007"/>
                <a:gd name="T65" fmla="*/ 223 h 369"/>
                <a:gd name="T66" fmla="*/ 458 w 1007"/>
                <a:gd name="T67" fmla="*/ 223 h 369"/>
                <a:gd name="T68" fmla="*/ 507 w 1007"/>
                <a:gd name="T69" fmla="*/ 83 h 369"/>
                <a:gd name="T70" fmla="*/ 821 w 1007"/>
                <a:gd name="T71" fmla="*/ 67 h 369"/>
                <a:gd name="T72" fmla="*/ 848 w 1007"/>
                <a:gd name="T73" fmla="*/ 67 h 369"/>
                <a:gd name="T74" fmla="*/ 893 w 1007"/>
                <a:gd name="T75" fmla="*/ 82 h 369"/>
                <a:gd name="T76" fmla="*/ 909 w 1007"/>
                <a:gd name="T77" fmla="*/ 124 h 369"/>
                <a:gd name="T78" fmla="*/ 893 w 1007"/>
                <a:gd name="T79" fmla="*/ 163 h 369"/>
                <a:gd name="T80" fmla="*/ 847 w 1007"/>
                <a:gd name="T81" fmla="*/ 176 h 369"/>
                <a:gd name="T82" fmla="*/ 821 w 1007"/>
                <a:gd name="T83" fmla="*/ 176 h 369"/>
                <a:gd name="T84" fmla="*/ 821 w 1007"/>
                <a:gd name="T85" fmla="*/ 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7" h="369">
                  <a:moveTo>
                    <a:pt x="0" y="369"/>
                  </a:moveTo>
                  <a:lnTo>
                    <a:pt x="101" y="369"/>
                  </a:lnTo>
                  <a:lnTo>
                    <a:pt x="101" y="200"/>
                  </a:lnTo>
                  <a:lnTo>
                    <a:pt x="217" y="369"/>
                  </a:lnTo>
                  <a:lnTo>
                    <a:pt x="406" y="369"/>
                  </a:lnTo>
                  <a:lnTo>
                    <a:pt x="433" y="295"/>
                  </a:lnTo>
                  <a:lnTo>
                    <a:pt x="579" y="295"/>
                  </a:lnTo>
                  <a:lnTo>
                    <a:pt x="604" y="369"/>
                  </a:lnTo>
                  <a:lnTo>
                    <a:pt x="712" y="369"/>
                  </a:lnTo>
                  <a:lnTo>
                    <a:pt x="570" y="0"/>
                  </a:lnTo>
                  <a:lnTo>
                    <a:pt x="449" y="0"/>
                  </a:lnTo>
                  <a:lnTo>
                    <a:pt x="319" y="338"/>
                  </a:lnTo>
                  <a:lnTo>
                    <a:pt x="192" y="172"/>
                  </a:lnTo>
                  <a:lnTo>
                    <a:pt x="331" y="0"/>
                  </a:lnTo>
                  <a:lnTo>
                    <a:pt x="218" y="0"/>
                  </a:lnTo>
                  <a:lnTo>
                    <a:pt x="101" y="161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369"/>
                  </a:lnTo>
                  <a:close/>
                  <a:moveTo>
                    <a:pt x="720" y="369"/>
                  </a:moveTo>
                  <a:lnTo>
                    <a:pt x="821" y="369"/>
                  </a:lnTo>
                  <a:lnTo>
                    <a:pt x="821" y="243"/>
                  </a:lnTo>
                  <a:lnTo>
                    <a:pt x="864" y="243"/>
                  </a:lnTo>
                  <a:cubicBezTo>
                    <a:pt x="912" y="243"/>
                    <a:pt x="948" y="233"/>
                    <a:pt x="973" y="211"/>
                  </a:cubicBezTo>
                  <a:cubicBezTo>
                    <a:pt x="991" y="196"/>
                    <a:pt x="1002" y="176"/>
                    <a:pt x="1007" y="151"/>
                  </a:cubicBezTo>
                  <a:lnTo>
                    <a:pt x="1007" y="86"/>
                  </a:lnTo>
                  <a:cubicBezTo>
                    <a:pt x="1005" y="73"/>
                    <a:pt x="1000" y="62"/>
                    <a:pt x="994" y="52"/>
                  </a:cubicBezTo>
                  <a:cubicBezTo>
                    <a:pt x="982" y="34"/>
                    <a:pt x="965" y="21"/>
                    <a:pt x="942" y="12"/>
                  </a:cubicBezTo>
                  <a:cubicBezTo>
                    <a:pt x="919" y="4"/>
                    <a:pt x="890" y="0"/>
                    <a:pt x="855" y="0"/>
                  </a:cubicBezTo>
                  <a:lnTo>
                    <a:pt x="720" y="0"/>
                  </a:lnTo>
                  <a:lnTo>
                    <a:pt x="720" y="369"/>
                  </a:lnTo>
                  <a:close/>
                  <a:moveTo>
                    <a:pt x="507" y="83"/>
                  </a:moveTo>
                  <a:lnTo>
                    <a:pt x="555" y="223"/>
                  </a:lnTo>
                  <a:lnTo>
                    <a:pt x="458" y="223"/>
                  </a:lnTo>
                  <a:lnTo>
                    <a:pt x="507" y="83"/>
                  </a:lnTo>
                  <a:close/>
                  <a:moveTo>
                    <a:pt x="821" y="67"/>
                  </a:moveTo>
                  <a:lnTo>
                    <a:pt x="848" y="67"/>
                  </a:lnTo>
                  <a:cubicBezTo>
                    <a:pt x="868" y="67"/>
                    <a:pt x="883" y="72"/>
                    <a:pt x="893" y="82"/>
                  </a:cubicBezTo>
                  <a:cubicBezTo>
                    <a:pt x="903" y="91"/>
                    <a:pt x="909" y="105"/>
                    <a:pt x="909" y="124"/>
                  </a:cubicBezTo>
                  <a:cubicBezTo>
                    <a:pt x="909" y="141"/>
                    <a:pt x="903" y="154"/>
                    <a:pt x="893" y="163"/>
                  </a:cubicBezTo>
                  <a:cubicBezTo>
                    <a:pt x="883" y="172"/>
                    <a:pt x="868" y="176"/>
                    <a:pt x="847" y="176"/>
                  </a:cubicBezTo>
                  <a:lnTo>
                    <a:pt x="821" y="176"/>
                  </a:lnTo>
                  <a:lnTo>
                    <a:pt x="821" y="67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pic>
        <p:nvPicPr>
          <p:cNvPr id="13" name="Obrázek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4693"/>
            <a:ext cx="3378687" cy="225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1448780"/>
            <a:ext cx="8318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800" dirty="0">
              <a:solidFill>
                <a:schemeClr val="tx1"/>
              </a:solidFill>
            </a:endParaRPr>
          </a:p>
          <a:p>
            <a:endParaRPr lang="cs-CZ" sz="1800" dirty="0" smtClean="0">
              <a:solidFill>
                <a:schemeClr val="tx1"/>
              </a:solidFill>
            </a:endParaRPr>
          </a:p>
          <a:p>
            <a:r>
              <a:rPr lang="cs-CZ" sz="1800" dirty="0" smtClean="0">
                <a:solidFill>
                  <a:schemeClr val="tx1"/>
                </a:solidFill>
              </a:rPr>
              <a:t> </a:t>
            </a:r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2</a:t>
            </a:fld>
            <a:endParaRPr lang="cs-CZ" altLang="cs-CZ" dirty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Vymezení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611561" y="1549580"/>
            <a:ext cx="7920879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Polytechnické </a:t>
            </a:r>
            <a:r>
              <a:rPr lang="cs-CZ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 chápeme 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 </a:t>
            </a:r>
            <a:r>
              <a:rPr lang="cs-CZ" sz="1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 integrující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přírodovědné, technické a environmentální vzdělávání </a:t>
            </a:r>
          </a:p>
          <a:p>
            <a:pPr algn="just"/>
            <a:endParaRPr lang="cs-CZ" sz="1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 </a:t>
            </a:r>
            <a:r>
              <a:rPr lang="cs-CZ" sz="1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komplex vzájemných implikací</a:t>
            </a:r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mezi složkami vzdělávání a jednotlivými předmětovými oblastmi </a:t>
            </a:r>
          </a:p>
          <a:p>
            <a:pPr algn="just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všeobecné složky vzdělávání x odborné složky vzdělávání</a:t>
            </a:r>
            <a:r>
              <a:rPr lang="cs-CZ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společenskovědních a humanitních předmětů x matematiky x polytechnických předmětů  x  uměleckých předmětů.</a:t>
            </a:r>
            <a:endParaRPr lang="cs-CZ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Skupina 8"/>
          <p:cNvGrpSpPr/>
          <p:nvPr/>
        </p:nvGrpSpPr>
        <p:grpSpPr>
          <a:xfrm>
            <a:off x="1079612" y="2571268"/>
            <a:ext cx="6552728" cy="1829840"/>
            <a:chOff x="0" y="96238"/>
            <a:chExt cx="5853809" cy="749043"/>
          </a:xfrm>
        </p:grpSpPr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165497" y="590549"/>
              <a:ext cx="1638000" cy="2547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400" b="1" dirty="0">
                  <a:solidFill>
                    <a:schemeClr val="tx1"/>
                  </a:solidFill>
                  <a:effectLst/>
                  <a:latin typeface="Calibri"/>
                  <a:ea typeface="Calibri"/>
                  <a:cs typeface="Times New Roman"/>
                </a:rPr>
                <a:t>TECHNICKÉ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400" b="1" dirty="0">
                  <a:solidFill>
                    <a:schemeClr val="tx1"/>
                  </a:solidFill>
                  <a:effectLst/>
                  <a:latin typeface="Calibri"/>
                  <a:ea typeface="Calibri"/>
                  <a:cs typeface="Times New Roman"/>
                </a:rPr>
                <a:t>VZDĚLÁVÁNÍ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0" y="590549"/>
              <a:ext cx="1638000" cy="2547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400" b="1" dirty="0">
                  <a:solidFill>
                    <a:schemeClr val="tx1"/>
                  </a:solidFill>
                  <a:effectLst/>
                  <a:latin typeface="Calibri"/>
                  <a:ea typeface="Calibri"/>
                  <a:cs typeface="Times New Roman"/>
                </a:rPr>
                <a:t>PŘÍRODOVĚDNÉ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400" b="1" dirty="0">
                  <a:solidFill>
                    <a:schemeClr val="tx1"/>
                  </a:solidFill>
                  <a:effectLst/>
                  <a:latin typeface="Calibri"/>
                  <a:ea typeface="Calibri"/>
                  <a:cs typeface="Times New Roman"/>
                </a:rPr>
                <a:t>VZDĚLÁVÁNÍ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4215809" y="590549"/>
              <a:ext cx="1638000" cy="2547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400" b="1" dirty="0">
                  <a:solidFill>
                    <a:schemeClr val="tx1"/>
                  </a:solidFill>
                  <a:effectLst/>
                  <a:latin typeface="Calibri"/>
                  <a:ea typeface="Calibri"/>
                  <a:cs typeface="Times New Roman"/>
                </a:rPr>
                <a:t>ENVIRONMENTÁLNÍ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400" b="1" dirty="0">
                  <a:solidFill>
                    <a:schemeClr val="tx1"/>
                  </a:solidFill>
                  <a:effectLst/>
                  <a:latin typeface="Calibri"/>
                  <a:ea typeface="Calibri"/>
                  <a:cs typeface="Times New Roman"/>
                </a:rPr>
                <a:t>VZDĚLÁVÁNÍ</a:t>
              </a:r>
            </a:p>
          </p:txBody>
        </p:sp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0" y="96238"/>
              <a:ext cx="5819775" cy="1704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600" b="1" dirty="0">
                  <a:solidFill>
                    <a:schemeClr val="tx1"/>
                  </a:solidFill>
                  <a:latin typeface="Calibri"/>
                  <a:ea typeface="Calibri"/>
                  <a:cs typeface="Times New Roman"/>
                </a:rPr>
                <a:t>POLYTECHNICKÁ VÝCHOVA / VZDĚLÁVÁNÍ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200" dirty="0">
                  <a:solidFill>
                    <a:schemeClr val="tx1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  <p:cxnSp>
          <p:nvCxnSpPr>
            <p:cNvPr id="15" name="Přímá spojnice se šipkou 14"/>
            <p:cNvCxnSpPr/>
            <p:nvPr/>
          </p:nvCxnSpPr>
          <p:spPr>
            <a:xfrm>
              <a:off x="810769" y="266700"/>
              <a:ext cx="0" cy="31432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se šipkou 15"/>
            <p:cNvCxnSpPr/>
            <p:nvPr/>
          </p:nvCxnSpPr>
          <p:spPr>
            <a:xfrm>
              <a:off x="2993085" y="266700"/>
              <a:ext cx="0" cy="32895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se šipkou 16"/>
            <p:cNvCxnSpPr/>
            <p:nvPr/>
          </p:nvCxnSpPr>
          <p:spPr>
            <a:xfrm>
              <a:off x="5028828" y="275589"/>
              <a:ext cx="0" cy="31496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04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1448780"/>
            <a:ext cx="8318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800" dirty="0">
              <a:solidFill>
                <a:schemeClr val="tx1"/>
              </a:solidFill>
            </a:endParaRPr>
          </a:p>
          <a:p>
            <a:endParaRPr lang="cs-CZ" sz="1800" dirty="0" smtClean="0">
              <a:solidFill>
                <a:schemeClr val="tx1"/>
              </a:solidFill>
            </a:endParaRPr>
          </a:p>
          <a:p>
            <a:r>
              <a:rPr lang="cs-CZ" sz="1800" dirty="0" smtClean="0">
                <a:solidFill>
                  <a:schemeClr val="tx1"/>
                </a:solidFill>
              </a:rPr>
              <a:t> </a:t>
            </a:r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3</a:t>
            </a:fld>
            <a:endParaRPr lang="cs-CZ" altLang="cs-CZ" dirty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Vymezení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611561" y="1549580"/>
            <a:ext cx="79208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cs-CZ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Polytechnické vzdělávání </a:t>
            </a:r>
            <a:r>
              <a:rPr lang="cs-CZ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není:</a:t>
            </a:r>
            <a:endParaRPr lang="cs-CZ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cs-CZ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vzděláváním </a:t>
            </a:r>
            <a:r>
              <a:rPr lang="cs-CZ" sz="1800" dirty="0">
                <a:solidFill>
                  <a:schemeClr val="tx1"/>
                </a:solidFill>
              </a:rPr>
              <a:t>probíhajícím ve střední odborné škole, která poskytuje vzdělání technického směru a vzdělává souběžně ve více technických oborech vzdělání (polytechnika jako obdoba univerzitního vzdělávání v technických oborech </a:t>
            </a:r>
            <a:r>
              <a:rPr lang="cs-CZ" sz="1800" dirty="0" smtClean="0">
                <a:solidFill>
                  <a:schemeClr val="tx1"/>
                </a:solidFill>
              </a:rPr>
              <a:t>- </a:t>
            </a:r>
            <a:r>
              <a:rPr lang="cs-CZ" sz="1800" dirty="0" err="1" smtClean="0">
                <a:solidFill>
                  <a:schemeClr val="tx1"/>
                </a:solidFill>
              </a:rPr>
              <a:t>École</a:t>
            </a:r>
            <a:r>
              <a:rPr lang="cs-CZ" sz="1800" dirty="0" smtClean="0">
                <a:solidFill>
                  <a:schemeClr val="tx1"/>
                </a:solidFill>
              </a:rPr>
              <a:t> </a:t>
            </a:r>
            <a:r>
              <a:rPr lang="cs-CZ" sz="1800" dirty="0" err="1">
                <a:solidFill>
                  <a:schemeClr val="tx1"/>
                </a:solidFill>
              </a:rPr>
              <a:t>polytechnique</a:t>
            </a:r>
            <a:r>
              <a:rPr lang="cs-CZ" sz="1800" dirty="0" smtClean="0">
                <a:solidFill>
                  <a:schemeClr val="tx1"/>
                </a:solidFill>
              </a:rPr>
              <a:t>);</a:t>
            </a:r>
          </a:p>
          <a:p>
            <a:pPr lvl="0"/>
            <a:endParaRPr lang="cs-CZ" sz="18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návratem </a:t>
            </a:r>
            <a:r>
              <a:rPr lang="cs-CZ" sz="1800" dirty="0">
                <a:solidFill>
                  <a:schemeClr val="tx1"/>
                </a:solidFill>
              </a:rPr>
              <a:t>k</a:t>
            </a:r>
            <a:r>
              <a:rPr lang="cs-CZ" sz="1800" b="1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minulosti vytvořenému a částečně realizovanému modelu polytechnické školy jako školy poskytující společné vzdělání pro všechny</a:t>
            </a:r>
            <a:r>
              <a:rPr lang="cs-CZ" sz="1800" dirty="0" smtClean="0">
                <a:solidFill>
                  <a:schemeClr val="tx1"/>
                </a:solidFill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synonymem </a:t>
            </a:r>
            <a:r>
              <a:rPr lang="cs-CZ" sz="1800" dirty="0">
                <a:solidFill>
                  <a:schemeClr val="tx1"/>
                </a:solidFill>
              </a:rPr>
              <a:t>pro technické vzdělávání</a:t>
            </a:r>
            <a:r>
              <a:rPr lang="cs-CZ" sz="1800" b="1" dirty="0">
                <a:solidFill>
                  <a:schemeClr val="tx1"/>
                </a:solidFill>
              </a:rPr>
              <a:t> </a:t>
            </a:r>
            <a:r>
              <a:rPr lang="cs-CZ" sz="1800" dirty="0">
                <a:solidFill>
                  <a:schemeClr val="tx1"/>
                </a:solidFill>
              </a:rPr>
              <a:t>(jako inovace pouze pojmenování stavějící se při tom jako změna obsahu).</a:t>
            </a:r>
          </a:p>
        </p:txBody>
      </p:sp>
    </p:spTree>
    <p:extLst>
      <p:ext uri="{BB962C8B-B14F-4D97-AF65-F5344CB8AC3E}">
        <p14:creationId xmlns:p14="http://schemas.microsoft.com/office/powerpoint/2010/main" val="57203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1448780"/>
            <a:ext cx="8318765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800" b="1" dirty="0" smtClean="0">
                <a:solidFill>
                  <a:schemeClr val="tx1"/>
                </a:solidFill>
              </a:rPr>
              <a:t>1. Směr vysokoškolského vzdělávání </a:t>
            </a:r>
            <a:r>
              <a:rPr lang="cs-CZ" sz="1800" dirty="0" smtClean="0">
                <a:solidFill>
                  <a:schemeClr val="tx1"/>
                </a:solidFill>
              </a:rPr>
              <a:t>(STEM):</a:t>
            </a:r>
          </a:p>
          <a:p>
            <a:pPr lvl="0"/>
            <a:endParaRPr lang="cs-CZ" sz="1800" dirty="0">
              <a:solidFill>
                <a:schemeClr val="tx1"/>
              </a:solidFill>
            </a:endParaRPr>
          </a:p>
          <a:p>
            <a:r>
              <a:rPr lang="cs-CZ" sz="1800" b="1" dirty="0">
                <a:solidFill>
                  <a:schemeClr val="tx1"/>
                </a:solidFill>
              </a:rPr>
              <a:t>STEM vzdělávání </a:t>
            </a:r>
            <a:r>
              <a:rPr lang="cs-CZ" sz="1800" dirty="0">
                <a:solidFill>
                  <a:schemeClr val="tx1"/>
                </a:solidFill>
              </a:rPr>
              <a:t>rozšiřuje profilující technické či přírodovědné zaměření na širší společný mezioborový </a:t>
            </a:r>
            <a:r>
              <a:rPr lang="cs-CZ" sz="1800" dirty="0" smtClean="0">
                <a:solidFill>
                  <a:schemeClr val="tx1"/>
                </a:solidFill>
              </a:rPr>
              <a:t>základ:</a:t>
            </a:r>
          </a:p>
          <a:p>
            <a:r>
              <a:rPr lang="cs-CZ" sz="1800" dirty="0" smtClean="0">
                <a:solidFill>
                  <a:schemeClr val="tx1"/>
                </a:solidFill>
              </a:rPr>
              <a:t> - přírodovědné </a:t>
            </a:r>
            <a:r>
              <a:rPr lang="cs-CZ" sz="1800" b="1" dirty="0">
                <a:solidFill>
                  <a:schemeClr val="tx1"/>
                </a:solidFill>
              </a:rPr>
              <a:t>(S - science) </a:t>
            </a:r>
            <a:r>
              <a:rPr lang="cs-CZ" sz="1800" dirty="0">
                <a:solidFill>
                  <a:schemeClr val="tx1"/>
                </a:solidFill>
              </a:rPr>
              <a:t>+ technické </a:t>
            </a:r>
            <a:r>
              <a:rPr lang="cs-CZ" sz="1800" b="1" dirty="0">
                <a:solidFill>
                  <a:schemeClr val="tx1"/>
                </a:solidFill>
              </a:rPr>
              <a:t>(T - technology) </a:t>
            </a:r>
            <a:r>
              <a:rPr lang="cs-CZ" sz="1800" dirty="0">
                <a:solidFill>
                  <a:schemeClr val="tx1"/>
                </a:solidFill>
              </a:rPr>
              <a:t>+ environmentální </a:t>
            </a:r>
            <a:r>
              <a:rPr lang="cs-CZ" sz="1800" b="1" dirty="0">
                <a:solidFill>
                  <a:schemeClr val="tx1"/>
                </a:solidFill>
              </a:rPr>
              <a:t>(EM) </a:t>
            </a:r>
            <a:r>
              <a:rPr lang="cs-CZ" sz="1800" dirty="0">
                <a:solidFill>
                  <a:schemeClr val="tx1"/>
                </a:solidFill>
              </a:rPr>
              <a:t>vzdělání vzájemně obsahově i metodologicky </a:t>
            </a:r>
            <a:r>
              <a:rPr lang="cs-CZ" sz="1800" dirty="0" smtClean="0">
                <a:solidFill>
                  <a:schemeClr val="tx1"/>
                </a:solidFill>
              </a:rPr>
              <a:t>provázané a </a:t>
            </a:r>
            <a:r>
              <a:rPr lang="cs-CZ" sz="1800" b="1" dirty="0" smtClean="0">
                <a:solidFill>
                  <a:schemeClr val="tx1"/>
                </a:solidFill>
              </a:rPr>
              <a:t>jeho možné nástavby: </a:t>
            </a:r>
          </a:p>
          <a:p>
            <a:pPr marL="1433513" indent="-355600">
              <a:buFont typeface="Arial" panose="020B0604020202020204" pitchFamily="34" charset="0"/>
              <a:buChar char="•"/>
            </a:pPr>
            <a:r>
              <a:rPr lang="cs-CZ" sz="1800" b="1" dirty="0" smtClean="0">
                <a:solidFill>
                  <a:schemeClr val="tx1"/>
                </a:solidFill>
              </a:rPr>
              <a:t>STEAM (A - art), </a:t>
            </a:r>
          </a:p>
          <a:p>
            <a:pPr marL="1433513" indent="-355600">
              <a:buFont typeface="Arial" panose="020B0604020202020204" pitchFamily="34" charset="0"/>
              <a:buChar char="•"/>
            </a:pPr>
            <a:r>
              <a:rPr lang="cs-CZ" sz="1800" b="1" dirty="0" smtClean="0">
                <a:solidFill>
                  <a:schemeClr val="tx1"/>
                </a:solidFill>
              </a:rPr>
              <a:t>STREAM (R - </a:t>
            </a:r>
            <a:r>
              <a:rPr lang="cs-CZ" sz="1800" b="1" dirty="0" err="1">
                <a:solidFill>
                  <a:schemeClr val="tx1"/>
                </a:solidFill>
              </a:rPr>
              <a:t>w</a:t>
            </a:r>
            <a:r>
              <a:rPr lang="cs-CZ" sz="1800" b="1" dirty="0" err="1" smtClean="0">
                <a:solidFill>
                  <a:schemeClr val="tx1"/>
                </a:solidFill>
              </a:rPr>
              <a:t>Riting</a:t>
            </a:r>
            <a:r>
              <a:rPr lang="cs-CZ" sz="1800" b="1" dirty="0" smtClean="0">
                <a:solidFill>
                  <a:schemeClr val="tx1"/>
                </a:solidFill>
              </a:rPr>
              <a:t>), </a:t>
            </a:r>
          </a:p>
          <a:p>
            <a:pPr marL="1433513" indent="-355600">
              <a:buFont typeface="Arial" panose="020B0604020202020204" pitchFamily="34" charset="0"/>
              <a:buChar char="•"/>
            </a:pPr>
            <a:r>
              <a:rPr lang="cs-CZ" sz="1800" b="1" dirty="0" smtClean="0">
                <a:solidFill>
                  <a:schemeClr val="tx1"/>
                </a:solidFill>
              </a:rPr>
              <a:t>STEAMIE (IE - </a:t>
            </a:r>
            <a:r>
              <a:rPr lang="cs-CZ" sz="1800" b="1" dirty="0" err="1" smtClean="0">
                <a:solidFill>
                  <a:schemeClr val="tx1"/>
                </a:solidFill>
              </a:rPr>
              <a:t>include</a:t>
            </a:r>
            <a:r>
              <a:rPr lang="cs-CZ" sz="18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endParaRPr lang="cs-CZ" sz="1800" dirty="0" smtClean="0">
              <a:solidFill>
                <a:schemeClr val="tx1"/>
              </a:solidFill>
            </a:endParaRPr>
          </a:p>
          <a:p>
            <a:pPr lvl="0"/>
            <a:r>
              <a:rPr lang="cs-CZ" sz="1800" b="1" dirty="0" smtClean="0">
                <a:solidFill>
                  <a:schemeClr val="tx1"/>
                </a:solidFill>
              </a:rPr>
              <a:t>2. Směr středoškolského vzdělávání</a:t>
            </a: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   </a:t>
            </a:r>
            <a:endParaRPr lang="cs-CZ" sz="18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sz="1800" dirty="0">
                <a:solidFill>
                  <a:schemeClr val="tx1"/>
                </a:solidFill>
              </a:rPr>
              <a:t>Požadavek na STEM pojetí/</a:t>
            </a:r>
            <a:r>
              <a:rPr lang="cs-CZ" sz="1800" b="1" dirty="0">
                <a:solidFill>
                  <a:schemeClr val="tx1"/>
                </a:solidFill>
              </a:rPr>
              <a:t>polytechnické pojetí vzdělávání</a:t>
            </a:r>
            <a:r>
              <a:rPr lang="cs-CZ" sz="1800" dirty="0">
                <a:solidFill>
                  <a:schemeClr val="tx1"/>
                </a:solidFill>
              </a:rPr>
              <a:t> přechází z vysokého i na vyšší střední vzdělávání. </a:t>
            </a:r>
            <a:endParaRPr lang="cs-CZ" sz="1800" dirty="0" smtClean="0">
              <a:solidFill>
                <a:schemeClr val="tx1"/>
              </a:solidFill>
            </a:endParaRPr>
          </a:p>
          <a:p>
            <a:r>
              <a:rPr lang="cs-CZ" sz="1800" dirty="0" smtClean="0">
                <a:solidFill>
                  <a:schemeClr val="tx1"/>
                </a:solidFill>
              </a:rPr>
              <a:t>Pro </a:t>
            </a:r>
            <a:r>
              <a:rPr lang="cs-CZ" sz="1800" dirty="0">
                <a:solidFill>
                  <a:schemeClr val="tx1"/>
                </a:solidFill>
              </a:rPr>
              <a:t>české vzdělávací prostředí to znamená </a:t>
            </a:r>
            <a:r>
              <a:rPr lang="cs-CZ" sz="1800" b="1" dirty="0">
                <a:solidFill>
                  <a:schemeClr val="tx1"/>
                </a:solidFill>
              </a:rPr>
              <a:t>kvalitativní změnu v pojetí vzdělávání a v jeho vnitřním </a:t>
            </a:r>
            <a:r>
              <a:rPr lang="cs-CZ" sz="1800" b="1" dirty="0" smtClean="0">
                <a:solidFill>
                  <a:schemeClr val="tx1"/>
                </a:solidFill>
              </a:rPr>
              <a:t>uspořádání. </a:t>
            </a:r>
            <a:endParaRPr lang="cs-CZ" sz="1800" b="1" dirty="0">
              <a:solidFill>
                <a:schemeClr val="tx1"/>
              </a:solidFill>
            </a:endParaRPr>
          </a:p>
          <a:p>
            <a:r>
              <a:rPr lang="cs-CZ" sz="1800" dirty="0" smtClean="0">
                <a:solidFill>
                  <a:schemeClr val="tx1"/>
                </a:solidFill>
              </a:rPr>
              <a:t> </a:t>
            </a:r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4</a:t>
            </a:fld>
            <a:endParaRPr lang="cs-CZ" altLang="cs-CZ" dirty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 smtClean="0">
                <a:solidFill>
                  <a:srgbClr val="666699"/>
                </a:solidFill>
              </a:rPr>
              <a:t>Možné způsoby pohlížení na </a:t>
            </a:r>
            <a:r>
              <a:rPr lang="cs-CZ" altLang="cs-CZ" sz="2200" b="1" dirty="0">
                <a:solidFill>
                  <a:srgbClr val="666699"/>
                </a:solidFill>
              </a:rPr>
              <a:t>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776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 smtClean="0">
                <a:solidFill>
                  <a:srgbClr val="666699"/>
                </a:solidFill>
              </a:rPr>
              <a:t>Obsah </a:t>
            </a:r>
            <a:r>
              <a:rPr lang="cs-CZ" altLang="cs-CZ" sz="2200" b="1" dirty="0">
                <a:solidFill>
                  <a:srgbClr val="666699"/>
                </a:solidFill>
              </a:rPr>
              <a:t>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11560" y="140432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800" b="1" dirty="0">
                <a:solidFill>
                  <a:schemeClr val="tx1"/>
                </a:solidFill>
              </a:rPr>
              <a:t>Vzdělávací obor </a:t>
            </a:r>
            <a:r>
              <a:rPr lang="cs-CZ" sz="1800" b="1" dirty="0" smtClean="0">
                <a:solidFill>
                  <a:schemeClr val="tx1"/>
                </a:solidFill>
              </a:rPr>
              <a:t>gymnázium</a:t>
            </a:r>
          </a:p>
          <a:p>
            <a:pPr lvl="0"/>
            <a:endParaRPr lang="cs-CZ" sz="1800" dirty="0">
              <a:solidFill>
                <a:schemeClr val="tx1"/>
              </a:solidFill>
            </a:endParaRPr>
          </a:p>
          <a:p>
            <a:r>
              <a:rPr lang="cs-CZ" sz="1800" dirty="0">
                <a:solidFill>
                  <a:schemeClr val="tx1"/>
                </a:solidFill>
              </a:rPr>
              <a:t>Provázání přírodovědného, technického a environmentálního </a:t>
            </a:r>
            <a:r>
              <a:rPr lang="cs-CZ" sz="1800" dirty="0" smtClean="0">
                <a:solidFill>
                  <a:schemeClr val="tx1"/>
                </a:solidFill>
              </a:rPr>
              <a:t>vzdělávání </a:t>
            </a:r>
            <a:r>
              <a:rPr lang="cs-CZ" sz="1800" dirty="0">
                <a:solidFill>
                  <a:schemeClr val="tx1"/>
                </a:solidFill>
              </a:rPr>
              <a:t>v rámci všeobecného vzdělání</a:t>
            </a:r>
            <a:r>
              <a:rPr lang="cs-CZ" sz="1800" dirty="0" smtClean="0">
                <a:solidFill>
                  <a:schemeClr val="tx1"/>
                </a:solidFill>
              </a:rPr>
              <a:t>:</a:t>
            </a:r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37151700"/>
              </p:ext>
            </p:extLst>
          </p:nvPr>
        </p:nvGraphicFramePr>
        <p:xfrm>
          <a:off x="-288540" y="2661328"/>
          <a:ext cx="5665724" cy="3600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Obdélník 3"/>
          <p:cNvSpPr/>
          <p:nvPr/>
        </p:nvSpPr>
        <p:spPr>
          <a:xfrm>
            <a:off x="4824028" y="2816932"/>
            <a:ext cx="3958555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1600" b="1" dirty="0">
                <a:solidFill>
                  <a:schemeClr val="tx1"/>
                </a:solidFill>
              </a:rPr>
              <a:t>Cíl </a:t>
            </a:r>
            <a:r>
              <a:rPr lang="cs-CZ" sz="1600" dirty="0">
                <a:solidFill>
                  <a:schemeClr val="tx1"/>
                </a:solidFill>
              </a:rPr>
              <a:t>polytechnicky zaměřeného vzdělávání směrem k žákům: </a:t>
            </a:r>
            <a:endParaRPr lang="cs-CZ" sz="1600" dirty="0" smtClean="0">
              <a:solidFill>
                <a:schemeClr val="tx1"/>
              </a:solidFill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dosažení </a:t>
            </a:r>
            <a:r>
              <a:rPr lang="cs-CZ" sz="1600" dirty="0">
                <a:solidFill>
                  <a:schemeClr val="tx1"/>
                </a:solidFill>
              </a:rPr>
              <a:t>polytechnické gramotnosti,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/>
                </a:solidFill>
              </a:rPr>
              <a:t>dosažení návaznosti přírodovědného a technického myšlení,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/>
                </a:solidFill>
              </a:rPr>
              <a:t>dosažení technické zručnosti,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/>
                </a:solidFill>
              </a:rPr>
              <a:t>zastávání racionálních postojů k technice a etické odpovědnosti.</a:t>
            </a:r>
          </a:p>
        </p:txBody>
      </p:sp>
    </p:spTree>
    <p:extLst>
      <p:ext uri="{BB962C8B-B14F-4D97-AF65-F5344CB8AC3E}">
        <p14:creationId xmlns:p14="http://schemas.microsoft.com/office/powerpoint/2010/main" val="6392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46104" y="1268760"/>
            <a:ext cx="8518384" cy="156416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cs-CZ" sz="1800" b="1" dirty="0">
                <a:solidFill>
                  <a:schemeClr val="tx1"/>
                </a:solidFill>
              </a:rPr>
              <a:t>Obory odborného a uměleckého </a:t>
            </a:r>
            <a:r>
              <a:rPr lang="cs-CZ" sz="1800" b="1" dirty="0" smtClean="0">
                <a:solidFill>
                  <a:schemeClr val="tx1"/>
                </a:solidFill>
              </a:rPr>
              <a:t>vzdělávání</a:t>
            </a: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a) </a:t>
            </a:r>
            <a:r>
              <a:rPr lang="cs-CZ" sz="1600" dirty="0" smtClean="0">
                <a:solidFill>
                  <a:schemeClr val="tx1"/>
                </a:solidFill>
              </a:rPr>
              <a:t>provázání </a:t>
            </a:r>
            <a:r>
              <a:rPr lang="cs-CZ" sz="1600" dirty="0">
                <a:solidFill>
                  <a:schemeClr val="tx1"/>
                </a:solidFill>
              </a:rPr>
              <a:t>přírodovědného, technického a environmentálního </a:t>
            </a:r>
            <a:r>
              <a:rPr lang="cs-CZ" sz="1600" dirty="0" smtClean="0">
                <a:solidFill>
                  <a:schemeClr val="tx1"/>
                </a:solidFill>
              </a:rPr>
              <a:t>vzdělávání </a:t>
            </a:r>
            <a:r>
              <a:rPr lang="cs-CZ" sz="1600" dirty="0">
                <a:solidFill>
                  <a:schemeClr val="tx1"/>
                </a:solidFill>
              </a:rPr>
              <a:t>v části vzdělávání společného pro všechny - </a:t>
            </a:r>
            <a:r>
              <a:rPr lang="cs-CZ" sz="1600" b="1" dirty="0">
                <a:solidFill>
                  <a:schemeClr val="tx1"/>
                </a:solidFill>
              </a:rPr>
              <a:t>ve všeobecné složce odborného vzdělávání</a:t>
            </a:r>
            <a:r>
              <a:rPr lang="cs-CZ" sz="1600" dirty="0">
                <a:solidFill>
                  <a:schemeClr val="tx1"/>
                </a:solidFill>
              </a:rPr>
              <a:t> (střední odborné vzdělávání jako druh středního stupně vzdělávání</a:t>
            </a:r>
            <a:r>
              <a:rPr lang="cs-CZ" sz="1600" dirty="0" smtClean="0">
                <a:solidFill>
                  <a:schemeClr val="tx1"/>
                </a:solidFill>
              </a:rPr>
              <a:t>):</a:t>
            </a:r>
            <a:endParaRPr lang="cs-CZ" altLang="cs-CZ" sz="16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Obsah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7856140"/>
              </p:ext>
            </p:extLst>
          </p:nvPr>
        </p:nvGraphicFramePr>
        <p:xfrm>
          <a:off x="40912" y="2607506"/>
          <a:ext cx="5486400" cy="3872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Obdélník 2"/>
          <p:cNvSpPr/>
          <p:nvPr/>
        </p:nvSpPr>
        <p:spPr>
          <a:xfrm>
            <a:off x="5550220" y="3050876"/>
            <a:ext cx="3743908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1600" b="1" dirty="0">
                <a:solidFill>
                  <a:schemeClr val="tx1"/>
                </a:solidFill>
              </a:rPr>
              <a:t>Cíl</a:t>
            </a:r>
            <a:r>
              <a:rPr lang="cs-CZ" sz="1600" dirty="0">
                <a:solidFill>
                  <a:schemeClr val="tx1"/>
                </a:solidFill>
              </a:rPr>
              <a:t> směrem k žákům: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dosažení </a:t>
            </a:r>
            <a:r>
              <a:rPr lang="cs-CZ" sz="1600" dirty="0">
                <a:solidFill>
                  <a:schemeClr val="tx1"/>
                </a:solidFill>
              </a:rPr>
              <a:t>polytechnické gramotnosti,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dosažení </a:t>
            </a:r>
            <a:r>
              <a:rPr lang="cs-CZ" sz="1600" dirty="0">
                <a:solidFill>
                  <a:schemeClr val="tx1"/>
                </a:solidFill>
              </a:rPr>
              <a:t>návaznosti přírodovědného a technického myšlení,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dosažení </a:t>
            </a:r>
            <a:r>
              <a:rPr lang="cs-CZ" sz="1600" dirty="0">
                <a:solidFill>
                  <a:schemeClr val="tx1"/>
                </a:solidFill>
              </a:rPr>
              <a:t>technické zručnosti,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zastávání </a:t>
            </a:r>
            <a:r>
              <a:rPr lang="cs-CZ" sz="1600" dirty="0">
                <a:solidFill>
                  <a:schemeClr val="tx1"/>
                </a:solidFill>
              </a:rPr>
              <a:t>racionálních postojů k technice a etické odpovědnosti.</a:t>
            </a:r>
          </a:p>
        </p:txBody>
      </p:sp>
    </p:spTree>
    <p:extLst>
      <p:ext uri="{BB962C8B-B14F-4D97-AF65-F5344CB8AC3E}">
        <p14:creationId xmlns:p14="http://schemas.microsoft.com/office/powerpoint/2010/main" val="389649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74604" y="1324775"/>
            <a:ext cx="8172908" cy="160016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cs-CZ" sz="1800" b="1" dirty="0">
                <a:solidFill>
                  <a:schemeClr val="tx1"/>
                </a:solidFill>
              </a:rPr>
              <a:t>Obory odborného a uměleckého </a:t>
            </a:r>
            <a:r>
              <a:rPr lang="cs-CZ" sz="1800" b="1" dirty="0" smtClean="0">
                <a:solidFill>
                  <a:schemeClr val="tx1"/>
                </a:solidFill>
              </a:rPr>
              <a:t>vzdělávání</a:t>
            </a:r>
          </a:p>
          <a:p>
            <a:pPr lvl="0"/>
            <a:r>
              <a:rPr lang="cs-CZ" sz="1800" dirty="0" smtClean="0">
                <a:solidFill>
                  <a:schemeClr val="tx1"/>
                </a:solidFill>
              </a:rPr>
              <a:t>b) </a:t>
            </a:r>
            <a:r>
              <a:rPr lang="cs-CZ" sz="1600" dirty="0" smtClean="0">
                <a:solidFill>
                  <a:schemeClr val="tx1"/>
                </a:solidFill>
              </a:rPr>
              <a:t>provázání </a:t>
            </a:r>
            <a:r>
              <a:rPr lang="cs-CZ" sz="1600" b="1" dirty="0">
                <a:solidFill>
                  <a:schemeClr val="tx1"/>
                </a:solidFill>
              </a:rPr>
              <a:t>odborné složky </a:t>
            </a:r>
            <a:r>
              <a:rPr lang="cs-CZ" sz="1600" dirty="0">
                <a:solidFill>
                  <a:schemeClr val="tx1"/>
                </a:solidFill>
              </a:rPr>
              <a:t>odborného vzdělávání s </a:t>
            </a:r>
            <a:r>
              <a:rPr lang="cs-CZ" sz="1600" b="1" dirty="0">
                <a:solidFill>
                  <a:schemeClr val="tx1"/>
                </a:solidFill>
              </a:rPr>
              <a:t>polytechnicky pojatou částí všeobecné složky</a:t>
            </a:r>
            <a:r>
              <a:rPr lang="cs-CZ" sz="1600" dirty="0">
                <a:solidFill>
                  <a:schemeClr val="tx1"/>
                </a:solidFill>
              </a:rPr>
              <a:t> vzdělávání (provázanost s přírodovědnými, technickými a environmentálními předměty ve všeobecně vzdělávací složce):  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Obsah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201484" y="2709676"/>
            <a:ext cx="3887924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tx1"/>
                </a:solidFill>
              </a:rPr>
              <a:t>Cíl</a:t>
            </a:r>
            <a:r>
              <a:rPr lang="cs-CZ" sz="1600" dirty="0">
                <a:solidFill>
                  <a:schemeClr val="tx1"/>
                </a:solidFill>
              </a:rPr>
              <a:t> směrem k </a:t>
            </a:r>
            <a:r>
              <a:rPr lang="cs-CZ" sz="1600" dirty="0" smtClean="0">
                <a:solidFill>
                  <a:schemeClr val="tx1"/>
                </a:solidFill>
              </a:rPr>
              <a:t>žákům je spojit:</a:t>
            </a:r>
            <a:endParaRPr lang="cs-CZ" sz="16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utváření </a:t>
            </a:r>
            <a:r>
              <a:rPr lang="cs-CZ" sz="1600" dirty="0">
                <a:solidFill>
                  <a:schemeClr val="tx1"/>
                </a:solidFill>
              </a:rPr>
              <a:t>polytechnické gramotnosti,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technické/případně </a:t>
            </a:r>
            <a:r>
              <a:rPr lang="cs-CZ" sz="1600" dirty="0">
                <a:solidFill>
                  <a:schemeClr val="tx1"/>
                </a:solidFill>
              </a:rPr>
              <a:t>konstrukční zručnosti,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přírodovědného </a:t>
            </a:r>
            <a:r>
              <a:rPr lang="cs-CZ" sz="1600" dirty="0">
                <a:solidFill>
                  <a:schemeClr val="tx1"/>
                </a:solidFill>
              </a:rPr>
              <a:t>myšlení propojeného s myšlením technickým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s </a:t>
            </a:r>
            <a:r>
              <a:rPr lang="cs-CZ" sz="1600" dirty="0">
                <a:solidFill>
                  <a:schemeClr val="tx1"/>
                </a:solidFill>
              </a:rPr>
              <a:t>utvářením klíčových odborných kompetencí oboru vzdělání a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zastáváním </a:t>
            </a:r>
            <a:r>
              <a:rPr lang="cs-CZ" sz="1600" dirty="0">
                <a:solidFill>
                  <a:schemeClr val="tx1"/>
                </a:solidFill>
              </a:rPr>
              <a:t>racionálních postojů k technice a etické odpovědnosti</a:t>
            </a:r>
            <a:r>
              <a:rPr lang="cs-CZ" sz="1600" dirty="0" smtClean="0">
                <a:solidFill>
                  <a:schemeClr val="tx1"/>
                </a:solidFill>
              </a:rPr>
              <a:t>.</a:t>
            </a:r>
            <a:endParaRPr lang="cs-CZ" sz="1600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34401144"/>
              </p:ext>
            </p:extLst>
          </p:nvPr>
        </p:nvGraphicFramePr>
        <p:xfrm>
          <a:off x="-251364" y="2276872"/>
          <a:ext cx="6192688" cy="4144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626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31540" y="1488551"/>
            <a:ext cx="8115971" cy="214022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1528763" lvl="0" indent="-1528763">
              <a:spcAft>
                <a:spcPts val="600"/>
              </a:spcAft>
            </a:pPr>
            <a:r>
              <a:rPr lang="cs-CZ" sz="1800" b="1" dirty="0" smtClean="0">
                <a:solidFill>
                  <a:schemeClr val="tx1"/>
                </a:solidFill>
              </a:rPr>
              <a:t>Specifikum – školy poskytující odborné vzdělání technického a přírodovědného směru</a:t>
            </a:r>
          </a:p>
          <a:p>
            <a:pPr marL="1528763" lvl="0" indent="-1528763">
              <a:spcAft>
                <a:spcPts val="600"/>
              </a:spcAft>
            </a:pPr>
            <a:endParaRPr lang="cs-CZ" sz="1800" b="1" dirty="0" smtClean="0">
              <a:solidFill>
                <a:schemeClr val="tx1"/>
              </a:solidFill>
            </a:endParaRPr>
          </a:p>
          <a:p>
            <a:r>
              <a:rPr lang="cs-CZ" sz="1600" dirty="0">
                <a:solidFill>
                  <a:schemeClr val="tx1"/>
                </a:solidFill>
              </a:rPr>
              <a:t>Provázání </a:t>
            </a:r>
            <a:r>
              <a:rPr lang="cs-CZ" sz="1600" b="1" dirty="0">
                <a:solidFill>
                  <a:schemeClr val="tx1"/>
                </a:solidFill>
              </a:rPr>
              <a:t>všeobecné složky vzdělání polytechnického charakteru</a:t>
            </a:r>
            <a:r>
              <a:rPr lang="cs-CZ" sz="1600" dirty="0">
                <a:solidFill>
                  <a:schemeClr val="tx1"/>
                </a:solidFill>
              </a:rPr>
              <a:t> s odbornou složkou vzdělání, kdy jsou </a:t>
            </a:r>
            <a:r>
              <a:rPr lang="cs-CZ" sz="1600" b="1" dirty="0">
                <a:solidFill>
                  <a:schemeClr val="tx1"/>
                </a:solidFill>
              </a:rPr>
              <a:t>odborné předměty</a:t>
            </a:r>
            <a:r>
              <a:rPr lang="cs-CZ" sz="1600" dirty="0">
                <a:solidFill>
                  <a:schemeClr val="tx1"/>
                </a:solidFill>
              </a:rPr>
              <a:t> - technické/popř. přírodovědné, a to teoretické i praktické vyučovány podle </a:t>
            </a:r>
            <a:r>
              <a:rPr lang="cs-CZ" sz="1600" b="1" dirty="0">
                <a:solidFill>
                  <a:schemeClr val="tx1"/>
                </a:solidFill>
              </a:rPr>
              <a:t>polytechnického principu</a:t>
            </a:r>
            <a:r>
              <a:rPr lang="cs-CZ" sz="1600" dirty="0">
                <a:solidFill>
                  <a:schemeClr val="tx1"/>
                </a:solidFill>
              </a:rPr>
              <a:t>.   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Obsah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81747" y="4183050"/>
            <a:ext cx="7950693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1600" b="1" dirty="0">
                <a:solidFill>
                  <a:schemeClr val="tx1"/>
                </a:solidFill>
              </a:rPr>
              <a:t>Cíl</a:t>
            </a:r>
            <a:r>
              <a:rPr lang="cs-CZ" sz="1600" dirty="0">
                <a:solidFill>
                  <a:schemeClr val="tx1"/>
                </a:solidFill>
              </a:rPr>
              <a:t> směrem k </a:t>
            </a:r>
            <a:r>
              <a:rPr lang="cs-CZ" sz="1600" dirty="0" smtClean="0">
                <a:solidFill>
                  <a:schemeClr val="tx1"/>
                </a:solidFill>
              </a:rPr>
              <a:t>žákům:</a:t>
            </a:r>
            <a:endParaRPr lang="cs-CZ" sz="16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/>
                </a:solidFill>
              </a:rPr>
              <a:t>u</a:t>
            </a:r>
            <a:r>
              <a:rPr lang="cs-CZ" sz="1600" dirty="0" smtClean="0">
                <a:solidFill>
                  <a:schemeClr val="tx1"/>
                </a:solidFill>
              </a:rPr>
              <a:t>tváření </a:t>
            </a:r>
            <a:r>
              <a:rPr lang="cs-CZ" sz="1600" dirty="0">
                <a:solidFill>
                  <a:schemeClr val="tx1"/>
                </a:solidFill>
              </a:rPr>
              <a:t>klíčových odborných - technických/přírodovědných kompetencí na širším polytechnickém základu</a:t>
            </a:r>
            <a:r>
              <a:rPr lang="cs-CZ" sz="1600" dirty="0" smtClean="0">
                <a:solidFill>
                  <a:schemeClr val="tx1"/>
                </a:solidFill>
              </a:rPr>
              <a:t>.</a:t>
            </a:r>
            <a:endParaRPr lang="cs-CZ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62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 smtClean="0">
                <a:solidFill>
                  <a:srgbClr val="666699"/>
                </a:solidFill>
              </a:rPr>
              <a:t>Prvky uskutečňování polytechnického </a:t>
            </a:r>
            <a:r>
              <a:rPr lang="cs-CZ" altLang="cs-CZ" sz="2200" b="1" dirty="0">
                <a:solidFill>
                  <a:srgbClr val="666699"/>
                </a:solidFill>
              </a:rPr>
              <a:t>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90142575"/>
              </p:ext>
            </p:extLst>
          </p:nvPr>
        </p:nvGraphicFramePr>
        <p:xfrm>
          <a:off x="176382" y="1520788"/>
          <a:ext cx="8788105" cy="4716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554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12945</TotalTime>
  <Words>622</Words>
  <Application>Microsoft Office PowerPoint</Application>
  <PresentationFormat>Předvádění na obrazovce (4:3)</PresentationFormat>
  <Paragraphs>257</Paragraphs>
  <Slides>12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20" baseType="lpstr">
      <vt:lpstr>Arial</vt:lpstr>
      <vt:lpstr>Arial Unicode MS</vt:lpstr>
      <vt:lpstr>Calibri</vt:lpstr>
      <vt:lpstr>Georgia</vt:lpstr>
      <vt:lpstr>Times New Roman</vt:lpstr>
      <vt:lpstr>Wingdings</vt:lpstr>
      <vt:lpstr>Wingdings 2</vt:lpstr>
      <vt:lpstr>Administrativní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Trexima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„S“</dc:title>
  <dc:creator>Jaromír Janoš</dc:creator>
  <cp:lastModifiedBy>Paníček Petr</cp:lastModifiedBy>
  <cp:revision>851</cp:revision>
  <cp:lastPrinted>2016-11-09T21:27:38Z</cp:lastPrinted>
  <dcterms:created xsi:type="dcterms:W3CDTF">2005-08-16T08:17:52Z</dcterms:created>
  <dcterms:modified xsi:type="dcterms:W3CDTF">2018-06-05T10:31:30Z</dcterms:modified>
</cp:coreProperties>
</file>