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300" r:id="rId2"/>
    <p:sldId id="299" r:id="rId3"/>
    <p:sldId id="301" r:id="rId4"/>
    <p:sldId id="302" r:id="rId5"/>
    <p:sldId id="290" r:id="rId6"/>
    <p:sldId id="291" r:id="rId7"/>
    <p:sldId id="292" r:id="rId8"/>
    <p:sldId id="293" r:id="rId9"/>
    <p:sldId id="304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8A4C"/>
    <a:srgbClr val="00549F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4" d="100"/>
          <a:sy n="114" d="100"/>
        </p:scale>
        <p:origin x="474" y="10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09.11.2023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 userDrawn="1"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4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 userDrawn="1"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s-CZ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cs-CZ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Přímá spojnice 8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Mgr. Miroslav Gajdůšek, MBA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2249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70588"/>
            <a:ext cx="10515600" cy="1147665"/>
          </a:xfrm>
        </p:spPr>
        <p:txBody>
          <a:bodyPr>
            <a:normAutofit/>
          </a:bodyPr>
          <a:lstStyle/>
          <a:p>
            <a:pPr algn="r"/>
            <a:r>
              <a:rPr lang="cs-CZ" altLang="cs-CZ" b="1" u="sng" dirty="0">
                <a:latin typeface="Calibri" panose="020F0502020204030204" pitchFamily="34" charset="0"/>
              </a:rPr>
              <a:t>Struktura škol v Olomouckém kraji </a:t>
            </a:r>
            <a:endParaRPr lang="cs-CZ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1800"/>
              </a:spcAft>
              <a:defRPr/>
            </a:pPr>
            <a:r>
              <a:rPr lang="cs-CZ" altLang="cs-CZ" b="1" dirty="0">
                <a:latin typeface="Calibri" panose="020F0502020204030204" pitchFamily="34" charset="0"/>
              </a:rPr>
              <a:t>Olomoucký kraj k dnešnímu dni zřizuje 107 škol a školských zařízení.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cs-CZ" b="1" dirty="0">
                <a:latin typeface="Calibri" panose="020F0502020204030204" pitchFamily="34" charset="0"/>
              </a:rPr>
              <a:t>Struktura středních škol v Olomouckém kraji v členění dle zřizovatele: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b="1" dirty="0">
                <a:latin typeface="Calibri" panose="020F0502020204030204" pitchFamily="34" charset="0"/>
              </a:rPr>
              <a:t>		Olomoucký kraj - 67 škol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b="1" dirty="0">
                <a:latin typeface="Calibri" panose="020F0502020204030204" pitchFamily="34" charset="0"/>
              </a:rPr>
              <a:t>		soukromá osoba - 18 škol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b="1" dirty="0">
                <a:latin typeface="Calibri" panose="020F0502020204030204" pitchFamily="34" charset="0"/>
              </a:rPr>
              <a:t>		obec - 3 školy</a:t>
            </a: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  <a:defRPr/>
            </a:pPr>
            <a:r>
              <a:rPr lang="cs-CZ" b="1" dirty="0">
                <a:latin typeface="Calibri" panose="020F0502020204030204" pitchFamily="34" charset="0"/>
              </a:rPr>
              <a:t>		církev - 2 školy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8687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438539"/>
            <a:ext cx="10515600" cy="989045"/>
          </a:xfrm>
        </p:spPr>
        <p:txBody>
          <a:bodyPr>
            <a:normAutofit/>
          </a:bodyPr>
          <a:lstStyle/>
          <a:p>
            <a:pPr algn="r"/>
            <a:r>
              <a:rPr lang="cs-CZ" altLang="cs-CZ" b="1" u="sng" dirty="0">
                <a:latin typeface="Calibri" panose="020F0502020204030204" pitchFamily="34" charset="0"/>
              </a:rPr>
              <a:t>Změna názvu škol</a:t>
            </a:r>
            <a:endParaRPr lang="cs-CZ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4196"/>
            <a:ext cx="10515600" cy="4516604"/>
          </a:xfrm>
        </p:spPr>
        <p:txBody>
          <a:bodyPr>
            <a:normAutofit/>
          </a:bodyPr>
          <a:lstStyle/>
          <a:p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Střední průmyslové školy elektrotechnické a Obchodní akademie Mohelnice došlo s účinností od 1. 9. 2023 ke změně názvu školy na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Střední průmyslová škola elektrotechniky a informatiky Mohelnice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2483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513184"/>
            <a:ext cx="10515600" cy="765110"/>
          </a:xfrm>
        </p:spPr>
        <p:txBody>
          <a:bodyPr>
            <a:normAutofit/>
          </a:bodyPr>
          <a:lstStyle/>
          <a:p>
            <a:pPr algn="r"/>
            <a:r>
              <a:rPr lang="cs-CZ" b="1" u="sng" dirty="0">
                <a:latin typeface="Calibri" pitchFamily="34" charset="0"/>
                <a:cs typeface="Calibri" pitchFamily="34" charset="0"/>
              </a:rPr>
              <a:t>Nové obory vzdělání</a:t>
            </a:r>
            <a:endParaRPr lang="cs-CZ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86204"/>
            <a:ext cx="10515600" cy="4544596"/>
          </a:xfrm>
        </p:spPr>
        <p:txBody>
          <a:bodyPr>
            <a:normAutofit/>
          </a:bodyPr>
          <a:lstStyle/>
          <a:p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Střední průmyslová škola strojnická Olomouc 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má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 účinností od 1. 9. 2023 zapsaný nový obor vzdělání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18-20-M/01 Informační technologie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(denní forma vzdělávání) s cílovou kapacitou 120 žáků.</a:t>
            </a:r>
          </a:p>
          <a:p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Střední odborná škola Prostějov 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zápis nového oboru vzdělání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31-58-H/01 Krejčí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 denní formě vzdělávání s cílovou kapacitou 90 žáků s účinností od 1. 9. 2023</a:t>
            </a:r>
          </a:p>
          <a:p>
            <a:endParaRPr lang="cs-CZ" sz="3200" dirty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299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401216"/>
            <a:ext cx="10515600" cy="1589584"/>
          </a:xfrm>
        </p:spPr>
        <p:txBody>
          <a:bodyPr>
            <a:normAutofit/>
          </a:bodyPr>
          <a:lstStyle/>
          <a:p>
            <a:pPr algn="r"/>
            <a:r>
              <a:rPr lang="cs-CZ" b="1" u="sng" dirty="0">
                <a:latin typeface="Calibri" panose="020F0502020204030204" pitchFamily="34" charset="0"/>
              </a:rPr>
              <a:t>Podpora polytechnického vzdělávání </a:t>
            </a:r>
            <a:br>
              <a:rPr lang="cs-CZ" b="1" u="sng" dirty="0">
                <a:latin typeface="Calibri" panose="020F0502020204030204" pitchFamily="34" charset="0"/>
              </a:rPr>
            </a:br>
            <a:r>
              <a:rPr lang="cs-CZ" b="1" u="sng" dirty="0">
                <a:latin typeface="Calibri" panose="020F0502020204030204" pitchFamily="34" charset="0"/>
              </a:rPr>
              <a:t>a řemesel v Olomouckém kraji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1200"/>
              </a:spcAft>
            </a:pPr>
            <a:r>
              <a:rPr lang="cs-CZ" dirty="0">
                <a:latin typeface="Calibri" panose="020F0502020204030204" pitchFamily="34" charset="0"/>
              </a:rPr>
              <a:t>podpora je hrazena z rozpočtu Olomouckého kraje a je určena žákům středních škol všech zřizovatelů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od školního roku 2010/11 Olomoucký kraj finančně podporuje </a:t>
            </a:r>
            <a:r>
              <a:rPr lang="cs-CZ" b="1" dirty="0">
                <a:latin typeface="Calibri" panose="020F0502020204030204" pitchFamily="34" charset="0"/>
              </a:rPr>
              <a:t>žáky vybraných učebních oborů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od školního roku 2014/15 Olomoucký kraj finančně podporuje </a:t>
            </a:r>
            <a:r>
              <a:rPr lang="cs-CZ" b="1" dirty="0">
                <a:latin typeface="Calibri" panose="020F0502020204030204" pitchFamily="34" charset="0"/>
              </a:rPr>
              <a:t>žáky technických oborů zakončených maturitní zkouškou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od školního roku 2020/21 zavedl Olomoucký kraj </a:t>
            </a:r>
            <a:r>
              <a:rPr lang="cs-CZ" b="1" dirty="0">
                <a:latin typeface="Calibri" panose="020F0502020204030204" pitchFamily="34" charset="0"/>
              </a:rPr>
              <a:t>Jesenická stipendia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poradců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2353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42596"/>
            <a:ext cx="10515600" cy="1748204"/>
          </a:xfrm>
        </p:spPr>
        <p:txBody>
          <a:bodyPr>
            <a:normAutofit/>
          </a:bodyPr>
          <a:lstStyle/>
          <a:p>
            <a:pPr algn="r"/>
            <a:r>
              <a:rPr lang="cs-CZ" b="1" u="sng" dirty="0">
                <a:latin typeface="Calibri" panose="020F0502020204030204" pitchFamily="34" charset="0"/>
              </a:rPr>
              <a:t>Podpora polytechnického vzdělávání </a:t>
            </a:r>
            <a:br>
              <a:rPr lang="cs-CZ" b="1" u="sng" dirty="0">
                <a:latin typeface="Calibri" panose="020F0502020204030204" pitchFamily="34" charset="0"/>
              </a:rPr>
            </a:br>
            <a:r>
              <a:rPr lang="cs-CZ" b="1" u="sng" dirty="0">
                <a:latin typeface="Calibri" panose="020F0502020204030204" pitchFamily="34" charset="0"/>
              </a:rPr>
              <a:t>a řemesel v Olomouckém kraji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spcAft>
                <a:spcPts val="1800"/>
              </a:spcAft>
              <a:defRPr/>
            </a:pPr>
            <a:r>
              <a:rPr lang="cs-CZ" dirty="0">
                <a:latin typeface="Calibri" panose="020F0502020204030204" pitchFamily="34" charset="0"/>
              </a:rPr>
              <a:t>Stipendia jsou poskytována žákům </a:t>
            </a:r>
            <a:r>
              <a:rPr lang="cs-CZ" b="1" u="sng" dirty="0">
                <a:latin typeface="Calibri" panose="020F0502020204030204" pitchFamily="34" charset="0"/>
              </a:rPr>
              <a:t>učňovských oborů </a:t>
            </a:r>
            <a:r>
              <a:rPr lang="cs-CZ" dirty="0">
                <a:latin typeface="Calibri" panose="020F0502020204030204" pitchFamily="34" charset="0"/>
              </a:rPr>
              <a:t>a </a:t>
            </a:r>
            <a:r>
              <a:rPr lang="cs-CZ" b="1" u="sng" dirty="0">
                <a:latin typeface="Calibri" panose="020F0502020204030204" pitchFamily="34" charset="0"/>
              </a:rPr>
              <a:t>technických oborů vzdělání zakončených maturitní zkouškou</a:t>
            </a:r>
            <a:r>
              <a:rPr lang="cs-CZ" u="sng" dirty="0">
                <a:latin typeface="Calibri" panose="020F0502020204030204" pitchFamily="34" charset="0"/>
              </a:rPr>
              <a:t>. </a:t>
            </a:r>
          </a:p>
          <a:p>
            <a:pPr algn="just">
              <a:spcAft>
                <a:spcPts val="1800"/>
              </a:spcAft>
              <a:defRPr/>
            </a:pPr>
            <a:r>
              <a:rPr lang="cs-CZ" dirty="0">
                <a:latin typeface="Calibri" panose="020F0502020204030204" pitchFamily="34" charset="0"/>
              </a:rPr>
              <a:t>Stipendia jsou poskytována za účelem zvýšení zájmu žáků o studium vybraných oborů, o jejichž absolventy je na trhu práce dlouhodobý zájem.</a:t>
            </a:r>
          </a:p>
          <a:p>
            <a:pPr algn="just"/>
            <a:r>
              <a:rPr lang="cs-CZ" b="1" dirty="0">
                <a:latin typeface="Calibri" panose="020F0502020204030204" pitchFamily="34" charset="0"/>
              </a:rPr>
              <a:t>V rámci školního roku 2024/2025 bude podporováno celkem  48 oborů vzdělání, z toho 30 učebních a 18 oborů vzdělání zakončených maturitní zkouškou. 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poradců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6464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503853"/>
            <a:ext cx="10515600" cy="1486947"/>
          </a:xfrm>
        </p:spPr>
        <p:txBody>
          <a:bodyPr>
            <a:normAutofit/>
          </a:bodyPr>
          <a:lstStyle/>
          <a:p>
            <a:pPr algn="r"/>
            <a:r>
              <a:rPr lang="cs-CZ" b="1" u="sng" dirty="0">
                <a:latin typeface="Calibri" panose="020F0502020204030204" pitchFamily="34" charset="0"/>
              </a:rPr>
              <a:t>Podpora polytechnického vzdělávání </a:t>
            </a:r>
            <a:br>
              <a:rPr lang="cs-CZ" b="1" u="sng" dirty="0">
                <a:latin typeface="Calibri" panose="020F0502020204030204" pitchFamily="34" charset="0"/>
              </a:rPr>
            </a:br>
            <a:r>
              <a:rPr lang="cs-CZ" b="1" u="sng" dirty="0">
                <a:latin typeface="Calibri" panose="020F0502020204030204" pitchFamily="34" charset="0"/>
              </a:rPr>
              <a:t>a řemesel v Olomouckém kraji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K dispozici je nová propagační brožurka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Podpora polytechnického vzdělávání a řemesel v OK.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Bude k dispozici také na výstavách SCHOLARIS a pobočkách Úřadu práce</a:t>
            </a:r>
          </a:p>
          <a:p>
            <a:pPr lvl="0"/>
            <a:r>
              <a:rPr lang="cs-CZ" u="sng" dirty="0">
                <a:latin typeface="Calibri" panose="020F0502020204030204" pitchFamily="34" charset="0"/>
                <a:cs typeface="Calibri" panose="020F0502020204030204" pitchFamily="34" charset="0"/>
              </a:rPr>
              <a:t>www.remeslojeok.cz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poradců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5939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73224"/>
            <a:ext cx="10515600" cy="1617576"/>
          </a:xfrm>
        </p:spPr>
        <p:txBody>
          <a:bodyPr>
            <a:normAutofit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JESENICKÉ STIPENDIUM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spcAft>
                <a:spcPts val="1200"/>
              </a:spcAft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Olomoucký kraj nově od školního roku 2020/2021  podporuje žáky středních škol na Jesenicku, </a:t>
            </a:r>
            <a:r>
              <a:rPr lang="cs-CZ" b="1" u="sng" dirty="0">
                <a:latin typeface="Calibri" panose="020F0502020204030204" pitchFamily="34" charset="0"/>
                <a:cs typeface="Calibri" panose="020F0502020204030204" pitchFamily="34" charset="0"/>
              </a:rPr>
              <a:t>vyjma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žáků oborů vzdělání Gymnázium a Gymnázium se sportovní přípravou, formou jednorázového finančního příspěvku ve výši </a:t>
            </a:r>
            <a:r>
              <a:rPr lang="cs-CZ" u="sng" dirty="0">
                <a:latin typeface="Calibri" panose="020F0502020204030204" pitchFamily="34" charset="0"/>
                <a:cs typeface="Calibri" panose="020F0502020204030204" pitchFamily="34" charset="0"/>
              </a:rPr>
              <a:t>5 000 Kč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Cílem je podpořit zvýšení počtu žáků ve středních školách na Jesenicku a zvýšit motivaci žáků ke vzdělání v tomto regionu. </a:t>
            </a:r>
          </a:p>
          <a:p>
            <a:pPr algn="just">
              <a:spcAft>
                <a:spcPts val="1200"/>
              </a:spcAft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Od školního roku 2023/2024 má nárok na stipendium pouze žák, který nastoupil do 1. ročníku střední školy, a to přímo ze základní školy.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Setkání výchovných a kariérových poradců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4111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4110606"/>
            <a:ext cx="10515600" cy="20201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6000" b="1" dirty="0">
              <a:latin typeface="Calibri" panose="020F0502020204030204" pitchFamily="34" charset="0"/>
            </a:endParaRPr>
          </a:p>
          <a:p>
            <a:pPr marL="0" indent="0" algn="r">
              <a:buNone/>
            </a:pPr>
            <a:r>
              <a:rPr lang="cs-CZ" sz="6000" b="1" dirty="0">
                <a:latin typeface="Calibri" panose="020F0502020204030204" pitchFamily="34" charset="0"/>
              </a:rPr>
              <a:t>Děkuji za pozornost</a:t>
            </a:r>
          </a:p>
          <a:p>
            <a:pPr marL="0" indent="0" algn="ctr">
              <a:buNone/>
            </a:pPr>
            <a:endParaRPr lang="cs-CZ" sz="3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9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1706" y="1306800"/>
            <a:ext cx="8082094" cy="684000"/>
          </a:xfrm>
        </p:spPr>
        <p:txBody>
          <a:bodyPr>
            <a:normAutofit fontScale="90000"/>
          </a:bodyPr>
          <a:lstStyle/>
          <a:p>
            <a:r>
              <a:rPr lang="cs-CZ" dirty="0"/>
              <a:t>Více informací:</a:t>
            </a:r>
            <a:br>
              <a:rPr lang="cs-CZ" dirty="0"/>
            </a:br>
            <a:r>
              <a:rPr lang="cs-CZ" dirty="0"/>
              <a:t>Mgr. Jitka Pavlíková,</a:t>
            </a:r>
            <a:br>
              <a:rPr lang="cs-CZ" dirty="0"/>
            </a:br>
            <a:r>
              <a:rPr lang="cs-CZ" dirty="0"/>
              <a:t>vedoucí odd. krajského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17169818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174</TotalTime>
  <Words>530</Words>
  <Application>Microsoft Office PowerPoint</Application>
  <PresentationFormat>Širokoúhlá obrazovka</PresentationFormat>
  <Paragraphs>60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Calibri</vt:lpstr>
      <vt:lpstr>Inter</vt:lpstr>
      <vt:lpstr>Wingdings</vt:lpstr>
      <vt:lpstr>Motiv Office</vt:lpstr>
      <vt:lpstr>PRACOVNÍ SETKÁNÍ VÝCHOVNÝCH A KARIÉROVÝCH PORADCŮ</vt:lpstr>
      <vt:lpstr>Struktura škol v Olomouckém kraji </vt:lpstr>
      <vt:lpstr>Změna názvu škol</vt:lpstr>
      <vt:lpstr>Nové obory vzdělání</vt:lpstr>
      <vt:lpstr>Podpora polytechnického vzdělávání  a řemesel v Olomouckém kraji</vt:lpstr>
      <vt:lpstr>Podpora polytechnického vzdělávání  a řemesel v Olomouckém kraji</vt:lpstr>
      <vt:lpstr>Podpora polytechnického vzdělávání  a řemesel v Olomouckém kraji</vt:lpstr>
      <vt:lpstr>JESENICKÉ STIPENDIUM</vt:lpstr>
      <vt:lpstr>Více informací: Mgr. Jitka Pavlíková, vedoucí odd. krajského vzdělávání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17</cp:revision>
  <dcterms:created xsi:type="dcterms:W3CDTF">2022-03-10T07:10:19Z</dcterms:created>
  <dcterms:modified xsi:type="dcterms:W3CDTF">2023-11-09T06:52:49Z</dcterms:modified>
</cp:coreProperties>
</file>