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08" r:id="rId5"/>
    <p:sldMasterId id="2147483744" r:id="rId6"/>
    <p:sldMasterId id="2147483768" r:id="rId7"/>
  </p:sldMasterIdLst>
  <p:notesMasterIdLst>
    <p:notesMasterId r:id="rId22"/>
  </p:notesMasterIdLst>
  <p:handoutMasterIdLst>
    <p:handoutMasterId r:id="rId23"/>
  </p:handoutMasterIdLst>
  <p:sldIdLst>
    <p:sldId id="256" r:id="rId8"/>
    <p:sldId id="281" r:id="rId9"/>
    <p:sldId id="280" r:id="rId10"/>
    <p:sldId id="277" r:id="rId11"/>
    <p:sldId id="262" r:id="rId12"/>
    <p:sldId id="286" r:id="rId13"/>
    <p:sldId id="274" r:id="rId14"/>
    <p:sldId id="264" r:id="rId15"/>
    <p:sldId id="283" r:id="rId16"/>
    <p:sldId id="285" r:id="rId17"/>
    <p:sldId id="287" r:id="rId18"/>
    <p:sldId id="289" r:id="rId19"/>
    <p:sldId id="290" r:id="rId20"/>
    <p:sldId id="261" r:id="rId21"/>
  </p:sldIdLst>
  <p:sldSz cx="9144000" cy="6858000" type="screen4x3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D2595BF6-6D43-49E2-9F74-8EA8E00C1A4D}">
          <p14:sldIdLst/>
        </p14:section>
        <p14:section name="Title" id="{661B0744-E1AC-4300-89C6-254DA6AABD6D}">
          <p14:sldIdLst>
            <p14:sldId id="256"/>
          </p14:sldIdLst>
        </p14:section>
        <p14:section name="Subtitle" id="{D070F3F6-229B-4E9C-A46B-56F8F5CB6902}">
          <p14:sldIdLst>
            <p14:sldId id="281"/>
          </p14:sldIdLst>
        </p14:section>
        <p14:section name="Inner page" id="{EB31CABC-5144-4090-88C0-E46CD3C8CB27}">
          <p14:sldIdLst>
            <p14:sldId id="280"/>
            <p14:sldId id="277"/>
            <p14:sldId id="262"/>
            <p14:sldId id="286"/>
            <p14:sldId id="274"/>
            <p14:sldId id="264"/>
            <p14:sldId id="283"/>
            <p14:sldId id="285"/>
            <p14:sldId id="287"/>
            <p14:sldId id="289"/>
            <p14:sldId id="29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4F81BD"/>
    <a:srgbClr val="365F91"/>
    <a:srgbClr val="365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49" autoAdjust="0"/>
  </p:normalViewPr>
  <p:slideViewPr>
    <p:cSldViewPr>
      <p:cViewPr varScale="1">
        <p:scale>
          <a:sx n="68" d="100"/>
          <a:sy n="68" d="100"/>
        </p:scale>
        <p:origin x="41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92950-F049-4AC9-B051-08BD735782A6}" type="datetimeFigureOut">
              <a:rPr lang="cs-CZ" smtClean="0"/>
              <a:pPr/>
              <a:t>18.9.2017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0C4A6-081F-4450-8DDB-675EBC9A13B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274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396DC-199C-4C22-9B6F-250150F1E4F2}" type="datetimeFigureOut">
              <a:rPr lang="cs-CZ" smtClean="0"/>
              <a:pPr/>
              <a:t>18.9.2017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480EB-B14C-4B5A-A6EE-62801B101F9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4441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480EB-B14C-4B5A-A6EE-62801B101F9E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7511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480EB-B14C-4B5A-A6EE-62801B101F9E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6997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480EB-B14C-4B5A-A6EE-62801B101F9E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1799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480EB-B14C-4B5A-A6EE-62801B101F9E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977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41038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158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0968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464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915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21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222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93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202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91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3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0395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44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374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5018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8951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0549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9467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4109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7532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3450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187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92729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85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7559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0643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964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6198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208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407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6281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4680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39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05470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165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357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589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412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3347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0386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3957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2729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470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3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53859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3134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675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1819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278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831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9682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3596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142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6025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9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93134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8501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6239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729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28019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8362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1966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5219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8347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0933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49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86751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34234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93167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60775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2075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542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41077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0410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10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318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8622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BE71-8626-4196-A2F3-F2EB7A7FF7C1}" type="datetimeFigureOut">
              <a:rPr lang="hu-HU" smtClean="0"/>
              <a:pPr/>
              <a:t>2017.09.18.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873F-9E4F-45A3-A41E-2975023FDB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390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78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12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08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90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52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2017.09.18.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752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nadnarodni@mmr.cz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r.cz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6048672" cy="1656184"/>
          </a:xfrm>
        </p:spPr>
        <p:txBody>
          <a:bodyPr anchor="t">
            <a:normAutofit fontScale="90000"/>
          </a:bodyPr>
          <a:lstStyle/>
          <a:p>
            <a:pPr algn="l"/>
            <a:r>
              <a:rPr lang="cs-CZ" u="sng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Interreg</a:t>
            </a:r>
            <a:r>
              <a:rPr lang="cs-CZ" u="sng" dirty="0" smtClean="0">
                <a:solidFill>
                  <a:schemeClr val="bg1"/>
                </a:solidFill>
                <a:latin typeface="Cambria" panose="02040503050406030204" pitchFamily="18" charset="0"/>
              </a:rPr>
              <a:t> DANUBE</a:t>
            </a:r>
            <a:r>
              <a:rPr lang="cs-CZ" sz="4000" u="sng" dirty="0" smtClean="0">
                <a:solidFill>
                  <a:schemeClr val="bg1"/>
                </a:solidFill>
                <a:latin typeface="Cambria" panose="02040503050406030204" pitchFamily="18" charset="0"/>
              </a:rPr>
              <a:t/>
            </a:r>
            <a:br>
              <a:rPr lang="cs-CZ" sz="4000" u="sng" dirty="0" smtClean="0">
                <a:solidFill>
                  <a:schemeClr val="bg1"/>
                </a:solidFill>
                <a:latin typeface="Cambria" panose="02040503050406030204" pitchFamily="18" charset="0"/>
              </a:rPr>
            </a:br>
            <a:r>
              <a:rPr lang="cs-CZ" sz="4000" dirty="0" smtClean="0">
                <a:solidFill>
                  <a:schemeClr val="bg1"/>
                </a:solidFill>
                <a:latin typeface="Cambria" panose="02040503050406030204" pitchFamily="18" charset="0"/>
              </a:rPr>
              <a:t/>
            </a:r>
            <a:br>
              <a:rPr lang="cs-CZ" sz="4000" dirty="0" smtClean="0">
                <a:solidFill>
                  <a:schemeClr val="bg1"/>
                </a:solidFill>
                <a:latin typeface="Cambria" panose="02040503050406030204" pitchFamily="18" charset="0"/>
              </a:rPr>
            </a:br>
            <a:r>
              <a:rPr lang="cs-CZ" altLang="cs-CZ" sz="3600" dirty="0">
                <a:solidFill>
                  <a:schemeClr val="bg1"/>
                </a:solidFill>
                <a:latin typeface="Cambria" panose="02040503050406030204" pitchFamily="18" charset="0"/>
              </a:rPr>
              <a:t>Program nadnárodní spolupráce</a:t>
            </a:r>
            <a:r>
              <a:rPr lang="cs-CZ" altLang="cs-CZ" sz="4000" dirty="0"/>
              <a:t/>
            </a:r>
            <a:br>
              <a:rPr lang="cs-CZ" altLang="cs-CZ" sz="4000" dirty="0"/>
            </a:br>
            <a:endParaRPr lang="en-US" sz="4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11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3000" dirty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</a:rPr>
              <a:t>2</a:t>
            </a:r>
            <a:r>
              <a:rPr kumimoji="0" lang="hu-H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. výzva statistika</a:t>
            </a:r>
            <a:endParaRPr kumimoji="0" lang="hu-HU" sz="30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8208912" cy="345638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hu-HU" sz="2900" dirty="0">
                <a:solidFill>
                  <a:srgbClr val="4F81BD"/>
                </a:solidFill>
                <a:latin typeface="Cambria" panose="02040503050406030204" pitchFamily="18" charset="0"/>
              </a:rPr>
              <a:t>2</a:t>
            </a:r>
            <a:r>
              <a:rPr lang="hu-HU" sz="29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.výzva vyhlášena v květnu 2017</a:t>
            </a:r>
          </a:p>
          <a:p>
            <a:pPr algn="l"/>
            <a:r>
              <a:rPr lang="hu-HU" sz="29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Objem cca 60mil € ERDF /IPA /ENI</a:t>
            </a:r>
          </a:p>
          <a:p>
            <a:pPr algn="l"/>
            <a:r>
              <a:rPr lang="hu-HU" sz="29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Typ výzvy: </a:t>
            </a:r>
            <a:r>
              <a:rPr lang="hu-HU" sz="2900" b="1" u="sng" dirty="0" smtClean="0">
                <a:solidFill>
                  <a:srgbClr val="4F81BD"/>
                </a:solidFill>
                <a:latin typeface="Cambria" panose="02040503050406030204" pitchFamily="18" charset="0"/>
              </a:rPr>
              <a:t>jednokolová</a:t>
            </a:r>
            <a:r>
              <a:rPr lang="hu-HU" sz="29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 </a:t>
            </a:r>
            <a:r>
              <a:rPr lang="hu-HU" sz="29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–kompletní Application Form</a:t>
            </a:r>
          </a:p>
          <a:p>
            <a:pPr algn="l"/>
            <a:r>
              <a:rPr lang="hu-HU" sz="29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Omezené tématické okruhy (SO 4.1 uzavřen)</a:t>
            </a:r>
            <a:endParaRPr lang="hu-HU" sz="2900" dirty="0" smtClean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hu-HU" sz="29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127</a:t>
            </a:r>
            <a:r>
              <a:rPr lang="hu-HU" sz="29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žádostí přijato (v nich </a:t>
            </a:r>
            <a:r>
              <a:rPr lang="hu-HU" sz="29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58</a:t>
            </a:r>
            <a:r>
              <a:rPr lang="hu-HU" sz="29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českých PP)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hu-HU" sz="29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schváleno </a:t>
            </a:r>
            <a:r>
              <a:rPr lang="hu-HU" sz="29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?</a:t>
            </a:r>
            <a:endParaRPr lang="hu-HU" sz="2900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hu-HU" sz="24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algn="l"/>
            <a:r>
              <a:rPr lang="hu-HU" sz="2500" dirty="0">
                <a:solidFill>
                  <a:srgbClr val="1F497D"/>
                </a:solidFill>
                <a:latin typeface="Cambria" panose="02040503050406030204" pitchFamily="18" charset="0"/>
              </a:rPr>
              <a:t>Nejvíce přijatých </a:t>
            </a:r>
            <a:r>
              <a:rPr lang="hu-HU" sz="25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žádostí:</a:t>
            </a:r>
            <a:endParaRPr lang="hu-HU" sz="25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algn="l"/>
            <a:r>
              <a:rPr lang="hu-HU" sz="2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↑</a:t>
            </a:r>
            <a:r>
              <a:rPr lang="hu-HU" sz="26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1.2</a:t>
            </a:r>
            <a:r>
              <a:rPr lang="hu-HU" sz="31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cs-CZ" sz="26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Zvyšování </a:t>
            </a:r>
            <a:r>
              <a:rPr lang="cs-CZ" sz="26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kvalifikace a pro podnikání a sociální inovace</a:t>
            </a:r>
            <a:br>
              <a:rPr lang="cs-CZ" sz="26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cs-CZ" sz="2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↑</a:t>
            </a:r>
            <a:r>
              <a:rPr lang="cs-CZ" sz="26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u-HU" sz="26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2.2</a:t>
            </a:r>
            <a:r>
              <a:rPr lang="hu-HU" sz="3100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cs-CZ" sz="26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Udržitelné využívání přírodního a kulturního dědictví a přírodních zdrojů</a:t>
            </a:r>
            <a:endParaRPr lang="hu-HU" sz="2600" dirty="0" smtClean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4437112"/>
            <a:ext cx="2632602" cy="229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46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3000" dirty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</a:rPr>
              <a:t>v</a:t>
            </a:r>
            <a:r>
              <a:rPr kumimoji="0" lang="hu-H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ýzva Seed Money Facility</a:t>
            </a:r>
            <a:endParaRPr kumimoji="0" lang="hu-HU" sz="30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251520" y="1628798"/>
            <a:ext cx="8856984" cy="374441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hu-HU" sz="25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Vyhlášena 27.9. na semináři ve Vídni – </a:t>
            </a:r>
            <a:r>
              <a:rPr lang="hu-HU" sz="25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!</a:t>
            </a:r>
            <a:r>
              <a:rPr lang="hu-HU" sz="25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 otevřena </a:t>
            </a:r>
            <a:r>
              <a:rPr lang="hu-HU" sz="2500" b="1" u="sng" dirty="0" smtClean="0">
                <a:solidFill>
                  <a:srgbClr val="1F497D"/>
                </a:solidFill>
                <a:latin typeface="Cambria" panose="02040503050406030204" pitchFamily="18" charset="0"/>
              </a:rPr>
              <a:t>2.10. - 7.12.2017 </a:t>
            </a:r>
            <a:r>
              <a:rPr lang="hu-HU" sz="25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Výzva v rámci SO 4.2 –</a:t>
            </a:r>
            <a:r>
              <a:rPr lang="cs-CZ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Nástroje </a:t>
            </a:r>
            <a:r>
              <a:rPr lang="cs-CZ" sz="2400" dirty="0">
                <a:solidFill>
                  <a:srgbClr val="1F497D"/>
                </a:solidFill>
                <a:latin typeface="Cambria" panose="02040503050406030204" pitchFamily="18" charset="0"/>
              </a:rPr>
              <a:t>Finanční podpory </a:t>
            </a:r>
            <a:r>
              <a:rPr lang="cs-CZ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správy a implementace EUSDR</a:t>
            </a:r>
          </a:p>
          <a:p>
            <a:pPr algn="l"/>
            <a:endParaRPr lang="cs-CZ" sz="25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algn="l"/>
            <a:r>
              <a:rPr lang="hu-HU" sz="25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Finanční </a:t>
            </a:r>
            <a:r>
              <a:rPr lang="hu-HU" sz="25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nástroj k podpoře projektů </a:t>
            </a:r>
            <a:r>
              <a:rPr lang="hu-HU" sz="25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vhodných pro </a:t>
            </a:r>
            <a:r>
              <a:rPr lang="hu-HU" sz="25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další zdroj </a:t>
            </a:r>
            <a:r>
              <a:rPr lang="hu-HU" sz="25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financování, ve </a:t>
            </a:r>
            <a:r>
              <a:rPr lang="hu-HU" sz="25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vybraných tematických </a:t>
            </a:r>
            <a:r>
              <a:rPr lang="hu-HU" sz="25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oblastech</a:t>
            </a:r>
            <a:r>
              <a:rPr lang="hu-HU" sz="25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hu-HU" sz="25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- </a:t>
            </a:r>
            <a:r>
              <a:rPr lang="pt-BR" sz="25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v souladu s 12 prioritními </a:t>
            </a:r>
            <a:r>
              <a:rPr lang="pt-BR" sz="25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oblastmi</a:t>
            </a:r>
            <a:r>
              <a:rPr lang="cs-CZ" sz="25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EUSDR</a:t>
            </a:r>
            <a:endParaRPr lang="hu-HU" sz="2500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hu-HU" sz="12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algn="l"/>
            <a:r>
              <a:rPr lang="hu-HU" sz="2200" b="1" u="sng" dirty="0" smtClean="0">
                <a:solidFill>
                  <a:srgbClr val="1F497D"/>
                </a:solidFill>
                <a:latin typeface="Cambria" panose="02040503050406030204" pitchFamily="18" charset="0"/>
              </a:rPr>
              <a:t>Náplní projektů: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Analýza potřeb a výzev řešených v hlavním projektu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Příprava pracovního plánu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Založení partnerství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Možnosti finančních nástrojů ...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286" y="4611821"/>
            <a:ext cx="4341714" cy="209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76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3000" dirty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</a:rPr>
              <a:t>v</a:t>
            </a:r>
            <a:r>
              <a:rPr kumimoji="0" lang="hu-H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ýzva Seed Money Facility</a:t>
            </a:r>
            <a:endParaRPr kumimoji="0" lang="hu-HU" sz="30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8568952" cy="4176464"/>
          </a:xfrm>
        </p:spPr>
        <p:txBody>
          <a:bodyPr>
            <a:normAutofit lnSpcReduction="10000"/>
          </a:bodyPr>
          <a:lstStyle/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rgbClr val="1F497D"/>
                </a:solidFill>
                <a:latin typeface="Cambria" panose="02040503050406030204" pitchFamily="18" charset="0"/>
              </a:rPr>
              <a:t>Princip vedoucího </a:t>
            </a: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partnera –každý projekt musí zvolit svého Lead partnera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rgbClr val="1F497D"/>
                </a:solidFill>
                <a:latin typeface="Cambria" panose="02040503050406030204" pitchFamily="18" charset="0"/>
              </a:rPr>
              <a:t>Způsobilost partnerů - místní regionální, národní veřejné orgány / </a:t>
            </a: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PEB, mezinárodními </a:t>
            </a:r>
            <a:r>
              <a:rPr lang="hu-HU" sz="2000" dirty="0">
                <a:solidFill>
                  <a:srgbClr val="1F497D"/>
                </a:solidFill>
                <a:latin typeface="Cambria" panose="02040503050406030204" pitchFamily="18" charset="0"/>
              </a:rPr>
              <a:t>organizacemi, </a:t>
            </a: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soukromé </a:t>
            </a:r>
            <a:r>
              <a:rPr lang="hu-HU" sz="2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neziskové</a:t>
            </a: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subjekty.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rgbClr val="1F497D"/>
                </a:solidFill>
                <a:latin typeface="Cambria" panose="02040503050406030204" pitchFamily="18" charset="0"/>
              </a:rPr>
              <a:t>Složení </a:t>
            </a: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partnerství</a:t>
            </a:r>
            <a:r>
              <a:rPr lang="hu-HU" sz="2000" dirty="0">
                <a:solidFill>
                  <a:srgbClr val="1F497D"/>
                </a:solidFill>
                <a:latin typeface="Cambria" panose="02040503050406030204" pitchFamily="18" charset="0"/>
              </a:rPr>
              <a:t> - minimálně dva a maximálně pět partnerů z nejméně dvou různých </a:t>
            </a: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států </a:t>
            </a:r>
            <a:r>
              <a:rPr lang="hu-HU" sz="2000" dirty="0">
                <a:solidFill>
                  <a:srgbClr val="1F497D"/>
                </a:solidFill>
                <a:latin typeface="Cambria" panose="02040503050406030204" pitchFamily="18" charset="0"/>
              </a:rPr>
              <a:t>programu:</a:t>
            </a:r>
            <a:endParaRPr lang="hu-HU" sz="20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Rozpočet </a:t>
            </a:r>
            <a:r>
              <a:rPr lang="hu-HU" sz="2000" dirty="0">
                <a:solidFill>
                  <a:srgbClr val="1F497D"/>
                </a:solidFill>
                <a:latin typeface="Cambria" panose="02040503050406030204" pitchFamily="18" charset="0"/>
              </a:rPr>
              <a:t>projektu – maximální částka 50 000,00 EUR. Maximální částka spolufinancování programu činí až 85% celkového rozpočtu, tedy 42 500 EUR. </a:t>
            </a:r>
            <a:endParaRPr lang="hu-HU" sz="20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1257300" lvl="2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Současně celková alokace na výzvu činí </a:t>
            </a:r>
            <a:r>
              <a:rPr lang="hu-HU" sz="1400" dirty="0">
                <a:solidFill>
                  <a:srgbClr val="1F497D"/>
                </a:solidFill>
                <a:latin typeface="Cambria" panose="02040503050406030204" pitchFamily="18" charset="0"/>
              </a:rPr>
              <a:t>až 1 530 000 EUR příspěvku EU</a:t>
            </a:r>
            <a:endParaRPr lang="hu-HU" sz="14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rgbClr val="1F497D"/>
                </a:solidFill>
                <a:latin typeface="Cambria" panose="02040503050406030204" pitchFamily="18" charset="0"/>
              </a:rPr>
              <a:t>Délka projektu - doba trvání projektu (realizace projektových aktivit) je 12 </a:t>
            </a:r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měsíců.</a:t>
            </a:r>
          </a:p>
        </p:txBody>
      </p:sp>
      <p:sp>
        <p:nvSpPr>
          <p:cNvPr id="5" name="Alcím 2"/>
          <p:cNvSpPr txBox="1">
            <a:spLocks/>
          </p:cNvSpPr>
          <p:nvPr/>
        </p:nvSpPr>
        <p:spPr>
          <a:xfrm>
            <a:off x="395536" y="5949280"/>
            <a:ext cx="8568952" cy="432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2225" cap="rnd">
            <a:solidFill>
              <a:schemeClr val="tx2">
                <a:lumMod val="75000"/>
              </a:schemeClr>
            </a:solidFill>
            <a:round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u-HU" sz="2000" b="1" dirty="0" smtClean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  <a:ea typeface="+mj-ea"/>
                <a:cs typeface="+mj-cs"/>
              </a:rPr>
              <a:t>3.výzva</a:t>
            </a:r>
            <a:r>
              <a:rPr lang="hu-HU" sz="2000" dirty="0" smtClean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  <a:ea typeface="+mj-ea"/>
                <a:cs typeface="+mj-cs"/>
              </a:rPr>
              <a:t> – sladění zahájení 3.výzvy s koncem projektů Seed Money facility</a:t>
            </a:r>
          </a:p>
          <a:p>
            <a:pPr algn="l"/>
            <a:endParaRPr lang="hu-HU" sz="20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8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000" dirty="0" smtClean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</a:rPr>
              <a:t>Kde naleznete informace?</a:t>
            </a:r>
            <a:endParaRPr lang="hu-HU" sz="3000" dirty="0">
              <a:solidFill>
                <a:srgbClr val="4F81BD">
                  <a:lumMod val="75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94354" y="5834219"/>
            <a:ext cx="244827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cs-CZ" dirty="0" smtClean="0"/>
              <a:t>@</a:t>
            </a:r>
            <a:r>
              <a:rPr lang="cs-CZ" dirty="0" err="1" smtClean="0"/>
              <a:t>Interreg_Danube</a:t>
            </a:r>
            <a:endParaRPr lang="hu-HU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>
              <a:spcBef>
                <a:spcPts val="600"/>
              </a:spcBef>
            </a:pPr>
            <a:r>
              <a:rPr lang="cs-CZ" dirty="0" smtClean="0"/>
              <a:t>@</a:t>
            </a:r>
            <a:r>
              <a:rPr lang="cs-CZ" dirty="0" err="1" smtClean="0"/>
              <a:t>Interreg_CZ</a:t>
            </a:r>
            <a:endParaRPr lang="cs-CZ" dirty="0"/>
          </a:p>
        </p:txBody>
      </p:sp>
      <p:pic>
        <p:nvPicPr>
          <p:cNvPr id="1026" name="Picture 2" descr="D:\Plocha\Twitter-Succeed-630x4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3" y="4869160"/>
            <a:ext cx="1012665" cy="78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560" y="4703745"/>
            <a:ext cx="954603" cy="95460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2542626" y="5878657"/>
            <a:ext cx="232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Danube </a:t>
            </a:r>
            <a:r>
              <a:rPr lang="cs-CZ" dirty="0" err="1"/>
              <a:t>Transnational</a:t>
            </a:r>
            <a:r>
              <a:rPr lang="cs-CZ" dirty="0"/>
              <a:t> Programme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1102898" y="1772816"/>
            <a:ext cx="2016224" cy="36933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dirty="0" smtClean="0"/>
              <a:t>Síť kontaktních míst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5508104" y="1772816"/>
            <a:ext cx="2160240" cy="36933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txBody>
          <a:bodyPr wrap="square" rtlCol="0">
            <a:spAutoFit/>
          </a:bodyPr>
          <a:lstStyle/>
          <a:p>
            <a:r>
              <a:rPr lang="cs-CZ" dirty="0" smtClean="0"/>
              <a:t>Jednotný sekretariát</a:t>
            </a:r>
            <a:endParaRPr lang="cs-CZ" dirty="0"/>
          </a:p>
        </p:txBody>
      </p:sp>
      <p:pic>
        <p:nvPicPr>
          <p:cNvPr id="21" name="Obrázek 20"/>
          <p:cNvPicPr/>
          <p:nvPr/>
        </p:nvPicPr>
        <p:blipFill rotWithShape="1">
          <a:blip r:embed="rId6" cstate="print"/>
          <a:srcRect l="22712" t="5292" r="23705" b="62269"/>
          <a:stretch/>
        </p:blipFill>
        <p:spPr bwMode="auto">
          <a:xfrm>
            <a:off x="107504" y="2780928"/>
            <a:ext cx="4536504" cy="1684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Obrázek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68826" y="2817550"/>
            <a:ext cx="3909326" cy="2460738"/>
          </a:xfrm>
          <a:prstGeom prst="rect">
            <a:avLst/>
          </a:prstGeom>
        </p:spPr>
      </p:pic>
      <p:sp>
        <p:nvSpPr>
          <p:cNvPr id="15" name="Obdélník 14"/>
          <p:cNvSpPr/>
          <p:nvPr/>
        </p:nvSpPr>
        <p:spPr>
          <a:xfrm>
            <a:off x="5023589" y="2295183"/>
            <a:ext cx="3015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363">
              <a:spcBef>
                <a:spcPts val="600"/>
              </a:spcBef>
            </a:pPr>
            <a:r>
              <a:rPr lang="hu-HU" dirty="0">
                <a:solidFill>
                  <a:srgbClr val="1F497D"/>
                </a:solidFill>
                <a:latin typeface="Cambria" panose="02040503050406030204" pitchFamily="18" charset="0"/>
              </a:rPr>
              <a:t>www.interreg-danube.eu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492740" y="2328764"/>
            <a:ext cx="40997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u-HU" sz="16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www.dotaceEU.cz/eus/nadnarodni </a:t>
            </a:r>
            <a:r>
              <a:rPr lang="hu-HU" sz="1600" dirty="0">
                <a:solidFill>
                  <a:srgbClr val="1F497D"/>
                </a:solidFill>
                <a:latin typeface="Cambria" panose="02040503050406030204" pitchFamily="18" charset="0"/>
              </a:rPr>
              <a:t>DANUBE </a:t>
            </a:r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40" y="1484887"/>
            <a:ext cx="880569" cy="880569"/>
          </a:xfrm>
          <a:prstGeom prst="rect">
            <a:avLst/>
          </a:prstGeom>
        </p:spPr>
      </p:pic>
      <p:cxnSp>
        <p:nvCxnSpPr>
          <p:cNvPr id="25" name="Přímá spojnice se šipkou 24"/>
          <p:cNvCxnSpPr/>
          <p:nvPr/>
        </p:nvCxnSpPr>
        <p:spPr>
          <a:xfrm flipV="1">
            <a:off x="3694480" y="1916832"/>
            <a:ext cx="1440160" cy="83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57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2732" y="1988840"/>
            <a:ext cx="5877459" cy="327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>
              <a:lnSpc>
                <a:spcPct val="60000"/>
              </a:lnSpc>
              <a:spcBef>
                <a:spcPts val="600"/>
              </a:spcBef>
            </a:pPr>
            <a:r>
              <a:rPr lang="cs-CZ" altLang="cs-CZ" sz="22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Národní kontaktní místo</a:t>
            </a:r>
            <a:endParaRPr lang="cs-CZ" altLang="cs-CZ" sz="2200" b="1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R="0">
              <a:lnSpc>
                <a:spcPct val="60000"/>
              </a:lnSpc>
              <a:spcBef>
                <a:spcPts val="600"/>
              </a:spcBef>
            </a:pPr>
            <a:endParaRPr lang="cs-CZ" altLang="cs-CZ" sz="22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R="0">
              <a:lnSpc>
                <a:spcPct val="60000"/>
              </a:lnSpc>
              <a:spcBef>
                <a:spcPts val="600"/>
              </a:spcBef>
            </a:pPr>
            <a:r>
              <a:rPr lang="cs-CZ" altLang="cs-CZ" sz="2200" dirty="0">
                <a:solidFill>
                  <a:srgbClr val="1F497D"/>
                </a:solidFill>
                <a:latin typeface="Cambria" panose="02040503050406030204" pitchFamily="18" charset="0"/>
              </a:rPr>
              <a:t>Ministerstvo pro místní rozvoj</a:t>
            </a:r>
          </a:p>
          <a:p>
            <a:pPr marR="0">
              <a:lnSpc>
                <a:spcPct val="60000"/>
              </a:lnSpc>
              <a:spcBef>
                <a:spcPts val="600"/>
              </a:spcBef>
            </a:pPr>
            <a:r>
              <a:rPr lang="cs-CZ" altLang="cs-CZ" sz="2200" dirty="0">
                <a:solidFill>
                  <a:srgbClr val="1F497D"/>
                </a:solidFill>
                <a:latin typeface="Cambria" panose="02040503050406030204" pitchFamily="18" charset="0"/>
              </a:rPr>
              <a:t>51, Odbor Evropské územní spolupráce.</a:t>
            </a:r>
          </a:p>
          <a:p>
            <a:pPr marR="0">
              <a:lnSpc>
                <a:spcPct val="60000"/>
              </a:lnSpc>
              <a:spcBef>
                <a:spcPts val="600"/>
              </a:spcBef>
            </a:pPr>
            <a:r>
              <a:rPr lang="cs-CZ" altLang="cs-CZ" sz="2200" dirty="0">
                <a:solidFill>
                  <a:srgbClr val="1F497D"/>
                </a:solidFill>
                <a:latin typeface="Cambria" panose="02040503050406030204" pitchFamily="18" charset="0"/>
              </a:rPr>
              <a:t>Staroměstské nám. 6</a:t>
            </a:r>
          </a:p>
          <a:p>
            <a:pPr marR="0">
              <a:lnSpc>
                <a:spcPct val="60000"/>
              </a:lnSpc>
              <a:spcBef>
                <a:spcPts val="600"/>
              </a:spcBef>
            </a:pPr>
            <a:r>
              <a:rPr lang="cs-CZ" altLang="cs-CZ" sz="2200" dirty="0">
                <a:solidFill>
                  <a:srgbClr val="1F497D"/>
                </a:solidFill>
                <a:latin typeface="Cambria" panose="02040503050406030204" pitchFamily="18" charset="0"/>
              </a:rPr>
              <a:t>110 15 </a:t>
            </a:r>
            <a:r>
              <a:rPr lang="cs-CZ" altLang="cs-CZ" sz="22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Praha</a:t>
            </a:r>
          </a:p>
          <a:p>
            <a:pPr marR="0">
              <a:lnSpc>
                <a:spcPct val="60000"/>
              </a:lnSpc>
              <a:spcBef>
                <a:spcPts val="600"/>
              </a:spcBef>
            </a:pPr>
            <a:endParaRPr lang="cs-CZ" altLang="cs-CZ" sz="22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r>
              <a:rPr lang="cs-CZ" sz="2200" dirty="0">
                <a:solidFill>
                  <a:srgbClr val="1F497D"/>
                </a:solidFill>
                <a:latin typeface="Cambria" panose="02040503050406030204" pitchFamily="18" charset="0"/>
              </a:rPr>
              <a:t>kancelář: Letenská 119/3</a:t>
            </a:r>
          </a:p>
          <a:p>
            <a:r>
              <a:rPr lang="cs-CZ" sz="2200" dirty="0">
                <a:solidFill>
                  <a:srgbClr val="1F497D"/>
                </a:solidFill>
                <a:latin typeface="Cambria" panose="02040503050406030204" pitchFamily="18" charset="0"/>
              </a:rPr>
              <a:t>tel: </a:t>
            </a:r>
            <a:r>
              <a:rPr lang="sk-SK" altLang="de-DE" sz="22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de-AT" altLang="de-DE" sz="2200" dirty="0">
                <a:solidFill>
                  <a:srgbClr val="1F497D"/>
                </a:solidFill>
                <a:latin typeface="Cambria" panose="02040503050406030204" pitchFamily="18" charset="0"/>
              </a:rPr>
              <a:t>+4</a:t>
            </a:r>
            <a:r>
              <a:rPr lang="cs-CZ" altLang="de-DE" sz="2200" dirty="0">
                <a:solidFill>
                  <a:srgbClr val="1F497D"/>
                </a:solidFill>
                <a:latin typeface="Cambria" panose="02040503050406030204" pitchFamily="18" charset="0"/>
              </a:rPr>
              <a:t>2</a:t>
            </a:r>
            <a:r>
              <a:rPr lang="de-AT" altLang="de-DE" sz="2200" dirty="0">
                <a:solidFill>
                  <a:srgbClr val="1F497D"/>
                </a:solidFill>
                <a:latin typeface="Cambria" panose="02040503050406030204" pitchFamily="18" charset="0"/>
              </a:rPr>
              <a:t> (0)</a:t>
            </a:r>
            <a:r>
              <a:rPr lang="cs-CZ" altLang="de-DE" sz="22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altLang="cs-CZ" sz="2200" dirty="0">
                <a:solidFill>
                  <a:srgbClr val="1F497D"/>
                </a:solidFill>
                <a:latin typeface="Cambria" panose="02040503050406030204" pitchFamily="18" charset="0"/>
              </a:rPr>
              <a:t>224 862 </a:t>
            </a:r>
            <a:r>
              <a:rPr lang="cs-CZ" altLang="cs-CZ" sz="22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260, </a:t>
            </a:r>
            <a:r>
              <a:rPr lang="de-AT" altLang="de-DE" sz="22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+</a:t>
            </a:r>
            <a:r>
              <a:rPr lang="de-AT" altLang="de-DE" sz="2200" dirty="0">
                <a:solidFill>
                  <a:srgbClr val="1F497D"/>
                </a:solidFill>
                <a:latin typeface="Cambria" panose="02040503050406030204" pitchFamily="18" charset="0"/>
              </a:rPr>
              <a:t>4</a:t>
            </a:r>
            <a:r>
              <a:rPr lang="cs-CZ" altLang="de-DE" sz="2200" dirty="0">
                <a:solidFill>
                  <a:srgbClr val="1F497D"/>
                </a:solidFill>
                <a:latin typeface="Cambria" panose="02040503050406030204" pitchFamily="18" charset="0"/>
              </a:rPr>
              <a:t>2</a:t>
            </a:r>
            <a:r>
              <a:rPr lang="de-AT" altLang="de-DE" sz="2200" dirty="0">
                <a:solidFill>
                  <a:srgbClr val="1F497D"/>
                </a:solidFill>
                <a:latin typeface="Cambria" panose="02040503050406030204" pitchFamily="18" charset="0"/>
              </a:rPr>
              <a:t> (0)</a:t>
            </a:r>
            <a:r>
              <a:rPr lang="cs-CZ" altLang="de-DE" sz="22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altLang="cs-CZ" sz="2200" dirty="0">
                <a:solidFill>
                  <a:srgbClr val="1F497D"/>
                </a:solidFill>
                <a:latin typeface="Cambria" panose="02040503050406030204" pitchFamily="18" charset="0"/>
              </a:rPr>
              <a:t>224 862 </a:t>
            </a:r>
            <a:r>
              <a:rPr lang="cs-CZ" altLang="cs-CZ" sz="22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213 </a:t>
            </a:r>
          </a:p>
          <a:p>
            <a:r>
              <a:rPr lang="cs-CZ" sz="22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e-mail</a:t>
            </a:r>
            <a:r>
              <a:rPr lang="cs-CZ" sz="2200" dirty="0">
                <a:solidFill>
                  <a:srgbClr val="1F497D"/>
                </a:solidFill>
                <a:latin typeface="Cambria" panose="02040503050406030204" pitchFamily="18" charset="0"/>
              </a:rPr>
              <a:t>: </a:t>
            </a:r>
            <a:r>
              <a:rPr lang="cs-CZ" sz="2200" dirty="0" smtClean="0">
                <a:solidFill>
                  <a:srgbClr val="1F497D"/>
                </a:solidFill>
                <a:latin typeface="Cambria" panose="02040503050406030204" pitchFamily="18" charset="0"/>
                <a:hlinkClick r:id="rId3"/>
              </a:rPr>
              <a:t>nadnarodni@mmr.cz</a:t>
            </a:r>
            <a:endParaRPr lang="cs-CZ" sz="22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R="0">
              <a:lnSpc>
                <a:spcPct val="60000"/>
              </a:lnSpc>
              <a:spcBef>
                <a:spcPts val="600"/>
              </a:spcBef>
            </a:pPr>
            <a:endParaRPr lang="en-US" sz="2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98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Území programu</a:t>
            </a:r>
            <a:endParaRPr lang="hu-HU" sz="3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ovéPole 7"/>
          <p:cNvSpPr txBox="1">
            <a:spLocks noChangeArrowheads="1"/>
          </p:cNvSpPr>
          <p:nvPr/>
        </p:nvSpPr>
        <p:spPr bwMode="auto">
          <a:xfrm>
            <a:off x="6012160" y="1700808"/>
            <a:ext cx="2808288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cs-CZ" sz="17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Austria</a:t>
            </a:r>
            <a:r>
              <a:rPr kumimoji="0" lang="en-US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 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Constantia" pitchFamily="18" charset="0"/>
              </a:rPr>
              <a:t>*</a:t>
            </a:r>
            <a:r>
              <a:rPr kumimoji="0" lang="en-US" altLang="cs-CZ" sz="17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Constantia" pitchFamily="18" charset="0"/>
              </a:rPr>
              <a:t>Bosnia and Herzegovina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</a:t>
            </a:r>
            <a:r>
              <a:rPr kumimoji="0" lang="en-US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 </a:t>
            </a:r>
            <a:r>
              <a:rPr kumimoji="0" lang="en-US" altLang="cs-CZ" sz="17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Bulgaria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</a:t>
            </a:r>
            <a:r>
              <a:rPr kumimoji="0" lang="en-US" altLang="cs-CZ" sz="1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 </a:t>
            </a:r>
            <a:r>
              <a:rPr kumimoji="0" lang="en-US" altLang="cs-CZ" sz="17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Croatia</a:t>
            </a:r>
            <a:r>
              <a:rPr kumimoji="0" lang="en-US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 </a:t>
            </a:r>
            <a:r>
              <a:rPr kumimoji="0" lang="en-US" altLang="cs-CZ" sz="17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Czech Republic</a:t>
            </a:r>
            <a:r>
              <a:rPr kumimoji="0" lang="en-US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 </a:t>
            </a:r>
            <a:r>
              <a:rPr kumimoji="0" lang="en-US" altLang="cs-CZ" sz="17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Germany</a:t>
            </a:r>
            <a:r>
              <a:rPr kumimoji="0" lang="en-US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: </a:t>
            </a:r>
            <a:r>
              <a:rPr kumimoji="0" lang="en-US" altLang="cs-CZ" sz="1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Baden-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cs-CZ" sz="1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Wuertemberg; Bavaria; </a:t>
            </a:r>
            <a:r>
              <a:rPr kumimoji="0" lang="en-US" altLang="cs-CZ" sz="17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Hungary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</a:t>
            </a:r>
            <a:r>
              <a:rPr kumimoji="0" lang="en-US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 the Republic of Moldova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</a:t>
            </a:r>
            <a:r>
              <a:rPr kumimoji="0" lang="en-US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 </a:t>
            </a:r>
            <a:r>
              <a:rPr kumimoji="0" lang="cs-CZ" altLang="cs-CZ" sz="17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Constantia" pitchFamily="18" charset="0"/>
              </a:rPr>
              <a:t>*</a:t>
            </a:r>
            <a:r>
              <a:rPr kumimoji="0" lang="en-US" altLang="cs-CZ" sz="17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Constantia" pitchFamily="18" charset="0"/>
              </a:rPr>
              <a:t>Montenegro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</a:t>
            </a:r>
            <a:r>
              <a:rPr kumimoji="0" lang="en-US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 </a:t>
            </a:r>
            <a:r>
              <a:rPr kumimoji="0" lang="en-US" altLang="cs-CZ" sz="17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Romania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 </a:t>
            </a:r>
            <a:r>
              <a:rPr kumimoji="0" lang="cs-CZ" altLang="cs-CZ" sz="17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Constantia" pitchFamily="18" charset="0"/>
              </a:rPr>
              <a:t>*</a:t>
            </a:r>
            <a:r>
              <a:rPr kumimoji="0" lang="en-US" altLang="cs-CZ" sz="17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Constantia" pitchFamily="18" charset="0"/>
              </a:rPr>
              <a:t>Serbia</a:t>
            </a:r>
            <a:r>
              <a:rPr kumimoji="0" lang="en-US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 </a:t>
            </a:r>
            <a:r>
              <a:rPr kumimoji="0" lang="cs-CZ" altLang="cs-CZ" sz="17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Slovakia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 </a:t>
            </a:r>
            <a:r>
              <a:rPr kumimoji="0" lang="cs-CZ" altLang="cs-CZ" sz="1700" b="1" i="0" u="sng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Slovenia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; </a:t>
            </a:r>
            <a:r>
              <a:rPr kumimoji="0" lang="cs-CZ" altLang="cs-CZ" sz="17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Ukraine</a:t>
            </a:r>
            <a:r>
              <a:rPr kumimoji="0" lang="cs-CZ" altLang="cs-CZ" sz="1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: </a:t>
            </a:r>
            <a:r>
              <a:rPr kumimoji="0" lang="cs-CZ" altLang="cs-CZ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Chernivetska</a:t>
            </a:r>
            <a:r>
              <a:rPr kumimoji="0" lang="cs-CZ" altLang="cs-CZ" sz="1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 Oblast, Ivano-</a:t>
            </a:r>
            <a:r>
              <a:rPr kumimoji="0" lang="cs-CZ" altLang="cs-CZ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Frankiviska</a:t>
            </a:r>
            <a:r>
              <a:rPr kumimoji="0" lang="cs-CZ" altLang="cs-CZ" sz="1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 Oblast, Zakarpatska Oblast, </a:t>
            </a:r>
            <a:r>
              <a:rPr kumimoji="0" lang="cs-CZ" altLang="cs-CZ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Odessa</a:t>
            </a:r>
            <a:r>
              <a:rPr kumimoji="0" lang="cs-CZ" altLang="cs-CZ" sz="1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 pitchFamily="18" charset="0"/>
              </a:rPr>
              <a:t> Oblast.</a:t>
            </a:r>
          </a:p>
        </p:txBody>
      </p:sp>
      <p:sp>
        <p:nvSpPr>
          <p:cNvPr id="6" name="Obdélník 5"/>
          <p:cNvSpPr/>
          <p:nvPr/>
        </p:nvSpPr>
        <p:spPr>
          <a:xfrm>
            <a:off x="395536" y="6021288"/>
            <a:ext cx="790886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6213" lvl="2"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sz="1400" dirty="0" smtClean="0">
                <a:solidFill>
                  <a:prstClr val="black"/>
                </a:solidFill>
                <a:latin typeface="Arial" charset="0"/>
              </a:rPr>
              <a:t>Partneři </a:t>
            </a:r>
            <a:r>
              <a:rPr lang="cs-CZ" altLang="cs-CZ" sz="1400" dirty="0">
                <a:solidFill>
                  <a:prstClr val="black"/>
                </a:solidFill>
                <a:latin typeface="Arial" charset="0"/>
              </a:rPr>
              <a:t>nečlenských států se mohou zapojit s pomocí fondů: </a:t>
            </a:r>
            <a:r>
              <a:rPr lang="cs-CZ" altLang="cs-CZ" sz="1400" i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Instrument </a:t>
            </a:r>
            <a:r>
              <a:rPr lang="cs-CZ" altLang="cs-CZ" sz="1400" i="1" dirty="0" err="1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for</a:t>
            </a:r>
            <a:r>
              <a:rPr lang="cs-CZ" altLang="cs-CZ" sz="1400" i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cs-CZ" altLang="cs-CZ" sz="1400" i="1" dirty="0" smtClean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*</a:t>
            </a:r>
            <a:r>
              <a:rPr lang="cs-CZ" altLang="cs-CZ" sz="1400" i="1" dirty="0" err="1" smtClean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Pre-Accession</a:t>
            </a:r>
            <a:r>
              <a:rPr lang="cs-CZ" altLang="cs-CZ" sz="1400" i="1" dirty="0" smtClean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cs-CZ" altLang="cs-CZ" sz="1400" i="1" dirty="0" err="1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Assistance</a:t>
            </a:r>
            <a:r>
              <a:rPr lang="cs-CZ" altLang="cs-CZ" sz="1400" i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cs-CZ" altLang="cs-CZ" sz="1400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(</a:t>
            </a:r>
            <a:r>
              <a:rPr lang="cs-CZ" altLang="cs-CZ" sz="14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IPA</a:t>
            </a:r>
            <a:r>
              <a:rPr lang="cs-CZ" altLang="cs-CZ" sz="1400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)</a:t>
            </a:r>
            <a:r>
              <a:rPr lang="cs-CZ" altLang="cs-CZ" sz="14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/</a:t>
            </a:r>
            <a:r>
              <a:rPr lang="cs-CZ" altLang="cs-CZ" sz="1400" i="1" dirty="0" err="1">
                <a:latin typeface="Arial" charset="0"/>
              </a:rPr>
              <a:t>European</a:t>
            </a:r>
            <a:r>
              <a:rPr lang="cs-CZ" altLang="cs-CZ" sz="1400" i="1" dirty="0">
                <a:latin typeface="Arial" charset="0"/>
              </a:rPr>
              <a:t> </a:t>
            </a:r>
            <a:r>
              <a:rPr lang="cs-CZ" altLang="cs-CZ" sz="1400" i="1" dirty="0" err="1">
                <a:latin typeface="Arial" charset="0"/>
              </a:rPr>
              <a:t>Neighbourhood</a:t>
            </a:r>
            <a:r>
              <a:rPr lang="cs-CZ" altLang="cs-CZ" sz="1400" i="1" dirty="0">
                <a:latin typeface="Arial" charset="0"/>
              </a:rPr>
              <a:t> Instrument </a:t>
            </a:r>
            <a:r>
              <a:rPr lang="cs-CZ" altLang="cs-CZ" sz="1400" dirty="0">
                <a:latin typeface="Arial" charset="0"/>
              </a:rPr>
              <a:t>(</a:t>
            </a:r>
            <a:r>
              <a:rPr lang="cs-CZ" altLang="cs-CZ" sz="1400" b="1" dirty="0">
                <a:latin typeface="Arial" charset="0"/>
              </a:rPr>
              <a:t>ENI</a:t>
            </a:r>
            <a:r>
              <a:rPr lang="cs-CZ" altLang="cs-CZ" sz="1400" dirty="0">
                <a:latin typeface="Arial" charset="0"/>
              </a:rPr>
              <a:t>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3" y="1470485"/>
            <a:ext cx="5966757" cy="44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698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sz="3000" dirty="0">
              <a:solidFill>
                <a:srgbClr val="4F81BD">
                  <a:lumMod val="75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585524" y="692696"/>
            <a:ext cx="46805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+mj-ea"/>
                <a:cs typeface="+mj-cs"/>
              </a:rPr>
              <a:t>Struktura řízení programu </a:t>
            </a:r>
            <a:endParaRPr lang="cs-CZ" sz="3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9" y="1628800"/>
            <a:ext cx="5504693" cy="469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580112" y="2060848"/>
            <a:ext cx="3563888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1500" dirty="0" smtClean="0">
                <a:solidFill>
                  <a:schemeClr val="tx2"/>
                </a:solidFill>
                <a:latin typeface="Cambria" panose="02040503050406030204" pitchFamily="18" charset="0"/>
              </a:rPr>
              <a:t>Řídící orgán/Jednotný sekretariát</a:t>
            </a:r>
          </a:p>
          <a:p>
            <a:r>
              <a:rPr lang="cs-CZ" sz="1400" dirty="0" smtClean="0"/>
              <a:t>      sídlo v Budapešti – Ministerstvo Financí</a:t>
            </a:r>
          </a:p>
          <a:p>
            <a:r>
              <a:rPr lang="cs-CZ" sz="15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1500" dirty="0">
                <a:solidFill>
                  <a:schemeClr val="tx2"/>
                </a:solidFill>
                <a:latin typeface="Cambria" panose="02040503050406030204" pitchFamily="18" charset="0"/>
              </a:rPr>
              <a:t>Národní kontaktní místo </a:t>
            </a:r>
            <a:r>
              <a:rPr lang="cs-CZ" sz="1500" dirty="0" smtClean="0">
                <a:solidFill>
                  <a:schemeClr val="tx2"/>
                </a:solidFill>
                <a:latin typeface="Cambria" panose="02040503050406030204" pitchFamily="18" charset="0"/>
              </a:rPr>
              <a:t>ČR</a:t>
            </a:r>
            <a:r>
              <a:rPr lang="cs-CZ" sz="1600" i="1" dirty="0" smtClean="0">
                <a:solidFill>
                  <a:srgbClr val="1F497D"/>
                </a:solidFill>
              </a:rPr>
              <a:t>-</a:t>
            </a:r>
          </a:p>
          <a:p>
            <a:r>
              <a:rPr lang="cs-CZ" sz="1600" i="1" dirty="0" smtClean="0">
                <a:solidFill>
                  <a:srgbClr val="1F497D"/>
                </a:solidFill>
              </a:rPr>
              <a:t>      </a:t>
            </a:r>
            <a:r>
              <a:rPr lang="cs-CZ" sz="1400" i="1" dirty="0" smtClean="0">
                <a:solidFill>
                  <a:srgbClr val="1F497D"/>
                </a:solidFill>
              </a:rPr>
              <a:t>Síť </a:t>
            </a:r>
            <a:r>
              <a:rPr lang="cs-CZ" sz="1400" i="1" dirty="0">
                <a:solidFill>
                  <a:srgbClr val="1F497D"/>
                </a:solidFill>
              </a:rPr>
              <a:t>kontaktních míst </a:t>
            </a:r>
            <a:r>
              <a:rPr lang="cs-CZ" sz="1400" i="1" dirty="0" smtClean="0">
                <a:solidFill>
                  <a:srgbClr val="1F497D"/>
                </a:solidFill>
              </a:rPr>
              <a:t>- </a:t>
            </a:r>
            <a:r>
              <a:rPr lang="cs-CZ" sz="1400" dirty="0"/>
              <a:t>M</a:t>
            </a:r>
            <a:r>
              <a:rPr lang="cs-CZ" sz="1400" dirty="0" smtClean="0"/>
              <a:t>MR; ČR-OEÚS</a:t>
            </a:r>
          </a:p>
          <a:p>
            <a:endParaRPr lang="cs-CZ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1500" dirty="0">
                <a:solidFill>
                  <a:schemeClr val="tx2"/>
                </a:solidFill>
                <a:latin typeface="Cambria" panose="02040503050406030204" pitchFamily="18" charset="0"/>
              </a:rPr>
              <a:t>Kontrola žadatelů </a:t>
            </a:r>
            <a:r>
              <a:rPr lang="cs-CZ" sz="1400" dirty="0"/>
              <a:t>– CRR </a:t>
            </a:r>
            <a:r>
              <a:rPr lang="cs-CZ" sz="1400" dirty="0" smtClean="0"/>
              <a:t>ČR</a:t>
            </a:r>
          </a:p>
          <a:p>
            <a:pPr marL="285750" indent="-285750">
              <a:buFont typeface="Arial" pitchFamily="34" charset="0"/>
              <a:buChar char="•"/>
            </a:pPr>
            <a:endParaRPr lang="cs-CZ" sz="1500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sz="1500" dirty="0">
                <a:solidFill>
                  <a:schemeClr val="tx2"/>
                </a:solidFill>
                <a:latin typeface="Cambria" panose="02040503050406030204" pitchFamily="18" charset="0"/>
              </a:rPr>
              <a:t>Monitorovací výbor </a:t>
            </a:r>
            <a:r>
              <a:rPr lang="cs-CZ" sz="1400" dirty="0"/>
              <a:t>– zástupci členských </a:t>
            </a:r>
            <a:r>
              <a:rPr lang="cs-CZ" sz="1400" dirty="0" smtClean="0"/>
              <a:t>států – MMR; ČR-OEÚS</a:t>
            </a:r>
            <a:endParaRPr lang="cs-CZ" sz="1400" dirty="0"/>
          </a:p>
          <a:p>
            <a:endParaRPr lang="cs-CZ" sz="1500" dirty="0" smtClean="0"/>
          </a:p>
          <a:p>
            <a:endParaRPr lang="cs-CZ" sz="1500" dirty="0"/>
          </a:p>
        </p:txBody>
      </p:sp>
    </p:spTree>
    <p:extLst>
      <p:ext uri="{BB962C8B-B14F-4D97-AF65-F5344CB8AC3E}">
        <p14:creationId xmlns:p14="http://schemas.microsoft.com/office/powerpoint/2010/main" val="162411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692696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000" dirty="0" smtClean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</a:rPr>
              <a:t>Program ⇄ Strategie</a:t>
            </a:r>
            <a:endParaRPr lang="hu-HU" sz="3000" dirty="0">
              <a:solidFill>
                <a:srgbClr val="4F81BD">
                  <a:lumMod val="75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sz="half" idx="1"/>
          </p:nvPr>
        </p:nvSpPr>
        <p:spPr>
          <a:xfrm>
            <a:off x="527727" y="1737196"/>
            <a:ext cx="4038600" cy="47055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200" b="1" dirty="0" err="1"/>
              <a:t>Interreg</a:t>
            </a:r>
            <a:r>
              <a:rPr lang="cs-CZ" sz="2200" b="1" dirty="0"/>
              <a:t> DANUBE</a:t>
            </a:r>
          </a:p>
          <a:p>
            <a:pPr>
              <a:buClr>
                <a:srgbClr val="002060"/>
              </a:buClr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Vyčleněné programové období </a:t>
            </a:r>
            <a:r>
              <a:rPr lang="cs-CZ" sz="1800" b="1" dirty="0">
                <a:solidFill>
                  <a:srgbClr val="1F497D"/>
                </a:solidFill>
                <a:latin typeface="Cambria" panose="02040503050406030204" pitchFamily="18" charset="0"/>
              </a:rPr>
              <a:t>2014-2020</a:t>
            </a:r>
          </a:p>
          <a:p>
            <a:pPr>
              <a:buClr>
                <a:srgbClr val="002060"/>
              </a:buClr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Projekty financované ze zdrojů </a:t>
            </a:r>
            <a:r>
              <a:rPr lang="cs-CZ" sz="18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ERDF/IPA/ENI</a:t>
            </a:r>
            <a:endParaRPr lang="cs-CZ" sz="18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>
              <a:buClr>
                <a:srgbClr val="002060"/>
              </a:buClr>
            </a:pPr>
            <a:r>
              <a:rPr lang="cs-CZ" sz="1800" b="1" dirty="0">
                <a:solidFill>
                  <a:srgbClr val="1F497D"/>
                </a:solidFill>
                <a:latin typeface="Cambria" panose="02040503050406030204" pitchFamily="18" charset="0"/>
              </a:rPr>
              <a:t>4 </a:t>
            </a:r>
            <a:r>
              <a:rPr lang="cs-CZ" sz="1800" b="1" dirty="0" err="1">
                <a:solidFill>
                  <a:srgbClr val="1F497D"/>
                </a:solidFill>
                <a:latin typeface="Cambria" panose="02040503050406030204" pitchFamily="18" charset="0"/>
              </a:rPr>
              <a:t>tématické</a:t>
            </a:r>
            <a:r>
              <a:rPr lang="cs-CZ" sz="1800" b="1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sz="18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osy </a:t>
            </a: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stanovené v programovém dokumentu → až do úrovně typů akcí</a:t>
            </a:r>
          </a:p>
          <a:p>
            <a:pPr>
              <a:buClr>
                <a:srgbClr val="002060"/>
              </a:buClr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cílem je řešení společných problémů nadnárodního významu formou projektů</a:t>
            </a:r>
          </a:p>
          <a:p>
            <a:pPr>
              <a:buClr>
                <a:srgbClr val="002060"/>
              </a:buClr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přispívá k naplňování EUSDR prostřednictvím projektů, </a:t>
            </a:r>
            <a:r>
              <a:rPr lang="cs-CZ" sz="1800" dirty="0" err="1">
                <a:solidFill>
                  <a:srgbClr val="1F497D"/>
                </a:solidFill>
                <a:latin typeface="Cambria" panose="02040503050406030204" pitchFamily="18" charset="0"/>
              </a:rPr>
              <a:t>seed</a:t>
            </a: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sz="1800" dirty="0" err="1">
                <a:solidFill>
                  <a:srgbClr val="1F497D"/>
                </a:solidFill>
                <a:latin typeface="Cambria" panose="02040503050406030204" pitchFamily="18" charset="0"/>
              </a:rPr>
              <a:t>money</a:t>
            </a: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, financováním PAC a DSP</a:t>
            </a:r>
          </a:p>
          <a:p>
            <a:pPr marL="571500" indent="-571500" algn="just">
              <a:spcBef>
                <a:spcPts val="300"/>
              </a:spcBef>
              <a:buClr>
                <a:srgbClr val="002060"/>
              </a:buClr>
              <a:buFont typeface="Wingdings" pitchFamily="2" charset="2"/>
              <a:buChar char="§"/>
            </a:pPr>
            <a:endParaRPr lang="cs-CZ" altLang="de-DE" sz="18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56956" y="1737196"/>
            <a:ext cx="4038600" cy="45651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200" b="1" dirty="0"/>
              <a:t>Strategie EUSDR</a:t>
            </a:r>
          </a:p>
          <a:p>
            <a:pPr>
              <a:buClr>
                <a:srgbClr val="002060"/>
              </a:buClr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Zpracovávána od r.2009</a:t>
            </a:r>
          </a:p>
          <a:p>
            <a:pPr>
              <a:buClr>
                <a:srgbClr val="002060"/>
              </a:buClr>
            </a:pPr>
            <a:r>
              <a:rPr lang="cs-CZ" sz="1800" b="1" dirty="0">
                <a:solidFill>
                  <a:srgbClr val="1F497D"/>
                </a:solidFill>
                <a:latin typeface="Cambria" panose="02040503050406030204" pitchFamily="18" charset="0"/>
              </a:rPr>
              <a:t>dlouhodobá strategie </a:t>
            </a: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pro území podunajského regionu</a:t>
            </a:r>
          </a:p>
          <a:p>
            <a:pPr>
              <a:buClr>
                <a:srgbClr val="002060"/>
              </a:buClr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průřezový politický nástroj pro lepší horizontální koordinaci,</a:t>
            </a:r>
          </a:p>
          <a:p>
            <a:pPr>
              <a:buClr>
                <a:srgbClr val="002060"/>
              </a:buClr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využití stávajících programů a institucí, dostupných finančních nástrojů a různých fondů EU i dalších zdrojů bez vyčleněných prostředků</a:t>
            </a:r>
          </a:p>
          <a:p>
            <a:pPr>
              <a:buClr>
                <a:srgbClr val="002060"/>
              </a:buClr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Hlavní dokument </a:t>
            </a:r>
            <a:r>
              <a:rPr lang="cs-CZ" sz="1800" b="1" dirty="0">
                <a:solidFill>
                  <a:srgbClr val="1F497D"/>
                </a:solidFill>
                <a:latin typeface="Cambria" panose="02040503050406030204" pitchFamily="18" charset="0"/>
              </a:rPr>
              <a:t>Akční plán</a:t>
            </a: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, který vymezuje čtyři hlavní pilíře a jedenáct prioritních oblastí – ČR energetika</a:t>
            </a:r>
          </a:p>
          <a:p>
            <a:endParaRPr lang="cs-CZ" sz="18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484784"/>
            <a:ext cx="19002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Přímá spojnice 8"/>
          <p:cNvCxnSpPr/>
          <p:nvPr/>
        </p:nvCxnSpPr>
        <p:spPr>
          <a:xfrm>
            <a:off x="4572000" y="1989609"/>
            <a:ext cx="0" cy="4176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91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sz="3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655610" y="1535951"/>
            <a:ext cx="3754760" cy="639762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Inovativně a sociálně zodpovědný Dunajský </a:t>
            </a:r>
            <a:r>
              <a:rPr lang="cs-CZ" dirty="0" smtClean="0"/>
              <a:t>region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667689" y="2262474"/>
            <a:ext cx="3977489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1.1. Zlepšování rámcových podmínek a vyvážený přístup ke znalostem</a:t>
            </a:r>
            <a:b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1.2. Zvyšování kvalifikace a pro podnikání a sociální inovace</a:t>
            </a:r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3"/>
          </p:nvPr>
        </p:nvSpPr>
        <p:spPr>
          <a:xfrm>
            <a:off x="4932040" y="1519880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Environmentálně a kulturně zodpovědný Dunajský </a:t>
            </a:r>
            <a:r>
              <a:rPr lang="cs-CZ" dirty="0" smtClean="0"/>
              <a:t>region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4"/>
          </p:nvPr>
        </p:nvSpPr>
        <p:spPr>
          <a:xfrm>
            <a:off x="4992374" y="2162318"/>
            <a:ext cx="4041775" cy="26222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2.1. Posílení nadnárodního vodního </a:t>
            </a:r>
            <a:r>
              <a:rPr lang="cs-CZ" sz="1800" dirty="0" err="1">
                <a:solidFill>
                  <a:srgbClr val="1F497D"/>
                </a:solidFill>
                <a:latin typeface="Cambria" panose="02040503050406030204" pitchFamily="18" charset="0"/>
              </a:rPr>
              <a:t>managmentu</a:t>
            </a: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 a prevence povodňových rizik</a:t>
            </a:r>
            <a:b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2.2. Udržitelné využívání přírodního a kulturního dědictví a přírodních zdrojů</a:t>
            </a:r>
            <a:b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2.3. Obnovování a hospodaření s ekologickými koridory</a:t>
            </a:r>
            <a:b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2.4. Zlepšení připravenosti k řízení rizik a katastrof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064801" y="692696"/>
            <a:ext cx="4262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dirty="0" err="1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+mj-ea"/>
                <a:cs typeface="+mj-cs"/>
              </a:rPr>
              <a:t>Tématické</a:t>
            </a:r>
            <a:r>
              <a:rPr lang="cs-CZ" sz="3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+mj-ea"/>
                <a:cs typeface="+mj-cs"/>
              </a:rPr>
              <a:t> zaměření</a:t>
            </a:r>
          </a:p>
        </p:txBody>
      </p:sp>
      <p:sp>
        <p:nvSpPr>
          <p:cNvPr id="10" name="Zástupný symbol pro text 3"/>
          <p:cNvSpPr txBox="1">
            <a:spLocks/>
          </p:cNvSpPr>
          <p:nvPr/>
        </p:nvSpPr>
        <p:spPr>
          <a:xfrm>
            <a:off x="591658" y="3477084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cs-CZ" dirty="0"/>
              <a:t>Lépe propojený Dunajský region</a:t>
            </a:r>
          </a:p>
        </p:txBody>
      </p:sp>
      <p:sp>
        <p:nvSpPr>
          <p:cNvPr id="11" name="Zástupný symbol pro obsah 5"/>
          <p:cNvSpPr txBox="1">
            <a:spLocks/>
          </p:cNvSpPr>
          <p:nvPr/>
        </p:nvSpPr>
        <p:spPr>
          <a:xfrm>
            <a:off x="667689" y="4084525"/>
            <a:ext cx="3840727" cy="1797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3.1. Rozvoj bezpečných dopravních systémů šetrných k ŽP a vyvážená dostupnost městských a venkovských oblastí</a:t>
            </a:r>
            <a:b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3.2. Zlepšování energetické bezpečnosti a energetické účinnosti</a:t>
            </a:r>
          </a:p>
        </p:txBody>
      </p:sp>
      <p:sp>
        <p:nvSpPr>
          <p:cNvPr id="12" name="Zástupný symbol pro text 7"/>
          <p:cNvSpPr txBox="1">
            <a:spLocks/>
          </p:cNvSpPr>
          <p:nvPr/>
        </p:nvSpPr>
        <p:spPr>
          <a:xfrm>
            <a:off x="4992374" y="4682857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endParaRPr lang="cs-CZ" sz="4000" dirty="0" smtClean="0"/>
          </a:p>
          <a:p>
            <a:pPr fontAlgn="base"/>
            <a:r>
              <a:rPr lang="cs-CZ" sz="8800" dirty="0" smtClean="0"/>
              <a:t>Dobře </a:t>
            </a:r>
            <a:r>
              <a:rPr lang="cs-CZ" sz="8800" dirty="0"/>
              <a:t>řízený Dunajský </a:t>
            </a:r>
            <a:r>
              <a:rPr lang="cs-CZ" sz="8800" dirty="0" smtClean="0"/>
              <a:t>region</a:t>
            </a:r>
            <a:endParaRPr lang="cs-CZ" sz="8800" dirty="0"/>
          </a:p>
        </p:txBody>
      </p:sp>
      <p:sp>
        <p:nvSpPr>
          <p:cNvPr id="13" name="Zástupný symbol pro obsah 8"/>
          <p:cNvSpPr txBox="1">
            <a:spLocks/>
          </p:cNvSpPr>
          <p:nvPr/>
        </p:nvSpPr>
        <p:spPr>
          <a:xfrm>
            <a:off x="4636603" y="5344173"/>
            <a:ext cx="4041775" cy="1349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 sz="18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Zástupný symbol pro obsah 8"/>
          <p:cNvSpPr txBox="1">
            <a:spLocks/>
          </p:cNvSpPr>
          <p:nvPr/>
        </p:nvSpPr>
        <p:spPr>
          <a:xfrm>
            <a:off x="4992374" y="5302517"/>
            <a:ext cx="4104622" cy="12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4.1. Zvyšování institucionální kapacity k řešení zásadních společenských výzev</a:t>
            </a:r>
            <a:b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4.2. Řízení podunajské </a:t>
            </a:r>
            <a:r>
              <a:rPr lang="cs-CZ" sz="1800" dirty="0" err="1">
                <a:solidFill>
                  <a:srgbClr val="1F497D"/>
                </a:solidFill>
                <a:latin typeface="Cambria" panose="02040503050406030204" pitchFamily="18" charset="0"/>
              </a:rPr>
              <a:t>makrostrategie</a:t>
            </a:r>
            <a:r>
              <a:rPr lang="cs-CZ" sz="1800" dirty="0">
                <a:solidFill>
                  <a:srgbClr val="1F497D"/>
                </a:solidFill>
                <a:latin typeface="Cambria" panose="02040503050406030204" pitchFamily="18" charset="0"/>
              </a:rPr>
              <a:t> (EUSDR)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85" y="1588416"/>
            <a:ext cx="619125" cy="60007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6097" y="1569366"/>
            <a:ext cx="590550" cy="619125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0" y="3645024"/>
            <a:ext cx="600075" cy="55245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8415" y="4878736"/>
            <a:ext cx="571500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2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-HU" sz="3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776864" cy="4752528"/>
          </a:xfrm>
        </p:spPr>
        <p:txBody>
          <a:bodyPr>
            <a:noAutofit/>
          </a:bodyPr>
          <a:lstStyle/>
          <a:p>
            <a:pPr marL="571500" indent="-571500" algn="just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cs-CZ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Nadnárodní</a:t>
            </a:r>
            <a:r>
              <a:rPr lang="en-US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r>
              <a:rPr lang="en-US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a</a:t>
            </a:r>
            <a:r>
              <a:rPr lang="cs-CZ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 územní</a:t>
            </a:r>
            <a:r>
              <a:rPr lang="en-US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r>
              <a:rPr lang="en-US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relevance</a:t>
            </a:r>
            <a:r>
              <a:rPr lang="cs-CZ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</a:p>
          <a:p>
            <a:pPr lvl="1" algn="just">
              <a:spcBef>
                <a:spcPts val="300"/>
              </a:spcBef>
              <a:buClr>
                <a:schemeClr val="tx2"/>
              </a:buClr>
            </a:pPr>
            <a:r>
              <a:rPr lang="cs-CZ" altLang="de-DE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nadnárodní </a:t>
            </a:r>
            <a:r>
              <a:rPr lang="cs-CZ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přidaná hodnota</a:t>
            </a:r>
            <a:r>
              <a:rPr lang="en-GB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namířena na</a:t>
            </a:r>
            <a:r>
              <a:rPr lang="en-GB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výzvy</a:t>
            </a:r>
            <a:r>
              <a:rPr lang="en-GB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 a </a:t>
            </a:r>
            <a:r>
              <a:rPr lang="cs-CZ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potřeby, které nemohou být řešeny čistě jen s pomocí přístupů na místní/národní</a:t>
            </a:r>
            <a:r>
              <a:rPr lang="en-GB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altLang="de-DE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úrovni – řeší potřeby napříč územím</a:t>
            </a:r>
            <a:endParaRPr lang="en-US" altLang="de-DE" sz="14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571500" indent="-571500" algn="just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cs-CZ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Dosažení konkrétních a měřitelných výsledků; </a:t>
            </a:r>
            <a:r>
              <a:rPr lang="cs-CZ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indikátory</a:t>
            </a:r>
          </a:p>
          <a:p>
            <a:pPr lvl="1" algn="just">
              <a:spcBef>
                <a:spcPts val="300"/>
              </a:spcBef>
              <a:buClr>
                <a:schemeClr val="tx2"/>
              </a:buClr>
            </a:pPr>
            <a:r>
              <a:rPr lang="cs-CZ" altLang="de-DE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Projekt přispívá k dosažení cílů, kterých má být dosaženo na úrovni programu pro danou prioritní osu  a vyvolat konkrétní a viditelné změny v programové oblasti.</a:t>
            </a:r>
            <a:endParaRPr lang="en-GB" altLang="de-DE" sz="14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571500" indent="-571500" algn="just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cs-CZ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Trvanlivost výstupů a </a:t>
            </a:r>
            <a:r>
              <a:rPr lang="cs-CZ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výsledků</a:t>
            </a:r>
          </a:p>
          <a:p>
            <a:pPr lvl="1" algn="just">
              <a:spcBef>
                <a:spcPts val="300"/>
              </a:spcBef>
              <a:buClr>
                <a:schemeClr val="tx2"/>
              </a:buClr>
            </a:pPr>
            <a:r>
              <a:rPr lang="cs-CZ" altLang="de-DE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Dosažené výsledky mohou být dále využity, nebo slouží jako příprava investic z jiných zdrojů</a:t>
            </a:r>
            <a:endParaRPr lang="en-GB" altLang="de-DE" sz="14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571500" indent="-571500" algn="just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Relevance</a:t>
            </a:r>
            <a:r>
              <a:rPr lang="cs-CZ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a kvalitní</a:t>
            </a:r>
            <a:r>
              <a:rPr lang="en-US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r>
              <a:rPr lang="cs-CZ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partnerství (vhodní partneři), </a:t>
            </a:r>
            <a:r>
              <a:rPr lang="en-US" altLang="de-DE" sz="1800" dirty="0">
                <a:solidFill>
                  <a:schemeClr val="tx2"/>
                </a:solidFill>
                <a:latin typeface="Cambria" panose="02040503050406030204" pitchFamily="18" charset="0"/>
                <a:sym typeface="Wingdings" pitchFamily="2" charset="2"/>
              </a:rPr>
              <a:t>relevant</a:t>
            </a:r>
            <a:r>
              <a:rPr lang="cs-CZ" altLang="de-DE" sz="1800" dirty="0">
                <a:solidFill>
                  <a:schemeClr val="tx2"/>
                </a:solidFill>
                <a:latin typeface="Cambria" panose="02040503050406030204" pitchFamily="18" charset="0"/>
                <a:sym typeface="Wingdings" pitchFamily="2" charset="2"/>
              </a:rPr>
              <a:t>ní ´</a:t>
            </a:r>
            <a:r>
              <a:rPr lang="en-US" altLang="de-DE" sz="1800" dirty="0">
                <a:solidFill>
                  <a:schemeClr val="tx2"/>
                </a:solidFill>
                <a:latin typeface="Cambria" panose="02040503050406030204" pitchFamily="18" charset="0"/>
                <a:sym typeface="Wingdings" pitchFamily="2" charset="2"/>
              </a:rPr>
              <a:t>stakeholders</a:t>
            </a:r>
            <a:r>
              <a:rPr lang="cs-CZ" altLang="de-DE" sz="1800" dirty="0" smtClean="0">
                <a:solidFill>
                  <a:schemeClr val="tx2"/>
                </a:solidFill>
                <a:latin typeface="Cambria" panose="02040503050406030204" pitchFamily="18" charset="0"/>
                <a:sym typeface="Wingdings" pitchFamily="2" charset="2"/>
              </a:rPr>
              <a:t>´</a:t>
            </a:r>
          </a:p>
          <a:p>
            <a:pPr lvl="1" algn="just">
              <a:spcBef>
                <a:spcPts val="300"/>
              </a:spcBef>
              <a:buClr>
                <a:schemeClr val="tx2"/>
              </a:buClr>
            </a:pPr>
            <a:r>
              <a:rPr lang="cs-CZ" altLang="de-DE" sz="1400" dirty="0">
                <a:solidFill>
                  <a:srgbClr val="1F497D"/>
                </a:solidFill>
                <a:latin typeface="Cambria" panose="02040503050406030204" pitchFamily="18" charset="0"/>
                <a:sym typeface="Wingdings" pitchFamily="2" charset="2"/>
              </a:rPr>
              <a:t>s</a:t>
            </a:r>
            <a:r>
              <a:rPr lang="cs-CZ" altLang="de-DE" sz="1400" dirty="0" smtClean="0">
                <a:solidFill>
                  <a:srgbClr val="1F497D"/>
                </a:solidFill>
                <a:latin typeface="Cambria" panose="02040503050406030204" pitchFamily="18" charset="0"/>
                <a:sym typeface="Wingdings" pitchFamily="2" charset="2"/>
              </a:rPr>
              <a:t>chopni vypracovat, implementovat a následně sledovat výsledky projektu</a:t>
            </a:r>
            <a:endParaRPr lang="en-US" altLang="de-DE" sz="14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571500" indent="-571500" algn="just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cs-CZ" altLang="de-DE" sz="1800" dirty="0" smtClean="0">
                <a:solidFill>
                  <a:schemeClr val="tx2"/>
                </a:solidFill>
                <a:latin typeface="Cambria" panose="02040503050406030204" pitchFamily="18" charset="0"/>
              </a:rPr>
              <a:t>Účinnost z hlediska mobilizace zdrojů (lidské, finanční, přírodní)</a:t>
            </a:r>
          </a:p>
          <a:p>
            <a:pPr lvl="1" algn="just">
              <a:spcBef>
                <a:spcPts val="300"/>
              </a:spcBef>
              <a:buClr>
                <a:schemeClr val="tx2"/>
              </a:buClr>
            </a:pPr>
            <a:r>
              <a:rPr lang="cs-CZ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e</a:t>
            </a:r>
            <a:r>
              <a:rPr lang="cs-CZ" altLang="de-DE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fektivita – prokázat hodnotu za vložené prostředky</a:t>
            </a:r>
          </a:p>
          <a:p>
            <a:pPr marL="1028700" lvl="1" indent="-571500" algn="just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cs-CZ" altLang="de-DE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Řádná</a:t>
            </a:r>
            <a:r>
              <a:rPr lang="en-GB" altLang="de-DE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en-GB" altLang="de-DE" sz="1400" dirty="0" err="1">
                <a:solidFill>
                  <a:srgbClr val="1F497D"/>
                </a:solidFill>
                <a:latin typeface="Cambria" panose="02040503050406030204" pitchFamily="18" charset="0"/>
              </a:rPr>
              <a:t>proj</a:t>
            </a:r>
            <a:r>
              <a:rPr lang="cs-CZ" altLang="de-DE" sz="1400" dirty="0" err="1">
                <a:solidFill>
                  <a:srgbClr val="1F497D"/>
                </a:solidFill>
                <a:latin typeface="Cambria" panose="02040503050406030204" pitchFamily="18" charset="0"/>
              </a:rPr>
              <a:t>ektová</a:t>
            </a:r>
            <a:r>
              <a:rPr lang="cs-CZ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 komunikace</a:t>
            </a:r>
            <a:r>
              <a:rPr lang="en-GB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</a:p>
          <a:p>
            <a:pPr marL="1028700" lvl="1" indent="-571500" algn="just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GB" altLang="de-DE" sz="1400" dirty="0" err="1">
                <a:solidFill>
                  <a:srgbClr val="1F497D"/>
                </a:solidFill>
                <a:latin typeface="Cambria" panose="02040503050406030204" pitchFamily="18" charset="0"/>
              </a:rPr>
              <a:t>Ef</a:t>
            </a:r>
            <a:r>
              <a:rPr lang="cs-CZ" altLang="de-DE" sz="1400" dirty="0" err="1">
                <a:solidFill>
                  <a:srgbClr val="1F497D"/>
                </a:solidFill>
                <a:latin typeface="Cambria" panose="02040503050406030204" pitchFamily="18" charset="0"/>
              </a:rPr>
              <a:t>ektivní</a:t>
            </a:r>
            <a:r>
              <a:rPr lang="en-GB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en-GB" altLang="de-DE" sz="1400" dirty="0" err="1">
                <a:solidFill>
                  <a:srgbClr val="1F497D"/>
                </a:solidFill>
                <a:latin typeface="Cambria" panose="02040503050406030204" pitchFamily="18" charset="0"/>
              </a:rPr>
              <a:t>pr</a:t>
            </a:r>
            <a:r>
              <a:rPr lang="cs-CZ" altLang="de-DE" sz="1400" dirty="0" err="1">
                <a:solidFill>
                  <a:srgbClr val="1F497D"/>
                </a:solidFill>
                <a:latin typeface="Cambria" panose="02040503050406030204" pitchFamily="18" charset="0"/>
              </a:rPr>
              <a:t>ojektové</a:t>
            </a:r>
            <a:r>
              <a:rPr lang="cs-CZ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 řízení</a:t>
            </a:r>
            <a:endParaRPr lang="en-GB" altLang="de-DE" sz="14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1028700" lvl="1" indent="-571500" algn="just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cs-CZ" altLang="de-DE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Důkladně </a:t>
            </a:r>
            <a:r>
              <a:rPr lang="cs-CZ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sestavený</a:t>
            </a:r>
            <a:r>
              <a:rPr lang="en-GB" altLang="de-DE" sz="1400" dirty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altLang="de-DE" sz="1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rozpočet</a:t>
            </a:r>
          </a:p>
          <a:p>
            <a:pPr marL="571500" indent="-571500" algn="just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cs-CZ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Srozumitelný/ucelený</a:t>
            </a:r>
            <a:r>
              <a:rPr lang="en-GB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 </a:t>
            </a:r>
            <a:r>
              <a:rPr lang="cs-CZ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přístup</a:t>
            </a:r>
            <a:r>
              <a:rPr lang="en-GB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 (</a:t>
            </a:r>
            <a:r>
              <a:rPr lang="cs-CZ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pracovní plán</a:t>
            </a:r>
            <a:r>
              <a:rPr lang="en-GB" altLang="de-DE" sz="1800" dirty="0">
                <a:solidFill>
                  <a:schemeClr val="tx2"/>
                </a:solidFill>
                <a:latin typeface="Cambria" panose="02040503050406030204" pitchFamily="18" charset="0"/>
              </a:rPr>
              <a:t>)</a:t>
            </a:r>
          </a:p>
          <a:p>
            <a:pPr marL="571500" indent="-571500" algn="just">
              <a:spcAft>
                <a:spcPts val="600"/>
              </a:spcAft>
              <a:buClr>
                <a:schemeClr val="tx2"/>
              </a:buClr>
              <a:buFont typeface="Wingdings" pitchFamily="2" charset="2"/>
              <a:buChar char="§"/>
            </a:pPr>
            <a:endParaRPr lang="cs-CZ" altLang="de-DE" sz="1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064801" y="692696"/>
            <a:ext cx="4262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+mj-ea"/>
                <a:cs typeface="+mj-cs"/>
              </a:rPr>
              <a:t>Charakteristika projektů</a:t>
            </a:r>
          </a:p>
        </p:txBody>
      </p:sp>
    </p:spTree>
    <p:extLst>
      <p:ext uri="{BB962C8B-B14F-4D97-AF65-F5344CB8AC3E}">
        <p14:creationId xmlns:p14="http://schemas.microsoft.com/office/powerpoint/2010/main" val="143957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000" dirty="0" smtClean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</a:rPr>
              <a:t>Partnerství</a:t>
            </a:r>
            <a:endParaRPr lang="hu-HU" sz="3000" dirty="0">
              <a:solidFill>
                <a:srgbClr val="4F81BD">
                  <a:lumMod val="75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251520" y="1489394"/>
            <a:ext cx="8280920" cy="5035949"/>
          </a:xfrm>
        </p:spPr>
        <p:txBody>
          <a:bodyPr>
            <a:normAutofit/>
          </a:bodyPr>
          <a:lstStyle/>
          <a:p>
            <a:pPr algn="l"/>
            <a:r>
              <a:rPr lang="cs-CZ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nadnárodní charakter, relevantní </a:t>
            </a:r>
            <a:r>
              <a:rPr lang="cs-CZ" sz="2000" dirty="0">
                <a:solidFill>
                  <a:srgbClr val="1F497D"/>
                </a:solidFill>
                <a:latin typeface="Cambria" panose="02040503050406030204" pitchFamily="18" charset="0"/>
              </a:rPr>
              <a:t>s ohledem na </a:t>
            </a:r>
            <a:r>
              <a:rPr lang="cs-CZ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cíle </a:t>
            </a:r>
            <a:r>
              <a:rPr lang="cs-CZ" sz="2000" dirty="0">
                <a:solidFill>
                  <a:srgbClr val="1F497D"/>
                </a:solidFill>
                <a:latin typeface="Cambria" panose="02040503050406030204" pitchFamily="18" charset="0"/>
              </a:rPr>
              <a:t>a aktivity </a:t>
            </a:r>
            <a:r>
              <a:rPr lang="cs-CZ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projektu, vyvážené, přiměřené cílům projektu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3 financující partneři ze 3 zemí programové oblasti (∅ 15)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sz="1800" u="sng" dirty="0" smtClean="0">
                <a:solidFill>
                  <a:srgbClr val="1F497D"/>
                </a:solidFill>
                <a:latin typeface="Cambria" panose="02040503050406030204" pitchFamily="18" charset="0"/>
              </a:rPr>
              <a:t>Asociovaný partner </a:t>
            </a:r>
            <a:r>
              <a:rPr lang="cs-CZ" sz="18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– bez finančního zapojení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Princip </a:t>
            </a:r>
            <a:r>
              <a:rPr lang="cs-CZ" sz="2000" b="1" dirty="0" err="1" smtClean="0">
                <a:solidFill>
                  <a:srgbClr val="1F497D"/>
                </a:solidFill>
                <a:latin typeface="Cambria" panose="02040503050406030204" pitchFamily="18" charset="0"/>
              </a:rPr>
              <a:t>Lead</a:t>
            </a:r>
            <a:r>
              <a:rPr lang="cs-CZ" sz="2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 partnera</a:t>
            </a:r>
            <a:endParaRPr lang="en-US" sz="2000" b="1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>
            <a:off x="1486420" y="3191479"/>
            <a:ext cx="1152128" cy="1074995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MA/JS</a:t>
            </a:r>
            <a:endParaRPr lang="cs-CZ" dirty="0"/>
          </a:p>
        </p:txBody>
      </p:sp>
      <p:grpSp>
        <p:nvGrpSpPr>
          <p:cNvPr id="35" name="Skupina 34"/>
          <p:cNvGrpSpPr/>
          <p:nvPr/>
        </p:nvGrpSpPr>
        <p:grpSpPr>
          <a:xfrm>
            <a:off x="2874300" y="2771446"/>
            <a:ext cx="5207208" cy="1998463"/>
            <a:chOff x="1882388" y="4114577"/>
            <a:chExt cx="5559752" cy="2243623"/>
          </a:xfrm>
        </p:grpSpPr>
        <p:sp>
          <p:nvSpPr>
            <p:cNvPr id="6" name="Zaoblený obdélník 5"/>
            <p:cNvSpPr/>
            <p:nvPr/>
          </p:nvSpPr>
          <p:spPr>
            <a:xfrm>
              <a:off x="6362020" y="4721520"/>
              <a:ext cx="1080120" cy="468052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cs-CZ" sz="1400" dirty="0">
                  <a:solidFill>
                    <a:prstClr val="white"/>
                  </a:solidFill>
                </a:rPr>
                <a:t>Projektový partner </a:t>
              </a:r>
              <a:r>
                <a:rPr lang="cs-CZ" sz="1400" dirty="0" smtClean="0">
                  <a:solidFill>
                    <a:prstClr val="white"/>
                  </a:solidFill>
                </a:rPr>
                <a:t>2</a:t>
              </a:r>
              <a:endParaRPr lang="cs-CZ" sz="1400" dirty="0">
                <a:solidFill>
                  <a:prstClr val="white"/>
                </a:solidFill>
              </a:endParaRPr>
            </a:p>
          </p:txBody>
        </p:sp>
        <p:sp>
          <p:nvSpPr>
            <p:cNvPr id="5" name="Zaoblený obdélník 4"/>
            <p:cNvSpPr/>
            <p:nvPr/>
          </p:nvSpPr>
          <p:spPr>
            <a:xfrm>
              <a:off x="3275856" y="4838533"/>
              <a:ext cx="1646004" cy="70207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err="1" smtClean="0"/>
                <a:t>Lead</a:t>
              </a:r>
              <a:r>
                <a:rPr lang="cs-CZ" dirty="0" smtClean="0"/>
                <a:t> partner</a:t>
              </a:r>
              <a:endParaRPr lang="cs-CZ" dirty="0"/>
            </a:p>
          </p:txBody>
        </p:sp>
        <p:sp>
          <p:nvSpPr>
            <p:cNvPr id="8" name="Zaoblený obdélník 7"/>
            <p:cNvSpPr/>
            <p:nvPr/>
          </p:nvSpPr>
          <p:spPr>
            <a:xfrm>
              <a:off x="6362020" y="4114577"/>
              <a:ext cx="1080120" cy="468052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 smtClean="0"/>
                <a:t>Projektový partner 1</a:t>
              </a:r>
              <a:endParaRPr lang="cs-CZ" sz="1400" dirty="0"/>
            </a:p>
          </p:txBody>
        </p:sp>
        <p:sp>
          <p:nvSpPr>
            <p:cNvPr id="9" name="Zaoblený obdélník 8"/>
            <p:cNvSpPr/>
            <p:nvPr/>
          </p:nvSpPr>
          <p:spPr>
            <a:xfrm>
              <a:off x="6362020" y="5306585"/>
              <a:ext cx="1080120" cy="468052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cs-CZ" sz="1400" dirty="0">
                  <a:solidFill>
                    <a:prstClr val="white"/>
                  </a:solidFill>
                </a:rPr>
                <a:t>Projektový partner </a:t>
              </a:r>
              <a:r>
                <a:rPr lang="cs-CZ" sz="1400" dirty="0" smtClean="0">
                  <a:solidFill>
                    <a:prstClr val="white"/>
                  </a:solidFill>
                </a:rPr>
                <a:t>3</a:t>
              </a:r>
              <a:endParaRPr lang="cs-CZ" sz="1400" dirty="0">
                <a:solidFill>
                  <a:prstClr val="white"/>
                </a:solidFill>
              </a:endParaRPr>
            </a:p>
          </p:txBody>
        </p:sp>
        <p:sp>
          <p:nvSpPr>
            <p:cNvPr id="10" name="Zaoblený obdélník 9"/>
            <p:cNvSpPr/>
            <p:nvPr/>
          </p:nvSpPr>
          <p:spPr>
            <a:xfrm>
              <a:off x="6355751" y="5890148"/>
              <a:ext cx="1080120" cy="468052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cs-CZ" sz="1400" dirty="0">
                  <a:solidFill>
                    <a:prstClr val="white"/>
                  </a:solidFill>
                </a:rPr>
                <a:t>Projektový partner </a:t>
              </a:r>
              <a:r>
                <a:rPr lang="cs-CZ" sz="1400" dirty="0" smtClean="0">
                  <a:solidFill>
                    <a:prstClr val="white"/>
                  </a:solidFill>
                </a:rPr>
                <a:t>4</a:t>
              </a:r>
              <a:endParaRPr lang="cs-CZ" sz="1400" dirty="0">
                <a:solidFill>
                  <a:prstClr val="white"/>
                </a:solidFill>
              </a:endParaRPr>
            </a:p>
          </p:txBody>
        </p:sp>
        <p:cxnSp>
          <p:nvCxnSpPr>
            <p:cNvPr id="11" name="Přímá spojnice se šipkou 10"/>
            <p:cNvCxnSpPr/>
            <p:nvPr/>
          </p:nvCxnSpPr>
          <p:spPr>
            <a:xfrm>
              <a:off x="1882388" y="5189572"/>
              <a:ext cx="122413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12"/>
            <p:cNvCxnSpPr>
              <a:stCxn id="5" idx="3"/>
              <a:endCxn id="8" idx="1"/>
            </p:cNvCxnSpPr>
            <p:nvPr/>
          </p:nvCxnSpPr>
          <p:spPr>
            <a:xfrm flipV="1">
              <a:off x="4921860" y="4348603"/>
              <a:ext cx="1440160" cy="8409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14"/>
            <p:cNvCxnSpPr>
              <a:stCxn id="5" idx="3"/>
              <a:endCxn id="6" idx="1"/>
            </p:cNvCxnSpPr>
            <p:nvPr/>
          </p:nvCxnSpPr>
          <p:spPr>
            <a:xfrm flipV="1">
              <a:off x="4921860" y="4955546"/>
              <a:ext cx="1440160" cy="2340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16"/>
            <p:cNvCxnSpPr>
              <a:stCxn id="5" idx="3"/>
              <a:endCxn id="9" idx="1"/>
            </p:cNvCxnSpPr>
            <p:nvPr/>
          </p:nvCxnSpPr>
          <p:spPr>
            <a:xfrm>
              <a:off x="4921860" y="5189572"/>
              <a:ext cx="1440160" cy="3510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18"/>
            <p:cNvCxnSpPr>
              <a:stCxn id="5" idx="3"/>
              <a:endCxn id="10" idx="1"/>
            </p:cNvCxnSpPr>
            <p:nvPr/>
          </p:nvCxnSpPr>
          <p:spPr>
            <a:xfrm>
              <a:off x="4921860" y="5189572"/>
              <a:ext cx="1433891" cy="9346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ovéPole 25"/>
          <p:cNvSpPr txBox="1"/>
          <p:nvPr/>
        </p:nvSpPr>
        <p:spPr>
          <a:xfrm>
            <a:off x="3704732" y="4090366"/>
            <a:ext cx="290247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mbria" pitchFamily="18" charset="0"/>
              <a:buChar char="›"/>
            </a:pPr>
            <a:r>
              <a:rPr lang="cs-CZ" sz="1500" dirty="0">
                <a:solidFill>
                  <a:srgbClr val="1F497D"/>
                </a:solidFill>
                <a:latin typeface="Cambria" panose="02040503050406030204" pitchFamily="18" charset="0"/>
              </a:rPr>
              <a:t>z členského státu EU</a:t>
            </a:r>
          </a:p>
          <a:p>
            <a:pPr marL="285750" indent="-285750">
              <a:buFont typeface="Cambria" pitchFamily="18" charset="0"/>
              <a:buChar char="›"/>
            </a:pPr>
            <a:r>
              <a:rPr lang="cs-CZ" sz="1500" dirty="0">
                <a:solidFill>
                  <a:srgbClr val="1F497D"/>
                </a:solidFill>
                <a:latin typeface="Cambria" panose="02040503050406030204" pitchFamily="18" charset="0"/>
              </a:rPr>
              <a:t>odpovědný za koordinaci/realizaci projektu</a:t>
            </a:r>
          </a:p>
          <a:p>
            <a:pPr marL="285750" indent="-285750">
              <a:buFont typeface="Cambria" pitchFamily="18" charset="0"/>
              <a:buChar char="›"/>
            </a:pPr>
            <a:r>
              <a:rPr lang="cs-CZ" sz="1500" dirty="0" err="1" smtClean="0">
                <a:solidFill>
                  <a:srgbClr val="1F497D"/>
                </a:solidFill>
                <a:latin typeface="Cambria" panose="02040503050406030204" pitchFamily="18" charset="0"/>
              </a:rPr>
              <a:t>Partnership</a:t>
            </a:r>
            <a:r>
              <a:rPr lang="cs-CZ" sz="15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sz="1500" dirty="0" err="1" smtClean="0">
                <a:solidFill>
                  <a:srgbClr val="1F497D"/>
                </a:solidFill>
                <a:latin typeface="Cambria" panose="02040503050406030204" pitchFamily="18" charset="0"/>
              </a:rPr>
              <a:t>Agreement</a:t>
            </a:r>
            <a:r>
              <a:rPr lang="cs-CZ" sz="15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, </a:t>
            </a:r>
            <a:r>
              <a:rPr lang="cs-CZ" sz="1500" dirty="0" err="1" smtClean="0">
                <a:solidFill>
                  <a:srgbClr val="1F497D"/>
                </a:solidFill>
                <a:latin typeface="Cambria" panose="02040503050406030204" pitchFamily="18" charset="0"/>
              </a:rPr>
              <a:t>Subsidy</a:t>
            </a:r>
            <a:r>
              <a:rPr lang="cs-CZ" sz="15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sz="1500" dirty="0" err="1" smtClean="0">
                <a:solidFill>
                  <a:srgbClr val="1F497D"/>
                </a:solidFill>
                <a:latin typeface="Cambria" panose="02040503050406030204" pitchFamily="18" charset="0"/>
              </a:rPr>
              <a:t>Contract</a:t>
            </a:r>
            <a:endParaRPr lang="cs-CZ" sz="15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285750" indent="-285750">
              <a:buFont typeface="Cambria" pitchFamily="18" charset="0"/>
              <a:buChar char="›"/>
            </a:pPr>
            <a:r>
              <a:rPr lang="cs-CZ" sz="1500" dirty="0">
                <a:solidFill>
                  <a:srgbClr val="1F497D"/>
                </a:solidFill>
                <a:latin typeface="Cambria" panose="02040503050406030204" pitchFamily="18" charset="0"/>
              </a:rPr>
              <a:t>zajistit, že výdaje předložené PP byly ověřeny FLC</a:t>
            </a:r>
          </a:p>
          <a:p>
            <a:pPr marL="285750" lvl="2" indent="-285750">
              <a:buFont typeface="Cambria" pitchFamily="18" charset="0"/>
              <a:buChar char="›"/>
            </a:pPr>
            <a:r>
              <a:rPr lang="cs-CZ" altLang="de-DE" sz="1500" dirty="0">
                <a:solidFill>
                  <a:srgbClr val="1F497D"/>
                </a:solidFill>
                <a:latin typeface="Cambria" panose="02040503050406030204" pitchFamily="18" charset="0"/>
              </a:rPr>
              <a:t>zkušenosti s projekty EU, kapacita finanční i lidské zdroje, </a:t>
            </a:r>
            <a:r>
              <a:rPr lang="cs-CZ" altLang="de-DE" sz="1500" u="sng" dirty="0">
                <a:solidFill>
                  <a:srgbClr val="1F497D"/>
                </a:solidFill>
                <a:latin typeface="Cambria" panose="02040503050406030204" pitchFamily="18" charset="0"/>
              </a:rPr>
              <a:t>aktivní </a:t>
            </a:r>
            <a:r>
              <a:rPr lang="cs-CZ" altLang="de-DE" sz="1500" u="sng" dirty="0" err="1">
                <a:solidFill>
                  <a:srgbClr val="1F497D"/>
                </a:solidFill>
                <a:latin typeface="Cambria" panose="02040503050406030204" pitchFamily="18" charset="0"/>
              </a:rPr>
              <a:t>managment</a:t>
            </a:r>
            <a:endParaRPr lang="cs-CZ" altLang="de-DE" sz="1500" u="sng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19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000" dirty="0" smtClean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</a:rPr>
              <a:t>Financování</a:t>
            </a:r>
            <a:endParaRPr lang="hu-HU" sz="3000" dirty="0">
              <a:solidFill>
                <a:srgbClr val="4F81BD">
                  <a:lumMod val="75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179512" y="2132856"/>
            <a:ext cx="8856984" cy="3960440"/>
          </a:xfrm>
        </p:spPr>
        <p:txBody>
          <a:bodyPr>
            <a:normAutofit/>
          </a:bodyPr>
          <a:lstStyle/>
          <a:p>
            <a:pPr algn="l"/>
            <a:endParaRPr lang="hu-HU" sz="2400" dirty="0" smtClean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algn="l"/>
            <a:r>
              <a:rPr lang="hu-HU" sz="24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Podíl financování </a:t>
            </a:r>
            <a:r>
              <a:rPr lang="hu-HU" sz="2600" b="1" u="sng" dirty="0" smtClean="0">
                <a:solidFill>
                  <a:srgbClr val="4F81BD"/>
                </a:solidFill>
                <a:latin typeface="Cambria" panose="02040503050406030204" pitchFamily="18" charset="0"/>
              </a:rPr>
              <a:t>85%</a:t>
            </a:r>
            <a:r>
              <a:rPr lang="hu-HU" sz="26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 z fondu ESIF (ERDF+IPA+ENI) </a:t>
            </a:r>
            <a:br>
              <a:rPr lang="hu-HU" sz="2600" b="1" dirty="0" smtClean="0">
                <a:solidFill>
                  <a:srgbClr val="4F81BD"/>
                </a:solidFill>
                <a:latin typeface="Cambria" panose="02040503050406030204" pitchFamily="18" charset="0"/>
              </a:rPr>
            </a:br>
            <a:r>
              <a:rPr lang="hu-HU" sz="24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platí</a:t>
            </a:r>
            <a:r>
              <a:rPr lang="hu-HU" sz="26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 </a:t>
            </a:r>
            <a:r>
              <a:rPr lang="hu-HU" sz="24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pro všechny projektové partnery</a:t>
            </a:r>
          </a:p>
          <a:p>
            <a:pPr algn="l"/>
            <a:endParaRPr lang="hu-HU" sz="1200" dirty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just">
              <a:spcAft>
                <a:spcPts val="600"/>
              </a:spcAft>
              <a:buClr>
                <a:schemeClr val="tx2"/>
              </a:buClr>
            </a:pPr>
            <a:r>
              <a:rPr lang="cs-CZ" altLang="de-DE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>Zpětné </a:t>
            </a:r>
            <a:r>
              <a:rPr lang="cs-CZ" altLang="de-DE" sz="2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financování  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- neposkytují se zálohové platby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cs-CZ" altLang="de-DE" sz="2000" dirty="0">
                <a:solidFill>
                  <a:srgbClr val="1F497D"/>
                </a:solidFill>
                <a:latin typeface="Cambria" panose="02040503050406030204" pitchFamily="18" charset="0"/>
              </a:rPr>
              <a:t>⇒ </a:t>
            </a:r>
            <a:r>
              <a:rPr lang="cs-CZ" altLang="de-DE" sz="2000" dirty="0" err="1" smtClean="0">
                <a:solidFill>
                  <a:srgbClr val="1F497D"/>
                </a:solidFill>
                <a:latin typeface="Cambria" panose="02040503050406030204" pitchFamily="18" charset="0"/>
              </a:rPr>
              <a:t>reportovací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</a:t>
            </a:r>
            <a:r>
              <a:rPr lang="cs-CZ" altLang="de-DE" sz="2000" dirty="0">
                <a:solidFill>
                  <a:srgbClr val="1F497D"/>
                </a:solidFill>
                <a:latin typeface="Cambria" panose="02040503050406030204" pitchFamily="18" charset="0"/>
              </a:rPr>
              <a:t>období (1/2 rok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) </a:t>
            </a:r>
            <a:r>
              <a:rPr lang="cs-CZ" altLang="de-DE" sz="20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→ Certifikace výdajů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cs-CZ" altLang="de-DE" sz="2000" dirty="0">
                <a:solidFill>
                  <a:srgbClr val="1F497D"/>
                </a:solidFill>
                <a:latin typeface="Cambria" panose="02040503050406030204" pitchFamily="18" charset="0"/>
              </a:rPr>
              <a:t>⇒ předložení výdajů 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ke kontrole </a:t>
            </a:r>
            <a:r>
              <a:rPr lang="cs-CZ" altLang="de-DE" sz="2000" dirty="0">
                <a:solidFill>
                  <a:srgbClr val="1F497D"/>
                </a:solidFill>
                <a:latin typeface="Cambria" panose="02040503050406030204" pitchFamily="18" charset="0"/>
              </a:rPr>
              <a:t>1. stupně 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/>
            </a:r>
            <a:b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    (Centrum pro regionální </a:t>
            </a:r>
            <a:r>
              <a:rPr lang="cs-CZ" altLang="de-DE" sz="2000" dirty="0">
                <a:solidFill>
                  <a:srgbClr val="1F497D"/>
                </a:solidFill>
                <a:latin typeface="Cambria" panose="02040503050406030204" pitchFamily="18" charset="0"/>
              </a:rPr>
              <a:t>rozvoj 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ČR, 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  <a:hlinkClick r:id="rId3"/>
              </a:rPr>
              <a:t>http</a:t>
            </a:r>
            <a:r>
              <a:rPr lang="cs-CZ" altLang="de-DE" sz="2000" dirty="0">
                <a:solidFill>
                  <a:srgbClr val="1F497D"/>
                </a:solidFill>
                <a:latin typeface="Cambria" panose="02040503050406030204" pitchFamily="18" charset="0"/>
                <a:hlinkClick r:id="rId3"/>
              </a:rPr>
              <a:t>://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  <a:hlinkClick r:id="rId3"/>
              </a:rPr>
              <a:t>www.crr.cz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) 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⇒ ověření </a:t>
            </a:r>
            <a:r>
              <a:rPr lang="cs-CZ" altLang="de-DE" sz="2000" dirty="0">
                <a:solidFill>
                  <a:srgbClr val="1F497D"/>
                </a:solidFill>
                <a:latin typeface="Cambria" panose="02040503050406030204" pitchFamily="18" charset="0"/>
              </a:rPr>
              <a:t>JS, ověření CA </a:t>
            </a:r>
            <a:endParaRPr lang="cs-CZ" altLang="de-DE" sz="20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⇒ poté </a:t>
            </a:r>
            <a:r>
              <a:rPr lang="cs-CZ" altLang="de-DE" sz="2000" dirty="0">
                <a:solidFill>
                  <a:srgbClr val="1F497D"/>
                </a:solidFill>
                <a:latin typeface="Cambria" panose="02040503050406030204" pitchFamily="18" charset="0"/>
              </a:rPr>
              <a:t>peníze na účet LP a od něj PP peníze na účet projektového </a:t>
            </a:r>
            <a:r>
              <a:rPr lang="cs-CZ" altLang="de-DE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partnera (PP</a:t>
            </a:r>
            <a:r>
              <a:rPr lang="cs-CZ" altLang="de-DE" sz="2000" dirty="0">
                <a:solidFill>
                  <a:srgbClr val="1F497D"/>
                </a:solidFill>
                <a:latin typeface="Cambria" panose="02040503050406030204" pitchFamily="18" charset="0"/>
              </a:rPr>
              <a:t>)</a:t>
            </a:r>
          </a:p>
          <a:p>
            <a:pPr algn="l"/>
            <a:endParaRPr lang="hu-HU" sz="2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115616" y="1844824"/>
            <a:ext cx="680475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Žadateli se mohou stát veřejné i soukromé organizace z celé ČR.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305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000" dirty="0" smtClean="0">
                <a:solidFill>
                  <a:srgbClr val="4F81BD">
                    <a:lumMod val="75000"/>
                  </a:srgbClr>
                </a:solidFill>
                <a:latin typeface="Cambria" panose="02040503050406030204" pitchFamily="18" charset="0"/>
              </a:rPr>
              <a:t>1. výzva statistika</a:t>
            </a:r>
            <a:endParaRPr lang="hu-HU" sz="3000" dirty="0">
              <a:solidFill>
                <a:srgbClr val="4F81BD">
                  <a:lumMod val="75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8208912" cy="352839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u-HU" sz="24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1.výzva vyhlášena v září 2015</a:t>
            </a:r>
          </a:p>
          <a:p>
            <a:pPr algn="l"/>
            <a:r>
              <a:rPr lang="hu-HU" sz="24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Typ výzvy: </a:t>
            </a:r>
            <a:r>
              <a:rPr lang="hu-HU" sz="2400" b="1" u="sng" dirty="0" smtClean="0">
                <a:solidFill>
                  <a:srgbClr val="4F81BD"/>
                </a:solidFill>
                <a:latin typeface="Cambria" panose="02040503050406030204" pitchFamily="18" charset="0"/>
              </a:rPr>
              <a:t>dvoukolová</a:t>
            </a:r>
            <a:r>
              <a:rPr lang="hu-HU" sz="24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 </a:t>
            </a:r>
            <a:r>
              <a:rPr lang="hu-HU" sz="24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– Expression of Interest + Application Form</a:t>
            </a:r>
            <a:endParaRPr lang="hu-HU" sz="2400" dirty="0" smtClean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hu-HU" sz="24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576</a:t>
            </a:r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žádostí přijato v 1. kroku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hu-HU" sz="24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Ze 100 pozvaných 91</a:t>
            </a:r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projektů vypracovalo AF do druhého kola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schváleno </a:t>
            </a:r>
            <a:r>
              <a:rPr lang="hu-HU" sz="24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54</a:t>
            </a:r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 projektů (704 partnerů z toho 33 českých)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hu-HU" sz="24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algn="l"/>
            <a:r>
              <a:rPr lang="hu-HU" sz="24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Leden </a:t>
            </a:r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– začátek implementace /seminář pro LP/ Kick –off meetingy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Sekce </a:t>
            </a:r>
            <a:r>
              <a:rPr lang="hu-HU" sz="24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Approved projects </a:t>
            </a:r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– seznam shválených projektů </a:t>
            </a:r>
          </a:p>
          <a:p>
            <a:pPr algn="l"/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http</a:t>
            </a:r>
            <a:r>
              <a:rPr lang="hu-HU" sz="2400" dirty="0">
                <a:solidFill>
                  <a:srgbClr val="1F497D"/>
                </a:solidFill>
                <a:latin typeface="Cambria" panose="02040503050406030204" pitchFamily="18" charset="0"/>
              </a:rPr>
              <a:t>://</a:t>
            </a:r>
            <a:r>
              <a:rPr lang="hu-HU" sz="24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www.interreg-danube.eu/approved-projects</a:t>
            </a:r>
            <a:endParaRPr lang="hu-HU" sz="24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059" y="4509120"/>
            <a:ext cx="3644725" cy="2198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5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5728</TotalTime>
  <Words>915</Words>
  <Application>Microsoft Office PowerPoint</Application>
  <PresentationFormat>Předvádění na obrazovce (4:3)</PresentationFormat>
  <Paragraphs>140</Paragraphs>
  <Slides>14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7</vt:i4>
      </vt:variant>
      <vt:variant>
        <vt:lpstr>Nadpisy snímků</vt:lpstr>
      </vt:variant>
      <vt:variant>
        <vt:i4>14</vt:i4>
      </vt:variant>
    </vt:vector>
  </HeadingPairs>
  <TitlesOfParts>
    <vt:vector size="26" baseType="lpstr">
      <vt:lpstr>Arial</vt:lpstr>
      <vt:lpstr>Calibri</vt:lpstr>
      <vt:lpstr>Cambria</vt:lpstr>
      <vt:lpstr>Constantia</vt:lpstr>
      <vt:lpstr>Wingdings</vt:lpstr>
      <vt:lpstr>Office-téma</vt:lpstr>
      <vt:lpstr>1_Office-téma</vt:lpstr>
      <vt:lpstr>2_Office-téma</vt:lpstr>
      <vt:lpstr>3_Office-téma</vt:lpstr>
      <vt:lpstr>5_Office-téma</vt:lpstr>
      <vt:lpstr>4_Office-téma</vt:lpstr>
      <vt:lpstr>8_Office-téma</vt:lpstr>
      <vt:lpstr>Interreg DANUBE  Program nadnárodní spolupráce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  (Cambria 36-40)</dc:title>
  <dc:creator>Gábor Eszter</dc:creator>
  <cp:lastModifiedBy>Šafářová Marie</cp:lastModifiedBy>
  <cp:revision>274</cp:revision>
  <cp:lastPrinted>2017-09-07T11:19:01Z</cp:lastPrinted>
  <dcterms:created xsi:type="dcterms:W3CDTF">2015-08-11T09:15:14Z</dcterms:created>
  <dcterms:modified xsi:type="dcterms:W3CDTF">2017-09-18T05:00:14Z</dcterms:modified>
</cp:coreProperties>
</file>