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82" r:id="rId4"/>
    <p:sldId id="303" r:id="rId5"/>
    <p:sldId id="321" r:id="rId6"/>
    <p:sldId id="313" r:id="rId7"/>
    <p:sldId id="311" r:id="rId8"/>
    <p:sldId id="315" r:id="rId9"/>
    <p:sldId id="314" r:id="rId10"/>
    <p:sldId id="312" r:id="rId11"/>
    <p:sldId id="317" r:id="rId12"/>
    <p:sldId id="308" r:id="rId13"/>
    <p:sldId id="318" r:id="rId14"/>
    <p:sldId id="319" r:id="rId15"/>
    <p:sldId id="320" r:id="rId16"/>
    <p:sldId id="277" r:id="rId17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3200" b="1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accent2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krobalkova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38" autoAdjust="0"/>
    <p:restoredTop sz="91292" autoAdjust="0"/>
  </p:normalViewPr>
  <p:slideViewPr>
    <p:cSldViewPr>
      <p:cViewPr>
        <p:scale>
          <a:sx n="90" d="100"/>
          <a:sy n="90" d="100"/>
        </p:scale>
        <p:origin x="-45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93798F8-A08C-49A0-87B5-041214CACEE3}" type="datetimeFigureOut">
              <a:rPr lang="cs-CZ"/>
              <a:pPr>
                <a:defRPr/>
              </a:pPr>
              <a:t>18.9.2012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C1BCB80-460D-4B23-A2D0-AF89C70163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1486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7F8BEA8-72DD-44E9-A94F-86DA8EA5EFCB}" type="datetimeFigureOut">
              <a:rPr lang="cs-CZ"/>
              <a:pPr>
                <a:defRPr/>
              </a:pPr>
              <a:t>18.9.2012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EA7190E-8BA3-4931-9A57-87E599C4177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63933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523EEB-36E9-4666-857A-E4D83A5AED47}" type="slidenum">
              <a:rPr lang="cs-CZ" smtClean="0"/>
              <a:pPr/>
              <a:t>1</a:t>
            </a:fld>
            <a:endParaRPr lang="cs-CZ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46DF2B-17D2-4383-8EB9-BC1275F8C9F1}" type="slidenum">
              <a:rPr lang="en-GB" smtClean="0"/>
              <a:pPr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A7190E-8BA3-4931-9A57-87E599C41773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A7190E-8BA3-4931-9A57-87E599C41773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A7190E-8BA3-4931-9A57-87E599C41773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smtClean="0">
                <a:solidFill>
                  <a:schemeClr val="accent2"/>
                </a:solidFill>
              </a:rPr>
              <a:t>Pro výpočet se vychází z předpokladu, kdy ceny projektové dokumentace se pohybují v rozmezí 3 - 5% způsobilých výdajů projektu a že z administrace byly vyřazeny projekty v objemu 6,5 miliardy Kč.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A7190E-8BA3-4931-9A57-87E599C41773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i="1" u="sng" dirty="0" smtClean="0"/>
              <a:t>Regionální rozdíly v ekonomické výkonnosti krajů se po roce 2008 začaly prohlubovat</a:t>
            </a:r>
            <a:r>
              <a:rPr lang="cs-CZ" sz="1200" i="1" dirty="0" smtClean="0"/>
              <a:t>; vykrystalizovala </a:t>
            </a:r>
            <a:r>
              <a:rPr lang="cs-CZ" sz="1200" i="1" u="sng" dirty="0" smtClean="0"/>
              <a:t>skupina zaostávajících krajů do níž se současně koncentrují disparity v nezaměstnanosti, životní úrovni a sociální situaci obyvatel.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i="1" u="sng" dirty="0" smtClean="0"/>
              <a:t>Zdroj: </a:t>
            </a:r>
            <a:r>
              <a:rPr lang="cs-CZ" sz="1200" i="1" dirty="0" smtClean="0"/>
              <a:t>Zpráva o plnění Strategie regionálního rozvoje České republiky,materiál projednán vládou 11.1.2012, předkladatel MMR, část Metodické závěry a doporučení: </a:t>
            </a:r>
            <a:endParaRPr lang="cs-CZ" sz="1200" i="1" u="sng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A7190E-8BA3-4931-9A57-87E599C41773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i="1" u="sng" dirty="0" smtClean="0"/>
              <a:t>Regionální rozdíly v ekonomické výkonnosti krajů se po roce 2008 začaly prohlubovat</a:t>
            </a:r>
            <a:r>
              <a:rPr lang="cs-CZ" sz="1200" i="1" dirty="0" smtClean="0"/>
              <a:t>; vykrystalizovala </a:t>
            </a:r>
            <a:r>
              <a:rPr lang="cs-CZ" sz="1200" i="1" u="sng" dirty="0" smtClean="0"/>
              <a:t>skupina zaostávajících krajů do níž se současně koncentrují disparity v nezaměstnanosti, životní úrovni a sociální situaci obyvatel.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i="1" u="sng" dirty="0" smtClean="0"/>
              <a:t>Zdroj: </a:t>
            </a:r>
            <a:r>
              <a:rPr lang="cs-CZ" sz="1200" i="1" dirty="0" smtClean="0"/>
              <a:t>Zpráva o plnění Strategie regionálního rozvoje České republiky,materiál projednán vládou 11.1.2012, předkladatel MMR, část Metodické závěry a doporučení: </a:t>
            </a:r>
            <a:endParaRPr lang="cs-CZ" sz="1200" i="1" u="sng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A7190E-8BA3-4931-9A57-87E599C41773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i="1" u="sng" dirty="0" smtClean="0"/>
              <a:t>Regionální rozdíly v ekonomické výkonnosti krajů se po roce 2008 začaly prohlubovat</a:t>
            </a:r>
            <a:r>
              <a:rPr lang="cs-CZ" sz="1200" i="1" dirty="0" smtClean="0"/>
              <a:t>; vykrystalizovala </a:t>
            </a:r>
            <a:r>
              <a:rPr lang="cs-CZ" sz="1200" i="1" u="sng" dirty="0" smtClean="0"/>
              <a:t>skupina zaostávajících krajů do níž se současně koncentrují disparity v nezaměstnanosti, životní úrovni a sociální situaci obyvatel.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i="1" u="sng" dirty="0" smtClean="0"/>
              <a:t>Zdroj: </a:t>
            </a:r>
            <a:r>
              <a:rPr lang="cs-CZ" sz="1200" i="1" dirty="0" smtClean="0"/>
              <a:t>Zpráva o plnění Strategie regionálního rozvoje České republiky,materiál projednán vládou 11.1.2012, předkladatel MMR, část Metodické závěry a doporučení: </a:t>
            </a:r>
            <a:endParaRPr lang="cs-CZ" sz="1200" i="1" u="sng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A7190E-8BA3-4931-9A57-87E599C41773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i="1" u="sng" dirty="0" smtClean="0"/>
              <a:t>Regionální rozdíly v ekonomické výkonnosti krajů se po roce 2008 začaly prohlubovat</a:t>
            </a:r>
            <a:r>
              <a:rPr lang="cs-CZ" sz="1200" i="1" dirty="0" smtClean="0"/>
              <a:t>; vykrystalizovala </a:t>
            </a:r>
            <a:r>
              <a:rPr lang="cs-CZ" sz="1200" i="1" u="sng" dirty="0" smtClean="0"/>
              <a:t>skupina zaostávajících krajů do níž se současně koncentrují disparity v nezaměstnanosti, životní úrovni a sociální situaci obyvatel.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i="1" u="sng" dirty="0" smtClean="0"/>
              <a:t>Zdroj: </a:t>
            </a:r>
            <a:r>
              <a:rPr lang="cs-CZ" sz="1200" i="1" dirty="0" smtClean="0"/>
              <a:t>Zpráva o plnění Strategie regionálního rozvoje České republiky,materiál projednán vládou 11.1.2012, předkladatel MMR, část Metodické závěry a doporučení: </a:t>
            </a:r>
            <a:endParaRPr lang="cs-CZ" sz="1200" i="1" u="sng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A7190E-8BA3-4931-9A57-87E599C41773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A7190E-8BA3-4931-9A57-87E599C41773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1638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BAFC01-EA1E-4C55-844D-884589876894}" type="slidenum">
              <a:rPr lang="cs-CZ">
                <a:latin typeface="Arial" pitchFamily="34" charset="0"/>
              </a:rPr>
              <a:pPr/>
              <a:t>10</a:t>
            </a:fld>
            <a:endParaRPr lang="cs-CZ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A7190E-8BA3-4931-9A57-87E599C41773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1D8D4-15DF-4CCD-8E9B-FFB8F4B25D3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BE752-40E7-426B-BD92-E13E5621345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8BBAA-1189-4414-A14C-3DE6ACC8825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Nadpis a text nad obsah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9BE57-CF6E-4A54-95E5-A298CCED7A3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102DD-6724-4646-BF44-68D3C84B767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D1CCB-8FA0-4304-847F-D72ACE9C119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353A1-479B-4E69-83D9-BE5FE989631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2DEED-E6AA-43B3-B120-2768EBA0C69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01E58-CB97-4655-A645-6E00A5CE79B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8EFF3-EE19-47A9-9BEA-EA9115B6007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C5F8F-B0DB-49CF-ADDD-7AFE7DE1029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8D408-ABC0-498D-A930-D2CA3287B75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B30904E-BA29-4137-90A9-F0D2A40A0A0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www.rr-strednimorava.c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625" y="928688"/>
            <a:ext cx="8280400" cy="5286375"/>
          </a:xfrm>
        </p:spPr>
        <p:txBody>
          <a:bodyPr/>
          <a:lstStyle/>
          <a:p>
            <a:pPr eaLnBrk="1" hangingPunct="1"/>
            <a:r>
              <a:rPr lang="cs-CZ" b="1" dirty="0" smtClean="0">
                <a:latin typeface="Arial Unicode MS" pitchFamily="34" charset="-128"/>
              </a:rPr>
              <a:t/>
            </a:r>
            <a:br>
              <a:rPr lang="cs-CZ" b="1" dirty="0" smtClean="0">
                <a:latin typeface="Arial Unicode MS" pitchFamily="34" charset="-128"/>
              </a:rPr>
            </a:br>
            <a:r>
              <a:rPr lang="cs-CZ" b="1" dirty="0" smtClean="0">
                <a:solidFill>
                  <a:schemeClr val="accent2"/>
                </a:solidFill>
                <a:latin typeface="Arial Unicode MS" pitchFamily="34" charset="-128"/>
              </a:rPr>
              <a:t>Zkušenosti s využitím fondů EU v letech 2007-2013</a:t>
            </a:r>
            <a:br>
              <a:rPr lang="cs-CZ" b="1" dirty="0" smtClean="0">
                <a:solidFill>
                  <a:schemeClr val="accent2"/>
                </a:solidFill>
                <a:latin typeface="Arial Unicode MS" pitchFamily="34" charset="-128"/>
              </a:rPr>
            </a:br>
            <a:r>
              <a:rPr lang="cs-CZ" b="1" dirty="0" smtClean="0">
                <a:solidFill>
                  <a:schemeClr val="accent2"/>
                </a:solidFill>
                <a:latin typeface="Arial Unicode MS" pitchFamily="34" charset="-128"/>
              </a:rPr>
              <a:t> v Olomouckém kraji </a:t>
            </a:r>
            <a:r>
              <a:rPr lang="cs-CZ" b="1" dirty="0" smtClean="0">
                <a:latin typeface="Arial Unicode MS" pitchFamily="34" charset="-128"/>
              </a:rPr>
              <a:t/>
            </a:r>
            <a:br>
              <a:rPr lang="cs-CZ" b="1" dirty="0" smtClean="0">
                <a:latin typeface="Arial Unicode MS" pitchFamily="34" charset="-128"/>
              </a:rPr>
            </a:br>
            <a:r>
              <a:rPr lang="cs-CZ" b="1" dirty="0" smtClean="0">
                <a:latin typeface="Arial Unicode MS" pitchFamily="34" charset="-128"/>
              </a:rPr>
              <a:t/>
            </a:r>
            <a:br>
              <a:rPr lang="cs-CZ" b="1" dirty="0" smtClean="0">
                <a:latin typeface="Arial Unicode MS" pitchFamily="34" charset="-128"/>
              </a:rPr>
            </a:br>
            <a:r>
              <a:rPr lang="cs-CZ" sz="2400" b="1" dirty="0" smtClean="0">
                <a:solidFill>
                  <a:schemeClr val="accent2"/>
                </a:solidFill>
                <a:latin typeface="Arial Unicode MS" pitchFamily="34" charset="-128"/>
              </a:rPr>
              <a:t/>
            </a:r>
            <a:br>
              <a:rPr lang="cs-CZ" sz="2400" b="1" dirty="0" smtClean="0">
                <a:solidFill>
                  <a:schemeClr val="accent2"/>
                </a:solidFill>
                <a:latin typeface="Arial Unicode MS" pitchFamily="34" charset="-128"/>
              </a:rPr>
            </a:br>
            <a:r>
              <a:rPr lang="cs-CZ" sz="2400" b="1" dirty="0" smtClean="0">
                <a:solidFill>
                  <a:schemeClr val="accent2"/>
                </a:solidFill>
                <a:latin typeface="Arial Unicode MS" pitchFamily="34" charset="-128"/>
              </a:rPr>
              <a:t/>
            </a:r>
            <a:br>
              <a:rPr lang="cs-CZ" sz="2400" b="1" dirty="0" smtClean="0">
                <a:solidFill>
                  <a:schemeClr val="accent2"/>
                </a:solidFill>
                <a:latin typeface="Arial Unicode MS" pitchFamily="34" charset="-128"/>
              </a:rPr>
            </a:br>
            <a:r>
              <a:rPr lang="cs-CZ" sz="2400" b="1" dirty="0" smtClean="0">
                <a:solidFill>
                  <a:schemeClr val="accent2"/>
                </a:solidFill>
                <a:latin typeface="Arial Unicode MS" pitchFamily="34" charset="-128"/>
              </a:rPr>
              <a:t> </a:t>
            </a:r>
            <a:r>
              <a:rPr lang="cs-CZ" dirty="0" smtClean="0">
                <a:latin typeface="Arial Unicode MS" pitchFamily="34" charset="-128"/>
              </a:rPr>
              <a:t/>
            </a:r>
            <a:br>
              <a:rPr lang="cs-CZ" dirty="0" smtClean="0">
                <a:latin typeface="Arial Unicode MS" pitchFamily="34" charset="-128"/>
              </a:rPr>
            </a:br>
            <a:endParaRPr lang="cs-CZ" dirty="0" smtClean="0">
              <a:latin typeface="Arial Unicode MS" pitchFamily="34" charset="-128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23528" y="5157192"/>
            <a:ext cx="85010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449263" algn="l"/>
              </a:tabLst>
            </a:pPr>
            <a:r>
              <a:rPr lang="cs-CZ" sz="3200" b="1" dirty="0" smtClean="0">
                <a:solidFill>
                  <a:srgbClr val="3366FF"/>
                </a:solidFill>
              </a:rPr>
              <a:t>Olomouc:  18. 9. </a:t>
            </a:r>
            <a:r>
              <a:rPr lang="cs-CZ" sz="3200" b="1" dirty="0">
                <a:solidFill>
                  <a:srgbClr val="3366FF"/>
                </a:solidFill>
              </a:rPr>
              <a:t>2012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68313" y="1989138"/>
            <a:ext cx="82804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2400" b="1">
                <a:solidFill>
                  <a:srgbClr val="3366FF"/>
                </a:solidFill>
              </a:rPr>
              <a:t/>
            </a:r>
            <a:br>
              <a:rPr lang="cs-CZ" sz="2400" b="1">
                <a:solidFill>
                  <a:srgbClr val="3366FF"/>
                </a:solidFill>
              </a:rPr>
            </a:br>
            <a:endParaRPr lang="cs-CZ" sz="2400">
              <a:solidFill>
                <a:srgbClr val="3366FF"/>
              </a:solidFill>
            </a:endParaRPr>
          </a:p>
        </p:txBody>
      </p:sp>
      <p:grpSp>
        <p:nvGrpSpPr>
          <p:cNvPr id="2" name="Skupina 4"/>
          <p:cNvGrpSpPr>
            <a:grpSpLocks/>
          </p:cNvGrpSpPr>
          <p:nvPr/>
        </p:nvGrpSpPr>
        <p:grpSpPr bwMode="auto">
          <a:xfrm>
            <a:off x="357188" y="1500188"/>
            <a:ext cx="8281987" cy="4948808"/>
            <a:chOff x="250825" y="1676400"/>
            <a:chExt cx="8281988" cy="4948808"/>
          </a:xfrm>
        </p:grpSpPr>
        <p:sp>
          <p:nvSpPr>
            <p:cNvPr id="4102" name="Text Box 2"/>
            <p:cNvSpPr txBox="1">
              <a:spLocks noChangeArrowheads="1"/>
            </p:cNvSpPr>
            <p:nvPr/>
          </p:nvSpPr>
          <p:spPr bwMode="auto">
            <a:xfrm>
              <a:off x="250825" y="1844675"/>
              <a:ext cx="2089150" cy="8636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>
                <a:spcBef>
                  <a:spcPct val="50000"/>
                </a:spcBef>
              </a:pPr>
              <a:r>
                <a:rPr lang="cs-CZ" sz="1800" b="1" dirty="0"/>
                <a:t>Potřeby, problémy</a:t>
              </a:r>
            </a:p>
            <a:p>
              <a:pPr algn="ctr">
                <a:spcBef>
                  <a:spcPct val="50000"/>
                </a:spcBef>
              </a:pPr>
              <a:r>
                <a:rPr lang="cs-CZ" sz="1800" b="1" dirty="0"/>
                <a:t>(cílová skupina)</a:t>
              </a:r>
            </a:p>
          </p:txBody>
        </p:sp>
        <p:sp>
          <p:nvSpPr>
            <p:cNvPr id="4103" name="Text Box 3"/>
            <p:cNvSpPr txBox="1">
              <a:spLocks noChangeArrowheads="1"/>
            </p:cNvSpPr>
            <p:nvPr/>
          </p:nvSpPr>
          <p:spPr bwMode="auto">
            <a:xfrm>
              <a:off x="971550" y="4149725"/>
              <a:ext cx="1447800" cy="7620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>
                <a:spcBef>
                  <a:spcPct val="50000"/>
                </a:spcBef>
              </a:pPr>
              <a:endParaRPr lang="cs-CZ" sz="200" b="1"/>
            </a:p>
            <a:p>
              <a:pPr algn="ctr">
                <a:spcBef>
                  <a:spcPct val="50000"/>
                </a:spcBef>
              </a:pPr>
              <a:r>
                <a:rPr lang="cs-CZ" sz="2400" b="1"/>
                <a:t>Cíle</a:t>
              </a:r>
            </a:p>
          </p:txBody>
        </p:sp>
        <p:sp>
          <p:nvSpPr>
            <p:cNvPr id="4104" name="Text Box 4"/>
            <p:cNvSpPr txBox="1">
              <a:spLocks noChangeArrowheads="1"/>
            </p:cNvSpPr>
            <p:nvPr/>
          </p:nvSpPr>
          <p:spPr bwMode="auto">
            <a:xfrm>
              <a:off x="2700338" y="4149725"/>
              <a:ext cx="1447800" cy="7620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>
                <a:spcBef>
                  <a:spcPct val="50000"/>
                </a:spcBef>
              </a:pPr>
              <a:endParaRPr lang="cs-CZ" sz="200" b="1"/>
            </a:p>
            <a:p>
              <a:pPr algn="ctr">
                <a:spcBef>
                  <a:spcPct val="50000"/>
                </a:spcBef>
              </a:pPr>
              <a:r>
                <a:rPr lang="cs-CZ" sz="2400" b="1"/>
                <a:t>Vstupy</a:t>
              </a:r>
            </a:p>
          </p:txBody>
        </p:sp>
        <p:sp>
          <p:nvSpPr>
            <p:cNvPr id="4105" name="Text Box 5"/>
            <p:cNvSpPr txBox="1">
              <a:spLocks noChangeArrowheads="1"/>
            </p:cNvSpPr>
            <p:nvPr/>
          </p:nvSpPr>
          <p:spPr bwMode="auto">
            <a:xfrm>
              <a:off x="4572000" y="4149725"/>
              <a:ext cx="1447800" cy="7620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>
                <a:spcBef>
                  <a:spcPct val="50000"/>
                </a:spcBef>
              </a:pPr>
              <a:endParaRPr lang="cs-CZ" sz="200" b="1"/>
            </a:p>
            <a:p>
              <a:pPr algn="ctr">
                <a:spcBef>
                  <a:spcPct val="50000"/>
                </a:spcBef>
              </a:pPr>
              <a:r>
                <a:rPr lang="cs-CZ" sz="2400" b="1"/>
                <a:t>Operace</a:t>
              </a:r>
            </a:p>
          </p:txBody>
        </p:sp>
        <p:sp>
          <p:nvSpPr>
            <p:cNvPr id="4106" name="Text Box 6"/>
            <p:cNvSpPr txBox="1">
              <a:spLocks noChangeArrowheads="1"/>
            </p:cNvSpPr>
            <p:nvPr/>
          </p:nvSpPr>
          <p:spPr bwMode="auto">
            <a:xfrm>
              <a:off x="6300788" y="4149725"/>
              <a:ext cx="1447800" cy="7620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>
                <a:spcBef>
                  <a:spcPct val="50000"/>
                </a:spcBef>
              </a:pPr>
              <a:endParaRPr lang="cs-CZ" sz="200" b="1"/>
            </a:p>
            <a:p>
              <a:pPr algn="ctr">
                <a:spcBef>
                  <a:spcPct val="50000"/>
                </a:spcBef>
              </a:pPr>
              <a:r>
                <a:rPr lang="cs-CZ" sz="2400" b="1"/>
                <a:t>Výstupy</a:t>
              </a:r>
            </a:p>
          </p:txBody>
        </p:sp>
        <p:sp>
          <p:nvSpPr>
            <p:cNvPr id="4107" name="Text Box 7"/>
            <p:cNvSpPr txBox="1">
              <a:spLocks noChangeArrowheads="1"/>
            </p:cNvSpPr>
            <p:nvPr/>
          </p:nvSpPr>
          <p:spPr bwMode="auto">
            <a:xfrm>
              <a:off x="6300788" y="2781300"/>
              <a:ext cx="1447800" cy="7620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>
                <a:spcBef>
                  <a:spcPct val="50000"/>
                </a:spcBef>
              </a:pPr>
              <a:endParaRPr lang="cs-CZ" sz="200" b="1"/>
            </a:p>
            <a:p>
              <a:pPr algn="ctr">
                <a:spcBef>
                  <a:spcPct val="50000"/>
                </a:spcBef>
              </a:pPr>
              <a:r>
                <a:rPr lang="cs-CZ" sz="2400" b="1"/>
                <a:t>Výsledky</a:t>
              </a:r>
            </a:p>
          </p:txBody>
        </p:sp>
        <p:sp>
          <p:nvSpPr>
            <p:cNvPr id="4108" name="Text Box 8"/>
            <p:cNvSpPr txBox="1">
              <a:spLocks noChangeArrowheads="1"/>
            </p:cNvSpPr>
            <p:nvPr/>
          </p:nvSpPr>
          <p:spPr bwMode="auto">
            <a:xfrm>
              <a:off x="6248400" y="1676400"/>
              <a:ext cx="1447800" cy="7620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>
                <a:spcBef>
                  <a:spcPct val="50000"/>
                </a:spcBef>
              </a:pPr>
              <a:endParaRPr lang="cs-CZ" sz="200" b="1"/>
            </a:p>
            <a:p>
              <a:pPr algn="ctr">
                <a:spcBef>
                  <a:spcPct val="50000"/>
                </a:spcBef>
              </a:pPr>
              <a:r>
                <a:rPr lang="cs-CZ" sz="2400" b="1"/>
                <a:t>Dopady</a:t>
              </a:r>
            </a:p>
          </p:txBody>
        </p:sp>
        <p:sp>
          <p:nvSpPr>
            <p:cNvPr id="4109" name="Line 9"/>
            <p:cNvSpPr>
              <a:spLocks noChangeShapeType="1"/>
            </p:cNvSpPr>
            <p:nvPr/>
          </p:nvSpPr>
          <p:spPr bwMode="auto">
            <a:xfrm flipH="1" flipV="1">
              <a:off x="7092950" y="4868862"/>
              <a:ext cx="36984" cy="68056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square" anchor="ctr">
              <a:spAutoFit/>
            </a:bodyPr>
            <a:lstStyle/>
            <a:p>
              <a:endParaRPr lang="cs-CZ"/>
            </a:p>
          </p:txBody>
        </p:sp>
        <p:sp>
          <p:nvSpPr>
            <p:cNvPr id="4110" name="Line 10"/>
            <p:cNvSpPr>
              <a:spLocks noChangeShapeType="1"/>
            </p:cNvSpPr>
            <p:nvPr/>
          </p:nvSpPr>
          <p:spPr bwMode="auto">
            <a:xfrm>
              <a:off x="8532813" y="1916113"/>
              <a:ext cx="0" cy="448786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cs-CZ"/>
            </a:p>
          </p:txBody>
        </p:sp>
        <p:sp>
          <p:nvSpPr>
            <p:cNvPr id="4111" name="Line 11"/>
            <p:cNvSpPr>
              <a:spLocks noChangeShapeType="1"/>
            </p:cNvSpPr>
            <p:nvPr/>
          </p:nvSpPr>
          <p:spPr bwMode="auto">
            <a:xfrm flipH="1">
              <a:off x="3419475" y="5589588"/>
              <a:ext cx="4608513" cy="0"/>
            </a:xfrm>
            <a:prstGeom prst="line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ctr">
                <a:spcBef>
                  <a:spcPct val="50000"/>
                </a:spcBef>
              </a:pPr>
              <a:endParaRPr lang="cs-CZ" sz="1800">
                <a:solidFill>
                  <a:srgbClr val="FF0000"/>
                </a:solidFill>
              </a:endParaRPr>
            </a:p>
          </p:txBody>
        </p:sp>
        <p:sp>
          <p:nvSpPr>
            <p:cNvPr id="4112" name="Text Box 12"/>
            <p:cNvSpPr txBox="1">
              <a:spLocks noChangeArrowheads="1"/>
            </p:cNvSpPr>
            <p:nvPr/>
          </p:nvSpPr>
          <p:spPr bwMode="auto">
            <a:xfrm>
              <a:off x="4500563" y="5013325"/>
              <a:ext cx="1447800" cy="576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ctr">
                <a:spcBef>
                  <a:spcPct val="50000"/>
                </a:spcBef>
              </a:pPr>
              <a:r>
                <a:rPr lang="cs-CZ" sz="1800" dirty="0" smtClean="0">
                  <a:solidFill>
                    <a:srgbClr val="FF0000"/>
                  </a:solidFill>
                </a:rPr>
                <a:t>efektivita</a:t>
              </a:r>
              <a:endParaRPr lang="cs-CZ" sz="1800" dirty="0">
                <a:solidFill>
                  <a:srgbClr val="FF0000"/>
                </a:solidFill>
              </a:endParaRPr>
            </a:p>
          </p:txBody>
        </p:sp>
        <p:sp>
          <p:nvSpPr>
            <p:cNvPr id="4113" name="Line 13"/>
            <p:cNvSpPr>
              <a:spLocks noChangeShapeType="1"/>
            </p:cNvSpPr>
            <p:nvPr/>
          </p:nvSpPr>
          <p:spPr bwMode="auto">
            <a:xfrm flipH="1" flipV="1">
              <a:off x="3419475" y="4868862"/>
              <a:ext cx="38050" cy="68056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square" anchor="ctr">
              <a:spAutoFit/>
            </a:bodyPr>
            <a:lstStyle/>
            <a:p>
              <a:endParaRPr lang="cs-CZ"/>
            </a:p>
          </p:txBody>
        </p:sp>
        <p:sp>
          <p:nvSpPr>
            <p:cNvPr id="4114" name="Line 14"/>
            <p:cNvSpPr>
              <a:spLocks noChangeShapeType="1"/>
            </p:cNvSpPr>
            <p:nvPr/>
          </p:nvSpPr>
          <p:spPr bwMode="auto">
            <a:xfrm flipV="1">
              <a:off x="533400" y="2636838"/>
              <a:ext cx="6350" cy="376396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cs-CZ"/>
            </a:p>
          </p:txBody>
        </p:sp>
        <p:sp>
          <p:nvSpPr>
            <p:cNvPr id="4115" name="Line 15"/>
            <p:cNvSpPr>
              <a:spLocks noChangeShapeType="1"/>
            </p:cNvSpPr>
            <p:nvPr/>
          </p:nvSpPr>
          <p:spPr bwMode="auto">
            <a:xfrm flipH="1">
              <a:off x="533400" y="6381750"/>
              <a:ext cx="7999413" cy="1905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cs-CZ"/>
            </a:p>
          </p:txBody>
        </p:sp>
        <p:sp>
          <p:nvSpPr>
            <p:cNvPr id="4116" name="Line 16"/>
            <p:cNvSpPr>
              <a:spLocks noChangeShapeType="1"/>
            </p:cNvSpPr>
            <p:nvPr/>
          </p:nvSpPr>
          <p:spPr bwMode="auto">
            <a:xfrm flipH="1" flipV="1">
              <a:off x="7667625" y="1916113"/>
              <a:ext cx="865188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cs-CZ"/>
            </a:p>
          </p:txBody>
        </p:sp>
        <p:sp>
          <p:nvSpPr>
            <p:cNvPr id="4117" name="Text Box 17"/>
            <p:cNvSpPr txBox="1">
              <a:spLocks noChangeArrowheads="1"/>
            </p:cNvSpPr>
            <p:nvPr/>
          </p:nvSpPr>
          <p:spPr bwMode="auto">
            <a:xfrm>
              <a:off x="2953469" y="5981476"/>
              <a:ext cx="2590800" cy="643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ctr">
                <a:spcBef>
                  <a:spcPct val="50000"/>
                </a:spcBef>
              </a:pPr>
              <a:r>
                <a:rPr lang="cs-CZ" sz="1800" b="1" dirty="0" smtClean="0">
                  <a:solidFill>
                    <a:srgbClr val="FF0000"/>
                  </a:solidFill>
                </a:rPr>
                <a:t>užitečnost </a:t>
              </a:r>
              <a:r>
                <a:rPr lang="cs-CZ" sz="1800" b="1" dirty="0">
                  <a:solidFill>
                    <a:srgbClr val="FF0000"/>
                  </a:solidFill>
                </a:rPr>
                <a:t>a udržitelnost</a:t>
              </a:r>
            </a:p>
          </p:txBody>
        </p:sp>
        <p:sp>
          <p:nvSpPr>
            <p:cNvPr id="4118" name="Line 18"/>
            <p:cNvSpPr>
              <a:spLocks noChangeShapeType="1"/>
            </p:cNvSpPr>
            <p:nvPr/>
          </p:nvSpPr>
          <p:spPr bwMode="auto">
            <a:xfrm flipV="1">
              <a:off x="1187450" y="2636838"/>
              <a:ext cx="0" cy="151606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cs-CZ"/>
            </a:p>
          </p:txBody>
        </p:sp>
        <p:sp>
          <p:nvSpPr>
            <p:cNvPr id="4119" name="Line 19"/>
            <p:cNvSpPr>
              <a:spLocks noChangeShapeType="1"/>
            </p:cNvSpPr>
            <p:nvPr/>
          </p:nvSpPr>
          <p:spPr bwMode="auto">
            <a:xfrm>
              <a:off x="1619250" y="2636838"/>
              <a:ext cx="0" cy="15128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cs-CZ"/>
            </a:p>
          </p:txBody>
        </p:sp>
        <p:sp>
          <p:nvSpPr>
            <p:cNvPr id="4120" name="Text Box 20"/>
            <p:cNvSpPr txBox="1">
              <a:spLocks noChangeArrowheads="1"/>
            </p:cNvSpPr>
            <p:nvPr/>
          </p:nvSpPr>
          <p:spPr bwMode="auto">
            <a:xfrm>
              <a:off x="1187450" y="2708275"/>
              <a:ext cx="14478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ctr">
                <a:spcBef>
                  <a:spcPct val="50000"/>
                </a:spcBef>
              </a:pPr>
              <a:endParaRPr lang="cs-CZ" sz="1800" b="1" dirty="0"/>
            </a:p>
            <a:p>
              <a:pPr algn="ctr">
                <a:spcBef>
                  <a:spcPct val="50000"/>
                </a:spcBef>
              </a:pPr>
              <a:r>
                <a:rPr lang="cs-CZ" sz="1800" b="1" dirty="0">
                  <a:solidFill>
                    <a:srgbClr val="FF0000"/>
                  </a:solidFill>
                </a:rPr>
                <a:t>relevance</a:t>
              </a:r>
            </a:p>
          </p:txBody>
        </p:sp>
        <p:sp>
          <p:nvSpPr>
            <p:cNvPr id="4121" name="Line 21"/>
            <p:cNvSpPr>
              <a:spLocks noChangeShapeType="1"/>
            </p:cNvSpPr>
            <p:nvPr/>
          </p:nvSpPr>
          <p:spPr bwMode="auto">
            <a:xfrm>
              <a:off x="2411413" y="4581525"/>
              <a:ext cx="304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cs-CZ"/>
            </a:p>
          </p:txBody>
        </p:sp>
        <p:sp>
          <p:nvSpPr>
            <p:cNvPr id="4122" name="Line 22"/>
            <p:cNvSpPr>
              <a:spLocks noChangeShapeType="1"/>
            </p:cNvSpPr>
            <p:nvPr/>
          </p:nvSpPr>
          <p:spPr bwMode="auto">
            <a:xfrm>
              <a:off x="4140200" y="4581525"/>
              <a:ext cx="431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cs-CZ"/>
            </a:p>
          </p:txBody>
        </p:sp>
        <p:sp>
          <p:nvSpPr>
            <p:cNvPr id="4123" name="Line 23"/>
            <p:cNvSpPr>
              <a:spLocks noChangeShapeType="1"/>
            </p:cNvSpPr>
            <p:nvPr/>
          </p:nvSpPr>
          <p:spPr bwMode="auto">
            <a:xfrm>
              <a:off x="6011863" y="4581525"/>
              <a:ext cx="304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cs-CZ"/>
            </a:p>
          </p:txBody>
        </p:sp>
        <p:sp>
          <p:nvSpPr>
            <p:cNvPr id="4124" name="Line 24"/>
            <p:cNvSpPr>
              <a:spLocks noChangeShapeType="1"/>
            </p:cNvSpPr>
            <p:nvPr/>
          </p:nvSpPr>
          <p:spPr bwMode="auto">
            <a:xfrm flipH="1" flipV="1">
              <a:off x="7019925" y="3500438"/>
              <a:ext cx="0" cy="64928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cs-CZ"/>
            </a:p>
          </p:txBody>
        </p:sp>
        <p:sp>
          <p:nvSpPr>
            <p:cNvPr id="4125" name="Line 25"/>
            <p:cNvSpPr>
              <a:spLocks noChangeShapeType="1"/>
            </p:cNvSpPr>
            <p:nvPr/>
          </p:nvSpPr>
          <p:spPr bwMode="auto">
            <a:xfrm flipH="1" flipV="1">
              <a:off x="7010400" y="2438400"/>
              <a:ext cx="9525" cy="3429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cs-CZ"/>
            </a:p>
          </p:txBody>
        </p:sp>
        <p:sp>
          <p:nvSpPr>
            <p:cNvPr id="4126" name="Line 26"/>
            <p:cNvSpPr>
              <a:spLocks noChangeShapeType="1"/>
            </p:cNvSpPr>
            <p:nvPr/>
          </p:nvSpPr>
          <p:spPr bwMode="auto">
            <a:xfrm>
              <a:off x="8027988" y="3284538"/>
              <a:ext cx="0" cy="230505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cs-CZ"/>
            </a:p>
          </p:txBody>
        </p:sp>
        <p:sp>
          <p:nvSpPr>
            <p:cNvPr id="4127" name="Line 27"/>
            <p:cNvSpPr>
              <a:spLocks noChangeShapeType="1"/>
            </p:cNvSpPr>
            <p:nvPr/>
          </p:nvSpPr>
          <p:spPr bwMode="auto">
            <a:xfrm flipH="1" flipV="1">
              <a:off x="7740650" y="3284538"/>
              <a:ext cx="287338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cs-CZ"/>
            </a:p>
          </p:txBody>
        </p:sp>
        <p:sp>
          <p:nvSpPr>
            <p:cNvPr id="4128" name="Line 28"/>
            <p:cNvSpPr>
              <a:spLocks noChangeShapeType="1"/>
            </p:cNvSpPr>
            <p:nvPr/>
          </p:nvSpPr>
          <p:spPr bwMode="auto">
            <a:xfrm flipH="1">
              <a:off x="1692275" y="5876925"/>
              <a:ext cx="6611938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cs-CZ"/>
            </a:p>
          </p:txBody>
        </p:sp>
        <p:sp>
          <p:nvSpPr>
            <p:cNvPr id="4129" name="Line 29"/>
            <p:cNvSpPr>
              <a:spLocks noChangeShapeType="1"/>
            </p:cNvSpPr>
            <p:nvPr/>
          </p:nvSpPr>
          <p:spPr bwMode="auto">
            <a:xfrm flipH="1" flipV="1">
              <a:off x="1692275" y="4868863"/>
              <a:ext cx="0" cy="100965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cs-CZ"/>
            </a:p>
          </p:txBody>
        </p:sp>
        <p:sp>
          <p:nvSpPr>
            <p:cNvPr id="4130" name="Line 30"/>
            <p:cNvSpPr>
              <a:spLocks noChangeShapeType="1"/>
            </p:cNvSpPr>
            <p:nvPr/>
          </p:nvSpPr>
          <p:spPr bwMode="auto">
            <a:xfrm flipH="1" flipV="1">
              <a:off x="7667625" y="2205038"/>
              <a:ext cx="649288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cs-CZ"/>
            </a:p>
          </p:txBody>
        </p:sp>
        <p:sp>
          <p:nvSpPr>
            <p:cNvPr id="4131" name="Line 31"/>
            <p:cNvSpPr>
              <a:spLocks noChangeShapeType="1"/>
            </p:cNvSpPr>
            <p:nvPr/>
          </p:nvSpPr>
          <p:spPr bwMode="auto">
            <a:xfrm>
              <a:off x="8316913" y="2205038"/>
              <a:ext cx="0" cy="3671887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cs-CZ"/>
            </a:p>
          </p:txBody>
        </p:sp>
        <p:sp>
          <p:nvSpPr>
            <p:cNvPr id="4132" name="Line 32"/>
            <p:cNvSpPr>
              <a:spLocks noChangeShapeType="1"/>
            </p:cNvSpPr>
            <p:nvPr/>
          </p:nvSpPr>
          <p:spPr bwMode="auto">
            <a:xfrm flipH="1" flipV="1">
              <a:off x="7740650" y="2997200"/>
              <a:ext cx="576263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anchor="ctr">
              <a:spAutoFit/>
            </a:bodyPr>
            <a:lstStyle/>
            <a:p>
              <a:endParaRPr lang="cs-CZ"/>
            </a:p>
          </p:txBody>
        </p:sp>
        <p:sp>
          <p:nvSpPr>
            <p:cNvPr id="4133" name="Text Box 33"/>
            <p:cNvSpPr txBox="1">
              <a:spLocks noChangeArrowheads="1"/>
            </p:cNvSpPr>
            <p:nvPr/>
          </p:nvSpPr>
          <p:spPr bwMode="auto">
            <a:xfrm>
              <a:off x="1801341" y="5333404"/>
              <a:ext cx="1447800" cy="576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ctr">
                <a:spcBef>
                  <a:spcPct val="50000"/>
                </a:spcBef>
              </a:pPr>
              <a:r>
                <a:rPr lang="cs-CZ" sz="1800" b="1" dirty="0" smtClean="0">
                  <a:solidFill>
                    <a:srgbClr val="FF0000"/>
                  </a:solidFill>
                </a:rPr>
                <a:t>účinnost</a:t>
              </a:r>
              <a:endParaRPr lang="cs-CZ" sz="1800" b="1" dirty="0">
                <a:solidFill>
                  <a:srgbClr val="FF0000"/>
                </a:solidFill>
              </a:endParaRPr>
            </a:p>
          </p:txBody>
        </p:sp>
        <p:sp>
          <p:nvSpPr>
            <p:cNvPr id="4134" name="Text Box 35"/>
            <p:cNvSpPr txBox="1">
              <a:spLocks noChangeArrowheads="1"/>
            </p:cNvSpPr>
            <p:nvPr/>
          </p:nvSpPr>
          <p:spPr bwMode="auto">
            <a:xfrm>
              <a:off x="2679717" y="2247904"/>
              <a:ext cx="2938048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algn="ctr">
                <a:spcBef>
                  <a:spcPct val="50000"/>
                </a:spcBef>
              </a:pPr>
              <a:r>
                <a:rPr lang="cs-CZ" sz="2400" b="1" dirty="0" smtClean="0">
                  <a:solidFill>
                    <a:srgbClr val="07376F"/>
                  </a:solidFill>
                  <a:latin typeface="Teuton Normal CE"/>
                </a:rPr>
                <a:t>Socioekonomické </a:t>
              </a:r>
              <a:r>
                <a:rPr lang="cs-CZ" sz="2400" b="1" dirty="0">
                  <a:solidFill>
                    <a:srgbClr val="07376F"/>
                  </a:solidFill>
                  <a:latin typeface="Teuton Normal CE"/>
                </a:rPr>
                <a:t>problémy</a:t>
              </a:r>
            </a:p>
          </p:txBody>
        </p:sp>
        <p:sp>
          <p:nvSpPr>
            <p:cNvPr id="39" name="Line 28"/>
            <p:cNvSpPr>
              <a:spLocks noChangeShapeType="1"/>
            </p:cNvSpPr>
            <p:nvPr/>
          </p:nvSpPr>
          <p:spPr bwMode="auto">
            <a:xfrm flipH="1">
              <a:off x="3457524" y="5549428"/>
              <a:ext cx="4595714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endParaRPr lang="cs-CZ"/>
            </a:p>
          </p:txBody>
        </p:sp>
      </p:grp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214313" y="642938"/>
            <a:ext cx="856932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800" b="1">
                <a:solidFill>
                  <a:srgbClr val="002060"/>
                </a:solidFill>
              </a:rPr>
              <a:t>Logika programování a projektů</a:t>
            </a:r>
          </a:p>
        </p:txBody>
      </p:sp>
      <p:sp>
        <p:nvSpPr>
          <p:cNvPr id="40" name="Elipsa 39"/>
          <p:cNvSpPr/>
          <p:nvPr/>
        </p:nvSpPr>
        <p:spPr>
          <a:xfrm>
            <a:off x="2843808" y="1857375"/>
            <a:ext cx="2808312" cy="106756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23528" y="764704"/>
            <a:ext cx="882047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49263" algn="l"/>
              </a:tabLst>
              <a:defRPr/>
            </a:pPr>
            <a:r>
              <a:rPr lang="cs-CZ" sz="2800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4</a:t>
            </a:r>
            <a:r>
              <a:rPr lang="cs-CZ" sz="2800" b="1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. Jaké jsou hlavní výzvy pro období 2014+</a:t>
            </a:r>
            <a:endParaRPr lang="cs-CZ" sz="2800" b="1" dirty="0">
              <a:solidFill>
                <a:srgbClr val="3366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23528" y="1340768"/>
            <a:ext cx="867886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</a:pPr>
            <a:r>
              <a:rPr lang="cs-CZ" sz="2000" b="0" kern="0" dirty="0" smtClean="0">
                <a:solidFill>
                  <a:srgbClr val="FF0000"/>
                </a:solidFill>
                <a:latin typeface="+mn-lt"/>
              </a:rPr>
              <a:t>Poznámky k plánování a programování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Hlavním důvodem „složitosti“ stávajícího systému je především nedůsledné   plánování (kvalitní analýzy, stanovení cílů, analýza příčin a následků, zaměření intervencí, příprava projektů)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„Nedůsledné plánování“je nahrazováno „soutěží projektů“. Soutěž projektů a s tím související administrativní postupy ve většině případů komplikují celý systém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smtClean="0">
                <a:solidFill>
                  <a:schemeClr val="tx1"/>
                </a:solidFill>
              </a:rPr>
              <a:t>„Úřednický přístup“ ve skutečnosti znemožňuje zjednodušení</a:t>
            </a:r>
            <a:endParaRPr lang="cs-CZ" sz="2000" b="0" kern="0" dirty="0" smtClean="0">
              <a:solidFill>
                <a:schemeClr val="tx1"/>
              </a:solidFill>
              <a:latin typeface="+mn-lt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cs-CZ" sz="2000" b="0" i="1" kern="0" dirty="0" smtClean="0">
                <a:solidFill>
                  <a:schemeClr val="tx1"/>
                </a:solidFill>
                <a:latin typeface="+mn-lt"/>
              </a:rPr>
              <a:t>Příležitosti: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zkvalitnit plánování - využit zkušeností z realizace IPRM a IPRÚ a dalších nástrojů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Aplikovat jiné přístupy, ale zajistit kvalitní řídící a kontrolní systém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A také využít nově navrhované nástroje v rámci Kohezní politiky k realizaci „integrovaných investic pro rozvoj“ stanových „typů území“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cs-CZ" sz="2000" b="0" kern="0" dirty="0" smtClean="0">
              <a:solidFill>
                <a:schemeClr val="tx1"/>
              </a:solidFill>
              <a:latin typeface="+mn-lt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endParaRPr lang="cs-CZ" sz="2000" b="0" kern="0" dirty="0" smtClean="0">
              <a:solidFill>
                <a:schemeClr val="tx1"/>
              </a:solidFill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468313" y="1484313"/>
            <a:ext cx="2735262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GB" sz="1400" b="1" dirty="0" smtClean="0"/>
              <a:t>Region</a:t>
            </a:r>
            <a:r>
              <a:rPr lang="cs-CZ" sz="1400" b="1" dirty="0" err="1" smtClean="0"/>
              <a:t>ální</a:t>
            </a:r>
            <a:r>
              <a:rPr lang="cs-CZ" sz="1400" b="1" dirty="0" smtClean="0"/>
              <a:t> operační program</a:t>
            </a:r>
            <a:endParaRPr lang="en-GB" sz="1400" b="1" dirty="0"/>
          </a:p>
          <a:p>
            <a:pPr algn="ctr">
              <a:defRPr/>
            </a:pPr>
            <a:r>
              <a:rPr lang="cs-CZ" sz="1400" b="1" dirty="0" smtClean="0"/>
              <a:t>Fond: </a:t>
            </a:r>
            <a:r>
              <a:rPr lang="en-GB" sz="1400" b="1" dirty="0" smtClean="0"/>
              <a:t>ERDF </a:t>
            </a:r>
            <a:endParaRPr lang="en-GB" sz="1400" b="1" dirty="0"/>
          </a:p>
        </p:txBody>
      </p:sp>
      <p:sp>
        <p:nvSpPr>
          <p:cNvPr id="11267" name="Rectangle 8"/>
          <p:cNvSpPr>
            <a:spLocks noChangeArrowheads="1"/>
          </p:cNvSpPr>
          <p:nvPr/>
        </p:nvSpPr>
        <p:spPr bwMode="auto">
          <a:xfrm>
            <a:off x="1690688" y="2347913"/>
            <a:ext cx="360362" cy="504825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690688" y="1989138"/>
            <a:ext cx="360362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2195513" y="1989138"/>
            <a:ext cx="360362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3635375" y="1484313"/>
            <a:ext cx="2447925" cy="4333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GB" sz="1400" b="1" dirty="0" smtClean="0"/>
              <a:t>N</a:t>
            </a:r>
            <a:r>
              <a:rPr lang="cs-CZ" sz="1400" b="1" dirty="0" err="1" smtClean="0"/>
              <a:t>árodní</a:t>
            </a:r>
            <a:r>
              <a:rPr lang="en-GB" sz="1400" b="1" dirty="0" smtClean="0"/>
              <a:t>/s</a:t>
            </a:r>
            <a:r>
              <a:rPr lang="cs-CZ" sz="1400" b="1" dirty="0" err="1" smtClean="0"/>
              <a:t>ektorový</a:t>
            </a:r>
            <a:r>
              <a:rPr lang="cs-CZ" sz="1400" b="1" dirty="0" smtClean="0"/>
              <a:t> OP</a:t>
            </a:r>
            <a:endParaRPr lang="en-GB" sz="1400" b="1" dirty="0"/>
          </a:p>
          <a:p>
            <a:pPr algn="ctr">
              <a:defRPr/>
            </a:pPr>
            <a:r>
              <a:rPr lang="cs-CZ" sz="1400" b="1" dirty="0" smtClean="0"/>
              <a:t>Fond: </a:t>
            </a:r>
            <a:r>
              <a:rPr lang="en-GB" sz="1400" b="1" dirty="0" smtClean="0"/>
              <a:t>ERDF</a:t>
            </a:r>
            <a:endParaRPr lang="en-GB" sz="1400" b="1" dirty="0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5364163" y="3284538"/>
            <a:ext cx="1223962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GB" sz="1400"/>
              <a:t>ESF OP</a:t>
            </a: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5364088" y="4868863"/>
            <a:ext cx="1152127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cs-CZ" sz="1400" dirty="0" smtClean="0"/>
              <a:t>Kohezní fond</a:t>
            </a:r>
            <a:r>
              <a:rPr lang="en-GB" sz="1400" dirty="0" smtClean="0"/>
              <a:t> </a:t>
            </a:r>
            <a:endParaRPr lang="cs-CZ" sz="1400" dirty="0" smtClean="0"/>
          </a:p>
          <a:p>
            <a:pPr algn="ctr">
              <a:defRPr/>
            </a:pPr>
            <a:r>
              <a:rPr lang="en-GB" sz="1400" dirty="0" smtClean="0"/>
              <a:t>OP</a:t>
            </a:r>
            <a:endParaRPr lang="en-GB" sz="1400" dirty="0"/>
          </a:p>
        </p:txBody>
      </p:sp>
      <p:sp>
        <p:nvSpPr>
          <p:cNvPr id="3144" name="Rectangle 72"/>
          <p:cNvSpPr>
            <a:spLocks noChangeArrowheads="1"/>
          </p:cNvSpPr>
          <p:nvPr/>
        </p:nvSpPr>
        <p:spPr bwMode="auto">
          <a:xfrm>
            <a:off x="2698750" y="2205038"/>
            <a:ext cx="36036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3145" name="Rectangle 73"/>
          <p:cNvSpPr>
            <a:spLocks noChangeArrowheads="1"/>
          </p:cNvSpPr>
          <p:nvPr/>
        </p:nvSpPr>
        <p:spPr bwMode="auto">
          <a:xfrm>
            <a:off x="2195513" y="3429000"/>
            <a:ext cx="360362" cy="2159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3147" name="Rectangle 75"/>
          <p:cNvSpPr>
            <a:spLocks noChangeArrowheads="1"/>
          </p:cNvSpPr>
          <p:nvPr/>
        </p:nvSpPr>
        <p:spPr bwMode="auto">
          <a:xfrm>
            <a:off x="4140200" y="1989138"/>
            <a:ext cx="360363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3153" name="Rectangle 81"/>
          <p:cNvSpPr>
            <a:spLocks noChangeArrowheads="1"/>
          </p:cNvSpPr>
          <p:nvPr/>
        </p:nvSpPr>
        <p:spPr bwMode="auto">
          <a:xfrm>
            <a:off x="5362575" y="3789363"/>
            <a:ext cx="361950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auto">
          <a:xfrm>
            <a:off x="5794375" y="3789363"/>
            <a:ext cx="360363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3156" name="Rectangle 84"/>
          <p:cNvSpPr>
            <a:spLocks noChangeArrowheads="1"/>
          </p:cNvSpPr>
          <p:nvPr/>
        </p:nvSpPr>
        <p:spPr bwMode="auto">
          <a:xfrm>
            <a:off x="6226175" y="3789363"/>
            <a:ext cx="360363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3157" name="Rectangle 85"/>
          <p:cNvSpPr>
            <a:spLocks noChangeArrowheads="1"/>
          </p:cNvSpPr>
          <p:nvPr/>
        </p:nvSpPr>
        <p:spPr bwMode="auto">
          <a:xfrm>
            <a:off x="5578475" y="5373688"/>
            <a:ext cx="36036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3158" name="Rectangle 86"/>
          <p:cNvSpPr>
            <a:spLocks noChangeArrowheads="1"/>
          </p:cNvSpPr>
          <p:nvPr/>
        </p:nvSpPr>
        <p:spPr bwMode="auto">
          <a:xfrm>
            <a:off x="6010275" y="5373688"/>
            <a:ext cx="360363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3159" name="Rectangle 87"/>
          <p:cNvSpPr>
            <a:spLocks noChangeArrowheads="1"/>
          </p:cNvSpPr>
          <p:nvPr/>
        </p:nvSpPr>
        <p:spPr bwMode="auto">
          <a:xfrm>
            <a:off x="5578475" y="6021388"/>
            <a:ext cx="360363" cy="2159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3160" name="Rectangle 88"/>
          <p:cNvSpPr>
            <a:spLocks noChangeArrowheads="1"/>
          </p:cNvSpPr>
          <p:nvPr/>
        </p:nvSpPr>
        <p:spPr bwMode="auto">
          <a:xfrm>
            <a:off x="2051050" y="4005263"/>
            <a:ext cx="360363" cy="287337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3161" name="Rectangle 89"/>
          <p:cNvSpPr>
            <a:spLocks noChangeArrowheads="1"/>
          </p:cNvSpPr>
          <p:nvPr/>
        </p:nvSpPr>
        <p:spPr bwMode="auto">
          <a:xfrm>
            <a:off x="2698750" y="1989138"/>
            <a:ext cx="361950" cy="2159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3162" name="Rectangle 90"/>
          <p:cNvSpPr>
            <a:spLocks noChangeArrowheads="1"/>
          </p:cNvSpPr>
          <p:nvPr/>
        </p:nvSpPr>
        <p:spPr bwMode="auto">
          <a:xfrm>
            <a:off x="2411413" y="3716338"/>
            <a:ext cx="360362" cy="2159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3164" name="Rectangle 92"/>
          <p:cNvSpPr>
            <a:spLocks noChangeArrowheads="1"/>
          </p:cNvSpPr>
          <p:nvPr/>
        </p:nvSpPr>
        <p:spPr bwMode="auto">
          <a:xfrm>
            <a:off x="2339975" y="4437063"/>
            <a:ext cx="360363" cy="2159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11287" name="Rectangle 101"/>
          <p:cNvSpPr>
            <a:spLocks noChangeArrowheads="1"/>
          </p:cNvSpPr>
          <p:nvPr/>
        </p:nvSpPr>
        <p:spPr bwMode="auto">
          <a:xfrm>
            <a:off x="827584" y="3212976"/>
            <a:ext cx="2448272" cy="252028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cs-CZ" sz="3600" dirty="0" smtClean="0"/>
              <a:t> </a:t>
            </a:r>
            <a:r>
              <a:rPr lang="en-GB" sz="3600" dirty="0" smtClean="0"/>
              <a:t>I</a:t>
            </a:r>
            <a:endParaRPr lang="en-GB" sz="3600" dirty="0"/>
          </a:p>
          <a:p>
            <a:r>
              <a:rPr lang="cs-CZ" sz="3600" dirty="0" smtClean="0"/>
              <a:t>Ú</a:t>
            </a:r>
            <a:endParaRPr lang="en-GB" sz="3600" dirty="0"/>
          </a:p>
          <a:p>
            <a:r>
              <a:rPr lang="cs-CZ" sz="3600" dirty="0" smtClean="0"/>
              <a:t> </a:t>
            </a:r>
            <a:r>
              <a:rPr lang="en-GB" sz="3600" dirty="0" smtClean="0"/>
              <a:t>I</a:t>
            </a:r>
            <a:endParaRPr lang="cs-CZ" sz="3600" dirty="0" smtClean="0"/>
          </a:p>
          <a:p>
            <a:endParaRPr lang="en-GB" sz="3600" dirty="0"/>
          </a:p>
        </p:txBody>
      </p:sp>
      <p:sp>
        <p:nvSpPr>
          <p:cNvPr id="3174" name="Text Box 102"/>
          <p:cNvSpPr txBox="1">
            <a:spLocks noChangeArrowheads="1"/>
          </p:cNvSpPr>
          <p:nvPr/>
        </p:nvSpPr>
        <p:spPr bwMode="auto">
          <a:xfrm>
            <a:off x="1475656" y="4797152"/>
            <a:ext cx="136959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cs-CZ" sz="1600" dirty="0" smtClean="0"/>
              <a:t>Území XY</a:t>
            </a:r>
            <a:endParaRPr lang="en-GB" sz="1600" dirty="0" smtClean="0"/>
          </a:p>
        </p:txBody>
      </p:sp>
      <p:sp>
        <p:nvSpPr>
          <p:cNvPr id="3176" name="Line 104"/>
          <p:cNvSpPr>
            <a:spLocks noChangeShapeType="1"/>
          </p:cNvSpPr>
          <p:nvPr/>
        </p:nvSpPr>
        <p:spPr bwMode="auto">
          <a:xfrm>
            <a:off x="1835150" y="2852738"/>
            <a:ext cx="43180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3178" name="Line 106"/>
          <p:cNvSpPr>
            <a:spLocks noChangeShapeType="1"/>
          </p:cNvSpPr>
          <p:nvPr/>
        </p:nvSpPr>
        <p:spPr bwMode="auto">
          <a:xfrm flipH="1">
            <a:off x="2411413" y="2205038"/>
            <a:ext cx="504825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3179" name="Line 107"/>
          <p:cNvSpPr>
            <a:spLocks noChangeShapeType="1"/>
          </p:cNvSpPr>
          <p:nvPr/>
        </p:nvSpPr>
        <p:spPr bwMode="auto">
          <a:xfrm flipH="1">
            <a:off x="2627313" y="2708275"/>
            <a:ext cx="1512887" cy="1009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11292" name="Line 108"/>
          <p:cNvSpPr>
            <a:spLocks noChangeShapeType="1"/>
          </p:cNvSpPr>
          <p:nvPr/>
        </p:nvSpPr>
        <p:spPr bwMode="auto">
          <a:xfrm flipH="1" flipV="1">
            <a:off x="2843213" y="4149725"/>
            <a:ext cx="252095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3182" name="Line 110"/>
          <p:cNvSpPr>
            <a:spLocks noChangeShapeType="1"/>
          </p:cNvSpPr>
          <p:nvPr/>
        </p:nvSpPr>
        <p:spPr bwMode="auto">
          <a:xfrm flipH="1" flipV="1">
            <a:off x="2700338" y="4581525"/>
            <a:ext cx="2879725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36" name="Rectangle 75"/>
          <p:cNvSpPr>
            <a:spLocks noChangeArrowheads="1"/>
          </p:cNvSpPr>
          <p:nvPr/>
        </p:nvSpPr>
        <p:spPr bwMode="auto">
          <a:xfrm>
            <a:off x="4643438" y="1989138"/>
            <a:ext cx="360362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37" name="Rectangle 79"/>
          <p:cNvSpPr>
            <a:spLocks noChangeArrowheads="1"/>
          </p:cNvSpPr>
          <p:nvPr/>
        </p:nvSpPr>
        <p:spPr bwMode="auto">
          <a:xfrm>
            <a:off x="4140200" y="2636838"/>
            <a:ext cx="360363" cy="2159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11296" name="Rectangle 79"/>
          <p:cNvSpPr>
            <a:spLocks noChangeArrowheads="1"/>
          </p:cNvSpPr>
          <p:nvPr/>
        </p:nvSpPr>
        <p:spPr bwMode="auto">
          <a:xfrm>
            <a:off x="5364163" y="4437063"/>
            <a:ext cx="361950" cy="215900"/>
          </a:xfrm>
          <a:prstGeom prst="rect">
            <a:avLst/>
          </a:prstGeom>
          <a:solidFill>
            <a:srgbClr val="DD4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297" name="Rectangle 79"/>
          <p:cNvSpPr>
            <a:spLocks noChangeArrowheads="1"/>
          </p:cNvSpPr>
          <p:nvPr/>
        </p:nvSpPr>
        <p:spPr bwMode="auto">
          <a:xfrm>
            <a:off x="2484438" y="4076700"/>
            <a:ext cx="360362" cy="215900"/>
          </a:xfrm>
          <a:prstGeom prst="rect">
            <a:avLst/>
          </a:prstGeom>
          <a:solidFill>
            <a:srgbClr val="DD4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298" name="Text Box 52"/>
          <p:cNvSpPr txBox="1">
            <a:spLocks noChangeArrowheads="1"/>
          </p:cNvSpPr>
          <p:nvPr/>
        </p:nvSpPr>
        <p:spPr bwMode="auto">
          <a:xfrm>
            <a:off x="539552" y="908050"/>
            <a:ext cx="7776864" cy="360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cs-CZ" sz="2400" b="1" dirty="0" smtClean="0"/>
              <a:t>Příklad využití integrované územní investice - IÚI</a:t>
            </a:r>
            <a:endParaRPr lang="en-GB" sz="2400" b="1" dirty="0"/>
          </a:p>
        </p:txBody>
      </p:sp>
      <p:sp>
        <p:nvSpPr>
          <p:cNvPr id="11300" name="Left Brace 11"/>
          <p:cNvSpPr>
            <a:spLocks/>
          </p:cNvSpPr>
          <p:nvPr/>
        </p:nvSpPr>
        <p:spPr bwMode="auto">
          <a:xfrm>
            <a:off x="9169400" y="3573463"/>
            <a:ext cx="155575" cy="914400"/>
          </a:xfrm>
          <a:prstGeom prst="leftBrace">
            <a:avLst>
              <a:gd name="adj1" fmla="val 8327"/>
              <a:gd name="adj2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/>
          </a:p>
        </p:txBody>
      </p:sp>
      <p:sp>
        <p:nvSpPr>
          <p:cNvPr id="11301" name="Left Brace 12"/>
          <p:cNvSpPr>
            <a:spLocks/>
          </p:cNvSpPr>
          <p:nvPr/>
        </p:nvSpPr>
        <p:spPr bwMode="auto">
          <a:xfrm>
            <a:off x="8666163" y="3357563"/>
            <a:ext cx="503237" cy="2159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/>
          </a:p>
        </p:txBody>
      </p:sp>
      <p:sp>
        <p:nvSpPr>
          <p:cNvPr id="11302" name="Left Brace 59"/>
          <p:cNvSpPr>
            <a:spLocks/>
          </p:cNvSpPr>
          <p:nvPr/>
        </p:nvSpPr>
        <p:spPr bwMode="auto">
          <a:xfrm>
            <a:off x="8739188" y="2055813"/>
            <a:ext cx="304800" cy="822325"/>
          </a:xfrm>
          <a:prstGeom prst="leftBrace">
            <a:avLst>
              <a:gd name="adj1" fmla="val 8331"/>
              <a:gd name="adj2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303" name="Left Brace 62"/>
          <p:cNvSpPr>
            <a:spLocks/>
          </p:cNvSpPr>
          <p:nvPr/>
        </p:nvSpPr>
        <p:spPr bwMode="auto">
          <a:xfrm>
            <a:off x="8828088" y="3186113"/>
            <a:ext cx="304800" cy="822325"/>
          </a:xfrm>
          <a:prstGeom prst="leftBrace">
            <a:avLst>
              <a:gd name="adj1" fmla="val 8331"/>
              <a:gd name="adj2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Left Brace 14"/>
          <p:cNvSpPr/>
          <p:nvPr/>
        </p:nvSpPr>
        <p:spPr bwMode="auto">
          <a:xfrm>
            <a:off x="9458325" y="1196975"/>
            <a:ext cx="431800" cy="2952750"/>
          </a:xfrm>
          <a:prstGeom prst="lef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marL="3175">
              <a:defRPr/>
            </a:pPr>
            <a:endParaRPr lang="en-GB">
              <a:ln>
                <a:solidFill>
                  <a:srgbClr val="000000"/>
                </a:solidFill>
              </a:ln>
              <a:ea typeface="ＭＳ Ｐゴシック" charset="0"/>
            </a:endParaRPr>
          </a:p>
        </p:txBody>
      </p:sp>
      <p:sp>
        <p:nvSpPr>
          <p:cNvPr id="11305" name="Left Brace 67"/>
          <p:cNvSpPr>
            <a:spLocks/>
          </p:cNvSpPr>
          <p:nvPr/>
        </p:nvSpPr>
        <p:spPr bwMode="auto">
          <a:xfrm>
            <a:off x="9378950" y="1052513"/>
            <a:ext cx="304800" cy="822325"/>
          </a:xfrm>
          <a:prstGeom prst="leftBrace">
            <a:avLst>
              <a:gd name="adj1" fmla="val 8331"/>
              <a:gd name="adj2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307" name="Line 46"/>
          <p:cNvSpPr>
            <a:spLocks noChangeShapeType="1"/>
          </p:cNvSpPr>
          <p:nvPr/>
        </p:nvSpPr>
        <p:spPr bwMode="auto">
          <a:xfrm flipH="1">
            <a:off x="144463" y="3141663"/>
            <a:ext cx="8820150" cy="0"/>
          </a:xfrm>
          <a:prstGeom prst="line">
            <a:avLst/>
          </a:prstGeom>
          <a:noFill/>
          <a:ln w="25400">
            <a:solidFill>
              <a:schemeClr val="accent2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2" name="Rectangle 75"/>
          <p:cNvSpPr>
            <a:spLocks noChangeArrowheads="1"/>
          </p:cNvSpPr>
          <p:nvPr/>
        </p:nvSpPr>
        <p:spPr bwMode="auto">
          <a:xfrm>
            <a:off x="5148263" y="1989138"/>
            <a:ext cx="360362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1187450" y="1989138"/>
            <a:ext cx="360363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684213" y="1989138"/>
            <a:ext cx="360362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11311" name="Rectangle 10"/>
          <p:cNvSpPr>
            <a:spLocks noChangeArrowheads="1"/>
          </p:cNvSpPr>
          <p:nvPr/>
        </p:nvSpPr>
        <p:spPr bwMode="auto">
          <a:xfrm>
            <a:off x="1187450" y="2492375"/>
            <a:ext cx="360363" cy="360363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1312" name="Rectangle 10"/>
          <p:cNvSpPr>
            <a:spLocks noChangeArrowheads="1"/>
          </p:cNvSpPr>
          <p:nvPr/>
        </p:nvSpPr>
        <p:spPr bwMode="auto">
          <a:xfrm>
            <a:off x="1690688" y="3573463"/>
            <a:ext cx="360362" cy="360362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7" name="Line 104"/>
          <p:cNvSpPr>
            <a:spLocks noChangeShapeType="1"/>
          </p:cNvSpPr>
          <p:nvPr/>
        </p:nvSpPr>
        <p:spPr bwMode="auto">
          <a:xfrm>
            <a:off x="1476375" y="2852738"/>
            <a:ext cx="35877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GB">
              <a:latin typeface="Verdana" charset="0"/>
              <a:ea typeface="ＭＳ Ｐゴシック" charset="0"/>
            </a:endParaRPr>
          </a:p>
        </p:txBody>
      </p:sp>
      <p:sp>
        <p:nvSpPr>
          <p:cNvPr id="50" name="Text Box 102"/>
          <p:cNvSpPr txBox="1">
            <a:spLocks noChangeArrowheads="1"/>
          </p:cNvSpPr>
          <p:nvPr/>
        </p:nvSpPr>
        <p:spPr bwMode="auto">
          <a:xfrm>
            <a:off x="899592" y="5157192"/>
            <a:ext cx="23042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cs-CZ" sz="1400" dirty="0" smtClean="0"/>
              <a:t>Integrovaná územní investice</a:t>
            </a:r>
            <a:endParaRPr lang="en-GB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23528" y="764704"/>
            <a:ext cx="882047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49263" algn="l"/>
              </a:tabLst>
              <a:defRPr/>
            </a:pPr>
            <a:r>
              <a:rPr lang="cs-CZ" sz="2800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4</a:t>
            </a:r>
            <a:r>
              <a:rPr lang="cs-CZ" sz="2800" b="1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. Jaké jsou hlavní výzvy pro období 2014+</a:t>
            </a:r>
            <a:endParaRPr lang="cs-CZ" sz="2800" b="1" dirty="0">
              <a:solidFill>
                <a:srgbClr val="3366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23528" y="1340768"/>
            <a:ext cx="867886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</a:pPr>
            <a:r>
              <a:rPr lang="cs-CZ" sz="2000" b="0" kern="0" dirty="0" smtClean="0">
                <a:solidFill>
                  <a:srgbClr val="FF0000"/>
                </a:solidFill>
                <a:latin typeface="+mn-lt"/>
              </a:rPr>
              <a:t>Poznámky k partnerství a územnímu přístupu 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Různé cílové skupiny mají v území své nezastupitelné role. Pochopení příležitostí, využití místních znalostí a potenciálu je jedinou možnou cestou pro efektivní investice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Území, kde skutečně funguje spolupráce všech klíčových partnerů při pochopení různosti rolí a znalostí souvislostí jsou </a:t>
            </a:r>
            <a:r>
              <a:rPr lang="cs-CZ" sz="2000" kern="0" dirty="0" smtClean="0">
                <a:solidFill>
                  <a:schemeClr val="tx1"/>
                </a:solidFill>
                <a:latin typeface="+mn-lt"/>
              </a:rPr>
              <a:t>schopny lépe obstát v  konkurenci 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Partnerství a víceúrovňové řízení je osvědčeným modelem pro realizaci efektivních investic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23528" y="1340768"/>
            <a:ext cx="8678863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</a:pPr>
            <a:r>
              <a:rPr lang="cs-CZ" sz="2000" b="0" kern="0" dirty="0" smtClean="0">
                <a:solidFill>
                  <a:srgbClr val="FF0000"/>
                </a:solidFill>
                <a:latin typeface="+mn-lt"/>
              </a:rPr>
              <a:t>Východiska stejná – výsledky různé: </a:t>
            </a: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Nařízení, Metodické pokyny, koordinační mechanismy jsou pro všechny operační programy stejné. Přesto tyto postupy vedou k různým výsledkům… Klíčový je lidský potenciál (znalosti a dovednosti)</a:t>
            </a:r>
          </a:p>
          <a:p>
            <a:pPr marL="342900" lvl="0" indent="-342900" eaLnBrk="0" hangingPunct="0">
              <a:spcBef>
                <a:spcPct val="20000"/>
              </a:spcBef>
            </a:pPr>
            <a:endParaRPr lang="cs-CZ" sz="1000" b="0" kern="0" dirty="0" smtClean="0">
              <a:solidFill>
                <a:schemeClr val="tx1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lang="cs-CZ" sz="2000" b="0" kern="0" dirty="0" smtClean="0">
                <a:solidFill>
                  <a:srgbClr val="FF0000"/>
                </a:solidFill>
              </a:rPr>
              <a:t>Co bychom měli sledovat: </a:t>
            </a: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V rámci ČR i v rámci krajů – pokud budeme sledovat cíl dělat věci efektivněji, měli bychom: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-"/>
            </a:pPr>
            <a:r>
              <a:rPr lang="cs-CZ" sz="2000" kern="0" dirty="0" smtClean="0">
                <a:solidFill>
                  <a:schemeClr val="tx1"/>
                </a:solidFill>
                <a:latin typeface="+mn-lt"/>
              </a:rPr>
              <a:t>Vyhodnotit</a:t>
            </a: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 si pozitivní i negativní </a:t>
            </a:r>
            <a:r>
              <a:rPr lang="cs-CZ" sz="2000" kern="0" dirty="0" smtClean="0">
                <a:solidFill>
                  <a:schemeClr val="tx1"/>
                </a:solidFill>
                <a:latin typeface="+mn-lt"/>
              </a:rPr>
              <a:t>zkušenosti </a:t>
            </a: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ze stávajícího období a vést diskusi ke vzájemnému pochopení problémů a příležitostí, 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-"/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Navázat na </a:t>
            </a:r>
            <a:r>
              <a:rPr lang="cs-CZ" sz="2000" kern="0" dirty="0" smtClean="0">
                <a:solidFill>
                  <a:schemeClr val="tx1"/>
                </a:solidFill>
                <a:latin typeface="+mn-lt"/>
              </a:rPr>
              <a:t>znalosti, dovednosti a potenciál</a:t>
            </a: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, který v kraji máme a zajistit rozvoj znalostí a dovedností pro období 2014+ v rámci partnerství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-"/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Připravit </a:t>
            </a:r>
            <a:r>
              <a:rPr lang="cs-CZ" sz="2000" kern="0" dirty="0" smtClean="0">
                <a:solidFill>
                  <a:schemeClr val="tx1"/>
                </a:solidFill>
                <a:latin typeface="+mn-lt"/>
              </a:rPr>
              <a:t>investiční strategii pro rozvoj Zlínského kraje </a:t>
            </a: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a usilovat o její prosazení 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-"/>
            </a:pPr>
            <a:endParaRPr lang="cs-CZ" sz="2000" b="0" kern="0" dirty="0" smtClean="0">
              <a:solidFill>
                <a:schemeClr val="tx1"/>
              </a:solidFill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23528" y="764704"/>
            <a:ext cx="882047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49263" algn="l"/>
              </a:tabLst>
              <a:defRPr/>
            </a:pPr>
            <a:r>
              <a:rPr lang="cs-CZ" sz="2800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4</a:t>
            </a:r>
            <a:r>
              <a:rPr lang="cs-CZ" sz="2800" b="1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. Jaké jsou hlavní výzvy pro období 2014+</a:t>
            </a:r>
            <a:endParaRPr lang="cs-CZ" sz="2800" b="1" dirty="0">
              <a:solidFill>
                <a:srgbClr val="3366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23528" y="764704"/>
            <a:ext cx="882047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49263" algn="l"/>
              </a:tabLst>
              <a:defRPr/>
            </a:pPr>
            <a:r>
              <a:rPr lang="cs-CZ" sz="2800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5</a:t>
            </a:r>
            <a:r>
              <a:rPr lang="cs-CZ" sz="2800" b="1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. </a:t>
            </a:r>
            <a:r>
              <a:rPr lang="cs-CZ" sz="2800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Závěrečné shrnutí</a:t>
            </a:r>
            <a:endParaRPr lang="cs-CZ" sz="2800" b="1" dirty="0">
              <a:solidFill>
                <a:srgbClr val="3366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23528" y="1340768"/>
            <a:ext cx="867886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lvl="0" indent="-457200" eaLnBrk="0" hangingPunct="0">
              <a:spcBef>
                <a:spcPct val="20000"/>
              </a:spcBef>
            </a:pPr>
            <a:r>
              <a:rPr lang="cs-CZ" sz="2400" b="0" kern="0" dirty="0" smtClean="0">
                <a:solidFill>
                  <a:srgbClr val="002060"/>
                </a:solidFill>
                <a:latin typeface="+mn-lt"/>
              </a:rPr>
              <a:t>Co je důležité pro následující období především: </a:t>
            </a:r>
          </a:p>
          <a:p>
            <a:pPr marL="457200" lvl="0" indent="-457200" eaLnBrk="0" hangingPunct="0">
              <a:spcBef>
                <a:spcPct val="20000"/>
              </a:spcBef>
            </a:pPr>
            <a:endParaRPr lang="cs-CZ" sz="1000" b="0" kern="0" dirty="0" smtClean="0">
              <a:solidFill>
                <a:srgbClr val="002060"/>
              </a:solidFill>
              <a:latin typeface="+mn-lt"/>
            </a:endParaRPr>
          </a:p>
          <a:p>
            <a:pPr marL="457200" lvl="0" indent="-457200" eaLnBrk="0" hangingPunct="0">
              <a:spcBef>
                <a:spcPct val="20000"/>
              </a:spcBef>
              <a:buFont typeface="+mj-lt"/>
              <a:buAutoNum type="alphaLcParenR"/>
            </a:pPr>
            <a:r>
              <a:rPr lang="cs-CZ" sz="2400" b="0" kern="0" dirty="0" smtClean="0">
                <a:solidFill>
                  <a:srgbClr val="002060"/>
                </a:solidFill>
                <a:latin typeface="+mn-lt"/>
              </a:rPr>
              <a:t>Využití </a:t>
            </a:r>
            <a:r>
              <a:rPr lang="cs-CZ" sz="2400" kern="0" dirty="0" smtClean="0">
                <a:solidFill>
                  <a:srgbClr val="002060"/>
                </a:solidFill>
                <a:latin typeface="+mn-lt"/>
              </a:rPr>
              <a:t>znalostí a dovedností </a:t>
            </a:r>
            <a:r>
              <a:rPr lang="cs-CZ" sz="2400" b="0" kern="0" dirty="0" smtClean="0">
                <a:solidFill>
                  <a:srgbClr val="002060"/>
                </a:solidFill>
                <a:latin typeface="+mn-lt"/>
              </a:rPr>
              <a:t>(včetně vyhodnocení zkušeností a realizovaných investic - návaznosti)</a:t>
            </a:r>
          </a:p>
          <a:p>
            <a:pPr marL="457200" lvl="0" indent="-457200" eaLnBrk="0" hangingPunct="0">
              <a:spcBef>
                <a:spcPct val="20000"/>
              </a:spcBef>
              <a:buFont typeface="+mj-lt"/>
              <a:buAutoNum type="alphaLcParenR"/>
            </a:pPr>
            <a:r>
              <a:rPr lang="cs-CZ" sz="2400" b="0" kern="0" dirty="0" smtClean="0">
                <a:solidFill>
                  <a:srgbClr val="002060"/>
                </a:solidFill>
                <a:latin typeface="+mn-lt"/>
              </a:rPr>
              <a:t>Strategický přístup a orientace na výsledky – jakou máme představu o </a:t>
            </a:r>
            <a:r>
              <a:rPr lang="cs-CZ" sz="2400" kern="0" dirty="0" smtClean="0">
                <a:solidFill>
                  <a:srgbClr val="002060"/>
                </a:solidFill>
                <a:latin typeface="+mn-lt"/>
              </a:rPr>
              <a:t>střednědobém investičním plánu pro využití Kohezní politiky </a:t>
            </a:r>
            <a:r>
              <a:rPr lang="cs-CZ" sz="2400" b="0" kern="0" dirty="0" smtClean="0">
                <a:solidFill>
                  <a:srgbClr val="002060"/>
                </a:solidFill>
                <a:latin typeface="+mn-lt"/>
              </a:rPr>
              <a:t>(co chceme financovat při omezení </a:t>
            </a:r>
            <a:r>
              <a:rPr lang="cs-CZ" sz="2400" b="0" kern="0" smtClean="0">
                <a:solidFill>
                  <a:srgbClr val="002060"/>
                </a:solidFill>
                <a:latin typeface="+mn-lt"/>
              </a:rPr>
              <a:t>využití fondů, </a:t>
            </a:r>
            <a:r>
              <a:rPr lang="cs-CZ" sz="2400" b="0" kern="0" dirty="0" smtClean="0">
                <a:solidFill>
                  <a:srgbClr val="002060"/>
                </a:solidFill>
                <a:latin typeface="+mn-lt"/>
              </a:rPr>
              <a:t>jaké to bude mít přínosy a dopady, jak to zapadá do „dnešní životní situace“?) </a:t>
            </a:r>
          </a:p>
          <a:p>
            <a:pPr marL="457200" lvl="0" indent="-457200" eaLnBrk="0" hangingPunct="0">
              <a:spcBef>
                <a:spcPct val="20000"/>
              </a:spcBef>
              <a:buFont typeface="+mj-lt"/>
              <a:buAutoNum type="alphaLcParenR"/>
            </a:pPr>
            <a:r>
              <a:rPr lang="cs-CZ" sz="2400" kern="0" dirty="0" smtClean="0">
                <a:solidFill>
                  <a:srgbClr val="002060"/>
                </a:solidFill>
                <a:latin typeface="+mn-lt"/>
              </a:rPr>
              <a:t>Partnerství a spolupráce</a:t>
            </a:r>
          </a:p>
          <a:p>
            <a:pPr marL="457200" lvl="0" indent="-457200" eaLnBrk="0" hangingPunct="0">
              <a:spcBef>
                <a:spcPct val="20000"/>
              </a:spcBef>
              <a:buFont typeface="+mj-lt"/>
              <a:buAutoNum type="alphaLcParenR"/>
            </a:pPr>
            <a:r>
              <a:rPr lang="cs-CZ" sz="2400" b="0" kern="0" dirty="0" smtClean="0">
                <a:solidFill>
                  <a:srgbClr val="002060"/>
                </a:solidFill>
                <a:latin typeface="+mn-lt"/>
              </a:rPr>
              <a:t>Využití nových postupů a příležitostí</a:t>
            </a:r>
          </a:p>
          <a:p>
            <a:pPr marL="457200" lvl="0" indent="-457200" eaLnBrk="0" hangingPunct="0">
              <a:spcBef>
                <a:spcPct val="20000"/>
              </a:spcBef>
              <a:buFont typeface="+mj-lt"/>
              <a:buAutoNum type="alphaLcParenR"/>
            </a:pPr>
            <a:r>
              <a:rPr lang="cs-CZ" sz="2400" b="0" kern="0" dirty="0" smtClean="0">
                <a:solidFill>
                  <a:srgbClr val="002060"/>
                </a:solidFill>
                <a:latin typeface="+mn-lt"/>
              </a:rPr>
              <a:t>Vnímání vztahu k území (</a:t>
            </a:r>
            <a:r>
              <a:rPr lang="cs-CZ" sz="2400" kern="0" dirty="0" smtClean="0">
                <a:solidFill>
                  <a:srgbClr val="002060"/>
                </a:solidFill>
                <a:latin typeface="+mn-lt"/>
              </a:rPr>
              <a:t>víceúrovňová správa</a:t>
            </a:r>
            <a:r>
              <a:rPr lang="cs-CZ" sz="2400" b="0" kern="0" dirty="0" smtClean="0">
                <a:solidFill>
                  <a:srgbClr val="002060"/>
                </a:solidFill>
                <a:latin typeface="+mn-lt"/>
              </a:rPr>
              <a:t>)</a:t>
            </a:r>
          </a:p>
          <a:p>
            <a:pPr marL="342900" lvl="0" indent="-342900" eaLnBrk="0" hangingPunct="0">
              <a:spcBef>
                <a:spcPct val="20000"/>
              </a:spcBef>
            </a:pPr>
            <a:endParaRPr lang="cs-CZ" sz="2000" b="0" kern="0" dirty="0" smtClean="0">
              <a:solidFill>
                <a:srgbClr val="FF0000"/>
              </a:solidFill>
              <a:latin typeface="+mn-lt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cs-CZ" sz="2000" b="0" kern="0" dirty="0" smtClean="0">
                <a:solidFill>
                  <a:srgbClr val="FF0000"/>
                </a:solidFill>
                <a:latin typeface="+mn-lt"/>
              </a:rPr>
              <a:t> 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-"/>
            </a:pPr>
            <a:endParaRPr lang="cs-CZ" sz="2000" b="0" kern="0" dirty="0" smtClean="0">
              <a:solidFill>
                <a:schemeClr val="tx1"/>
              </a:solidFill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9552" y="1340768"/>
            <a:ext cx="8229600" cy="5055171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DĚKUJI VÁM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ZA POZORNOST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cs-CZ" sz="28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cs-CZ" sz="28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Ivan Matulík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ředitel Úřadu Regionální rady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cs-CZ" sz="28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 action="ppaction://hlinkfile"/>
              </a:rPr>
              <a:t>www.</a:t>
            </a:r>
            <a:r>
              <a:rPr lang="cs-CZ" sz="28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 action="ppaction://hlinkfile"/>
              </a:rPr>
              <a:t>rr</a:t>
            </a:r>
            <a:r>
              <a:rPr lang="cs-CZ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 action="ppaction://hlinkfile"/>
              </a:rPr>
              <a:t>-</a:t>
            </a:r>
            <a:r>
              <a:rPr lang="cs-CZ" sz="28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 action="ppaction://hlinkfile"/>
              </a:rPr>
              <a:t>strednimorava.cz</a:t>
            </a:r>
            <a:endParaRPr lang="cs-CZ" sz="28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pPr algn="l" eaLnBrk="1" hangingPunct="1"/>
            <a:r>
              <a:rPr lang="cs-CZ" sz="3200" b="1" kern="1200" dirty="0" smtClean="0">
                <a:solidFill>
                  <a:srgbClr val="3366FF"/>
                </a:solidFill>
              </a:rPr>
              <a:t>OSNOVA PREZENTACE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229600" cy="3168650"/>
          </a:xfrm>
          <a:noFill/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cs-CZ" sz="2800" dirty="0" smtClean="0">
                <a:solidFill>
                  <a:schemeClr val="accent2"/>
                </a:solidFill>
              </a:rPr>
              <a:t>ROP Střední Morava v číslech 08/2012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cs-CZ" sz="2800" dirty="0" smtClean="0">
                <a:solidFill>
                  <a:schemeClr val="accent2"/>
                </a:solidFill>
              </a:rPr>
              <a:t>Několik poznámek k architektuře 2007-2013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cs-CZ" sz="2800" dirty="0" smtClean="0">
                <a:solidFill>
                  <a:schemeClr val="accent2"/>
                </a:solidFill>
              </a:rPr>
              <a:t>Klíčové zkušenosti ROP Střední Morava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cs-CZ" sz="2800" dirty="0" smtClean="0">
                <a:solidFill>
                  <a:schemeClr val="accent2"/>
                </a:solidFill>
              </a:rPr>
              <a:t>Jaké jsou hlavní výzvy pro období 2014+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cs-CZ" sz="2800" dirty="0" smtClean="0">
                <a:solidFill>
                  <a:schemeClr val="accent2"/>
                </a:solidFill>
              </a:rPr>
              <a:t>Závěrečné shrnutí</a:t>
            </a:r>
          </a:p>
          <a:p>
            <a:pPr marL="609600" indent="-609600" eaLnBrk="1" hangingPunct="1">
              <a:buFontTx/>
              <a:buAutoNum type="arabicPeriod"/>
            </a:pPr>
            <a:endParaRPr lang="cs-CZ" sz="2800" dirty="0" smtClean="0">
              <a:solidFill>
                <a:schemeClr val="accent2"/>
              </a:solidFill>
            </a:endParaRPr>
          </a:p>
          <a:p>
            <a:pPr marL="609600" indent="-609600" eaLnBrk="1" hangingPunct="1">
              <a:buFontTx/>
              <a:buAutoNum type="arabicPeriod"/>
            </a:pPr>
            <a:endParaRPr lang="pt-BR" sz="2800" dirty="0" smtClean="0">
              <a:solidFill>
                <a:schemeClr val="accent2"/>
              </a:solidFill>
            </a:endParaRPr>
          </a:p>
          <a:p>
            <a:pPr marL="609600" indent="-609600" eaLnBrk="1" hangingPunct="1">
              <a:buNone/>
            </a:pPr>
            <a:endParaRPr lang="cs-CZ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1520" y="1484784"/>
            <a:ext cx="8678863" cy="4143375"/>
          </a:xfrm>
          <a:noFill/>
        </p:spPr>
        <p:txBody>
          <a:bodyPr/>
          <a:lstStyle/>
          <a:p>
            <a:pPr lvl="0">
              <a:buNone/>
            </a:pPr>
            <a:r>
              <a:rPr lang="cs-CZ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Celkový finanční rámec ROP SM činí cca. </a:t>
            </a:r>
            <a:r>
              <a:rPr lang="cs-CZ" sz="2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17,5 mld. Kč </a:t>
            </a:r>
            <a:r>
              <a:rPr lang="cs-CZ" sz="24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 ohledem na aktuální propočet kursu </a:t>
            </a:r>
            <a:r>
              <a:rPr lang="cs-CZ" sz="2400" i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Kč</a:t>
            </a:r>
            <a:r>
              <a:rPr lang="cs-CZ" sz="24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/EUR)</a:t>
            </a:r>
          </a:p>
          <a:p>
            <a:pPr lvl="1"/>
            <a:r>
              <a:rPr lang="cs-CZ" sz="2000" dirty="0" smtClean="0">
                <a:ea typeface="+mn-ea"/>
                <a:cs typeface="+mn-cs"/>
              </a:rPr>
              <a:t>z toho je již vázáno na schválené či ukončené projekty </a:t>
            </a:r>
            <a:r>
              <a:rPr lang="cs-CZ" sz="2000" b="1" dirty="0" smtClean="0">
                <a:ea typeface="+mn-ea"/>
                <a:cs typeface="+mn-cs"/>
              </a:rPr>
              <a:t>16 mld. Kč </a:t>
            </a:r>
          </a:p>
          <a:p>
            <a:pPr lvl="1"/>
            <a:r>
              <a:rPr lang="cs-CZ" sz="2000" dirty="0" smtClean="0">
                <a:ea typeface="+mn-ea"/>
                <a:cs typeface="+mn-cs"/>
              </a:rPr>
              <a:t>n</a:t>
            </a:r>
            <a:r>
              <a:rPr lang="cs-CZ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poslední vyhlašované výzvy zůstává </a:t>
            </a:r>
            <a:r>
              <a:rPr lang="cs-CZ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cca. 1,5 mld. Kč</a:t>
            </a:r>
          </a:p>
          <a:p>
            <a:pPr lvl="2">
              <a:buNone/>
            </a:pPr>
            <a:r>
              <a:rPr lang="cs-CZ" sz="1600" i="1" dirty="0" smtClean="0">
                <a:ea typeface="+mn-ea"/>
                <a:cs typeface="+mn-cs"/>
              </a:rPr>
              <a:t>(z toho cca. 700 mil. Kč vychází ze změn Programu)</a:t>
            </a:r>
            <a:endParaRPr lang="cs-CZ" sz="1600" i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cs-CZ" sz="2000" dirty="0" smtClean="0">
                <a:ea typeface="+mn-ea"/>
                <a:cs typeface="+mn-cs"/>
              </a:rPr>
              <a:t>Proplacené finanční prostředky		</a:t>
            </a:r>
            <a:r>
              <a:rPr lang="cs-CZ" sz="2000" b="1" dirty="0" smtClean="0">
                <a:ea typeface="+mn-ea"/>
                <a:cs typeface="+mn-cs"/>
              </a:rPr>
              <a:t>9,3 </a:t>
            </a:r>
            <a:r>
              <a:rPr lang="cs-CZ" sz="2000" b="1" dirty="0" err="1" smtClean="0">
                <a:ea typeface="+mn-ea"/>
                <a:cs typeface="+mn-cs"/>
              </a:rPr>
              <a:t>mld</a:t>
            </a:r>
            <a:r>
              <a:rPr lang="cs-CZ" sz="2000" b="1" dirty="0" smtClean="0">
                <a:ea typeface="+mn-ea"/>
                <a:cs typeface="+mn-cs"/>
              </a:rPr>
              <a:t> Kč</a:t>
            </a:r>
          </a:p>
          <a:p>
            <a:pPr lvl="1"/>
            <a:r>
              <a:rPr lang="cs-CZ" sz="2000" dirty="0" smtClean="0">
                <a:ea typeface="+mn-ea"/>
                <a:cs typeface="+mn-cs"/>
              </a:rPr>
              <a:t>Certifikované finanční prostředky		</a:t>
            </a:r>
            <a:r>
              <a:rPr lang="cs-CZ" sz="2000" b="1" dirty="0" smtClean="0">
                <a:ea typeface="+mn-ea"/>
                <a:cs typeface="+mn-cs"/>
              </a:rPr>
              <a:t>7,5 </a:t>
            </a:r>
            <a:r>
              <a:rPr lang="cs-CZ" sz="2000" b="1" dirty="0" err="1" smtClean="0">
                <a:ea typeface="+mn-ea"/>
                <a:cs typeface="+mn-cs"/>
              </a:rPr>
              <a:t>mld</a:t>
            </a:r>
            <a:r>
              <a:rPr lang="cs-CZ" sz="2000" b="1" dirty="0" smtClean="0">
                <a:ea typeface="+mn-ea"/>
                <a:cs typeface="+mn-cs"/>
              </a:rPr>
              <a:t> Kč</a:t>
            </a:r>
          </a:p>
          <a:p>
            <a:pPr lvl="1"/>
            <a:r>
              <a:rPr lang="cs-CZ" sz="2000" dirty="0" smtClean="0">
                <a:ea typeface="+mn-ea"/>
                <a:cs typeface="+mn-cs"/>
              </a:rPr>
              <a:t>Počet přijatých projektů </a:t>
            </a:r>
            <a:r>
              <a:rPr lang="cs-CZ" sz="2000" b="1" dirty="0" smtClean="0">
                <a:ea typeface="+mn-ea"/>
                <a:cs typeface="+mn-cs"/>
              </a:rPr>
              <a:t>			1738</a:t>
            </a:r>
            <a:r>
              <a:rPr lang="cs-CZ" sz="2000" dirty="0" smtClean="0"/>
              <a:t> za </a:t>
            </a:r>
            <a:r>
              <a:rPr lang="cs-CZ" sz="2000" b="1" dirty="0" smtClean="0"/>
              <a:t>27,2 </a:t>
            </a:r>
            <a:r>
              <a:rPr lang="cs-CZ" sz="2000" b="1" dirty="0" err="1" smtClean="0"/>
              <a:t>mld</a:t>
            </a:r>
            <a:r>
              <a:rPr lang="cs-CZ" sz="2000" b="1" dirty="0" smtClean="0">
                <a:ea typeface="+mn-ea"/>
                <a:cs typeface="+mn-cs"/>
              </a:rPr>
              <a:t> </a:t>
            </a:r>
          </a:p>
          <a:p>
            <a:pPr lvl="1"/>
            <a:r>
              <a:rPr lang="cs-CZ" sz="2000" dirty="0" smtClean="0">
                <a:ea typeface="+mn-ea"/>
                <a:cs typeface="+mn-cs"/>
              </a:rPr>
              <a:t>počet schválených projektů</a:t>
            </a:r>
            <a:r>
              <a:rPr lang="cs-CZ" sz="2000" b="1" dirty="0" smtClean="0">
                <a:ea typeface="+mn-ea"/>
                <a:cs typeface="+mn-cs"/>
              </a:rPr>
              <a:t>		852 za 16 mld. Kč</a:t>
            </a:r>
          </a:p>
          <a:p>
            <a:pPr lvl="1"/>
            <a:r>
              <a:rPr lang="cs-CZ" sz="2000" dirty="0" smtClean="0">
                <a:ea typeface="+mn-ea"/>
                <a:cs typeface="+mn-cs"/>
              </a:rPr>
              <a:t>Počet ukončených projektů  		</a:t>
            </a:r>
            <a:r>
              <a:rPr lang="cs-CZ" sz="2000" b="1" dirty="0" smtClean="0">
                <a:ea typeface="+mn-ea"/>
                <a:cs typeface="+mn-cs"/>
              </a:rPr>
              <a:t>536 </a:t>
            </a:r>
            <a:r>
              <a:rPr lang="cs-CZ" sz="2000" dirty="0" smtClean="0">
                <a:ea typeface="+mn-ea"/>
                <a:cs typeface="+mn-cs"/>
              </a:rPr>
              <a:t>za</a:t>
            </a:r>
            <a:r>
              <a:rPr lang="cs-CZ" sz="2000" b="1" dirty="0" smtClean="0">
                <a:ea typeface="+mn-ea"/>
                <a:cs typeface="+mn-cs"/>
              </a:rPr>
              <a:t> 8,2 mld. Kč</a:t>
            </a:r>
          </a:p>
          <a:p>
            <a:pPr lvl="1"/>
            <a:r>
              <a:rPr lang="cs-CZ" sz="2000" dirty="0" smtClean="0">
                <a:ea typeface="+mn-ea"/>
                <a:cs typeface="+mn-cs"/>
              </a:rPr>
              <a:t>Počet podpořených pracovních </a:t>
            </a:r>
            <a:r>
              <a:rPr lang="cs-CZ" sz="2000" smtClean="0">
                <a:ea typeface="+mn-ea"/>
                <a:cs typeface="+mn-cs"/>
              </a:rPr>
              <a:t>míst </a:t>
            </a:r>
            <a:r>
              <a:rPr lang="cs-CZ" sz="2000" b="1" smtClean="0">
                <a:ea typeface="+mn-ea"/>
                <a:cs typeface="+mn-cs"/>
              </a:rPr>
              <a:t>1125</a:t>
            </a:r>
            <a:r>
              <a:rPr lang="cs-CZ" sz="2000" smtClean="0">
                <a:ea typeface="+mn-ea"/>
                <a:cs typeface="+mn-cs"/>
              </a:rPr>
              <a:t>, </a:t>
            </a:r>
            <a:r>
              <a:rPr lang="cs-CZ" sz="2000" dirty="0" smtClean="0">
                <a:ea typeface="+mn-ea"/>
                <a:cs typeface="+mn-cs"/>
              </a:rPr>
              <a:t>z toho v cestovním </a:t>
            </a:r>
            <a:r>
              <a:rPr lang="cs-CZ" sz="2000" smtClean="0">
                <a:ea typeface="+mn-ea"/>
                <a:cs typeface="+mn-cs"/>
              </a:rPr>
              <a:t>ruchu </a:t>
            </a:r>
            <a:r>
              <a:rPr lang="cs-CZ" sz="2000" b="1" smtClean="0">
                <a:ea typeface="+mn-ea"/>
                <a:cs typeface="+mn-cs"/>
              </a:rPr>
              <a:t>798</a:t>
            </a:r>
            <a:endParaRPr lang="cs-CZ" sz="2000" b="1" dirty="0" smtClean="0">
              <a:ea typeface="+mn-ea"/>
              <a:cs typeface="+mn-cs"/>
            </a:endParaRPr>
          </a:p>
          <a:p>
            <a:pPr lvl="1">
              <a:buNone/>
            </a:pPr>
            <a:endParaRPr lang="cs-CZ" sz="2000" b="1" dirty="0" smtClean="0">
              <a:ea typeface="+mn-ea"/>
              <a:cs typeface="+mn-cs"/>
            </a:endParaRPr>
          </a:p>
          <a:p>
            <a:pPr marL="0" lvl="1">
              <a:buNone/>
            </a:pPr>
            <a:endParaRPr lang="cs-CZ" sz="2600" b="1" dirty="0" smtClean="0">
              <a:ea typeface="+mn-ea"/>
              <a:cs typeface="+mn-cs"/>
            </a:endParaRPr>
          </a:p>
          <a:p>
            <a:pPr lvl="0">
              <a:buNone/>
            </a:pPr>
            <a:endParaRPr lang="cs-CZ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 algn="just">
              <a:spcBef>
                <a:spcPts val="600"/>
              </a:spcBef>
              <a:buFontTx/>
              <a:buNone/>
            </a:pPr>
            <a:endParaRPr lang="cs-CZ" sz="2000" dirty="0" smtClean="0">
              <a:solidFill>
                <a:schemeClr val="accent2"/>
              </a:solidFill>
            </a:endParaRPr>
          </a:p>
          <a:p>
            <a:pPr marL="0" indent="0" algn="just">
              <a:spcBef>
                <a:spcPts val="600"/>
              </a:spcBef>
              <a:buFontTx/>
              <a:buNone/>
            </a:pPr>
            <a:endParaRPr lang="cs-CZ" sz="2000" dirty="0" smtClean="0">
              <a:solidFill>
                <a:schemeClr val="accent2"/>
              </a:solidFill>
            </a:endParaRPr>
          </a:p>
          <a:p>
            <a:pPr marL="0" indent="0" algn="just">
              <a:spcBef>
                <a:spcPts val="600"/>
              </a:spcBef>
              <a:buFontTx/>
              <a:buNone/>
            </a:pPr>
            <a:endParaRPr lang="cs-CZ" sz="2000" dirty="0" smtClean="0">
              <a:solidFill>
                <a:schemeClr val="accent2"/>
              </a:solidFill>
            </a:endParaRPr>
          </a:p>
          <a:p>
            <a:pPr marL="0" indent="0" algn="just">
              <a:spcBef>
                <a:spcPts val="600"/>
              </a:spcBef>
              <a:buFontTx/>
              <a:buNone/>
            </a:pPr>
            <a:endParaRPr lang="cs-CZ" sz="2000" dirty="0" smtClean="0">
              <a:solidFill>
                <a:schemeClr val="accent2"/>
              </a:solidFill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51520" y="764704"/>
            <a:ext cx="864096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49263" algn="l"/>
              </a:tabLst>
              <a:defRPr/>
            </a:pPr>
            <a:r>
              <a:rPr lang="cs-CZ" sz="2800" b="1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1. ROP Střední Morava v číslech 08/2012</a:t>
            </a:r>
            <a:endParaRPr lang="cs-CZ" sz="2800" b="1" dirty="0">
              <a:solidFill>
                <a:srgbClr val="3366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528" y="1340768"/>
            <a:ext cx="8678863" cy="4968552"/>
          </a:xfrm>
          <a:noFill/>
        </p:spPr>
        <p:txBody>
          <a:bodyPr/>
          <a:lstStyle/>
          <a:p>
            <a:pPr lvl="0"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Co je globálním cílem z  tzv. Národního strategického referenčního rámce –“</a:t>
            </a:r>
            <a:r>
              <a:rPr lang="cs-CZ" sz="2000" b="1" dirty="0" smtClean="0">
                <a:solidFill>
                  <a:srgbClr val="FF0000"/>
                </a:solidFill>
              </a:rPr>
              <a:t>NSRR“ pro období 2007-2013</a:t>
            </a:r>
            <a:r>
              <a:rPr lang="cs-CZ" sz="2000" dirty="0" smtClean="0">
                <a:solidFill>
                  <a:srgbClr val="FF0000"/>
                </a:solidFill>
              </a:rPr>
              <a:t> </a:t>
            </a:r>
          </a:p>
          <a:p>
            <a:pPr lvl="0">
              <a:buNone/>
            </a:pPr>
            <a:endParaRPr lang="cs-CZ" sz="1400" dirty="0" smtClean="0"/>
          </a:p>
          <a:p>
            <a:pPr lvl="0">
              <a:buNone/>
            </a:pPr>
            <a:r>
              <a:rPr lang="cs-CZ" sz="1600" b="1" dirty="0" smtClean="0"/>
              <a:t>Kapitola 7.2.2. Globální cíl </a:t>
            </a:r>
          </a:p>
          <a:p>
            <a:pPr lvl="0">
              <a:buNone/>
            </a:pPr>
            <a:r>
              <a:rPr lang="cs-CZ" sz="2400" dirty="0" smtClean="0"/>
              <a:t>Globálním cílem je přeměna socioekonomického prostředí ČR v souladu s principy udržitelného rozvoje  tak,  aby  ČR  byla  přitažlivým  místem  pro  realizaci  investic,  práci  a  život  obyvatel. Prostřednictvím </a:t>
            </a:r>
            <a:r>
              <a:rPr lang="cs-CZ" sz="2400" b="1" dirty="0" smtClean="0"/>
              <a:t>trvalého posilování konkurenceschopnosti </a:t>
            </a:r>
            <a:r>
              <a:rPr lang="cs-CZ" sz="2400" dirty="0" smtClean="0"/>
              <a:t>bude dosahováno udržitelného růstu s cílem </a:t>
            </a:r>
            <a:r>
              <a:rPr lang="cs-CZ" sz="2400" b="1" dirty="0" smtClean="0"/>
              <a:t>dosáhnout hospodářské úrovně EU-25</a:t>
            </a:r>
            <a:r>
              <a:rPr lang="cs-CZ" sz="2400" dirty="0" smtClean="0"/>
              <a:t>. ČR bude </a:t>
            </a:r>
            <a:r>
              <a:rPr lang="cs-CZ" sz="2400" b="1" dirty="0" smtClean="0"/>
              <a:t>usilovat o růst zaměstnanosti </a:t>
            </a:r>
            <a:r>
              <a:rPr lang="cs-CZ" sz="2400" dirty="0" smtClean="0"/>
              <a:t>a o vyvážený a harmonický rozvoj regionů, který povede ke zvyšování úrovně kvality života obyvatelstva. </a:t>
            </a:r>
          </a:p>
          <a:p>
            <a:pPr lvl="0">
              <a:buNone/>
            </a:pPr>
            <a:endParaRPr lang="cs-CZ" sz="1400" b="1" dirty="0" smtClean="0"/>
          </a:p>
          <a:p>
            <a:pPr>
              <a:buNone/>
            </a:pPr>
            <a:r>
              <a:rPr lang="cs-CZ" sz="1400" dirty="0" smtClean="0"/>
              <a:t>Citace z NSRR (červenec 2007): </a:t>
            </a:r>
          </a:p>
          <a:p>
            <a:pPr lvl="0">
              <a:buNone/>
            </a:pPr>
            <a:endParaRPr lang="cs-CZ" sz="1400" b="1" dirty="0" smtClean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323528" y="764704"/>
            <a:ext cx="882047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49263" algn="l"/>
              </a:tabLst>
              <a:defRPr/>
            </a:pPr>
            <a:r>
              <a:rPr lang="cs-CZ" sz="2800" b="1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2. Několik poznámek k architektuře 2007-2013</a:t>
            </a:r>
            <a:endParaRPr lang="cs-CZ" sz="2800" b="1" dirty="0">
              <a:solidFill>
                <a:srgbClr val="3366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528" y="1340768"/>
            <a:ext cx="8678863" cy="4968552"/>
          </a:xfrm>
          <a:noFill/>
        </p:spPr>
        <p:txBody>
          <a:bodyPr/>
          <a:lstStyle/>
          <a:p>
            <a:pPr>
              <a:buNone/>
            </a:pPr>
            <a:r>
              <a:rPr lang="cs-CZ" sz="2000" dirty="0" smtClean="0">
                <a:solidFill>
                  <a:srgbClr val="FF0000"/>
                </a:solidFill>
              </a:rPr>
              <a:t>Citace z dokumentu MMR: „</a:t>
            </a:r>
            <a:r>
              <a:rPr lang="cs-CZ" sz="2000" b="1" dirty="0" err="1" smtClean="0">
                <a:solidFill>
                  <a:srgbClr val="FF0000"/>
                </a:solidFill>
              </a:rPr>
              <a:t>ROPy</a:t>
            </a:r>
            <a:r>
              <a:rPr lang="cs-CZ" sz="2000" b="1" dirty="0" smtClean="0">
                <a:solidFill>
                  <a:srgbClr val="FF0000"/>
                </a:solidFill>
              </a:rPr>
              <a:t> nesplnily cíl, který dle NSRR měly -vyvážený rozvoj území a snížení disparit</a:t>
            </a:r>
            <a:r>
              <a:rPr lang="cs-CZ" sz="2000" dirty="0" smtClean="0">
                <a:solidFill>
                  <a:srgbClr val="FF0000"/>
                </a:solidFill>
              </a:rPr>
              <a:t>“  </a:t>
            </a:r>
            <a:r>
              <a:rPr lang="cs-CZ" sz="1400" dirty="0" smtClean="0">
                <a:solidFill>
                  <a:srgbClr val="FF0000"/>
                </a:solidFill>
              </a:rPr>
              <a:t>(MMR, květen 2012, kap. Vymezení operačních programů pro programové období 2014-2020, str. 32)</a:t>
            </a:r>
          </a:p>
          <a:p>
            <a:pPr lvl="0">
              <a:buNone/>
            </a:pPr>
            <a:r>
              <a:rPr lang="cs-CZ" sz="1400" dirty="0" smtClean="0"/>
              <a:t>Citace z NSRR (červenec 2007), Strategický cíl Vyvážený rozvoj území , priorita A. Vyvážený rozvoj regionů:  </a:t>
            </a:r>
          </a:p>
          <a:p>
            <a:pPr lvl="0">
              <a:buNone/>
            </a:pPr>
            <a:r>
              <a:rPr lang="cs-CZ" sz="1400" b="1" dirty="0" smtClean="0"/>
              <a:t>Zaměření klíčových intervencí</a:t>
            </a:r>
            <a:r>
              <a:rPr lang="cs-CZ" sz="1400" dirty="0" smtClean="0"/>
              <a:t>: „intervence  s  regionální dimenzí, které  jsou  speciální částí  tematických  intervencí, zejména </a:t>
            </a:r>
            <a:r>
              <a:rPr lang="cs-CZ" sz="1400" b="1" dirty="0" smtClean="0"/>
              <a:t>podpora podnikání </a:t>
            </a:r>
            <a:r>
              <a:rPr lang="cs-CZ" sz="1400" dirty="0" smtClean="0"/>
              <a:t>včetně prostorového aspektu vybraných odvětvových politik, dále </a:t>
            </a:r>
            <a:r>
              <a:rPr lang="cs-CZ" sz="1400" b="1" dirty="0" smtClean="0"/>
              <a:t>rozvoj lidských zdrojů a vzdělání </a:t>
            </a:r>
            <a:r>
              <a:rPr lang="cs-CZ" sz="1400" dirty="0" smtClean="0"/>
              <a:t>a </a:t>
            </a:r>
            <a:r>
              <a:rPr lang="cs-CZ" sz="1400" b="1" dirty="0" smtClean="0"/>
              <a:t>rozvoj dopravní sítě</a:t>
            </a:r>
            <a:r>
              <a:rPr lang="cs-CZ" sz="1400" dirty="0" smtClean="0"/>
              <a:t>, </a:t>
            </a:r>
          </a:p>
          <a:p>
            <a:pPr lvl="0">
              <a:buNone/>
            </a:pPr>
            <a:r>
              <a:rPr lang="cs-CZ" sz="1400" b="1" dirty="0" smtClean="0"/>
              <a:t>Implementace</a:t>
            </a:r>
            <a:r>
              <a:rPr lang="cs-CZ" sz="1400" dirty="0" smtClean="0"/>
              <a:t>:  Cíle  priority  bude  dosaženo  pomocí  </a:t>
            </a:r>
            <a:r>
              <a:rPr lang="cs-CZ" sz="1400" b="1" dirty="0" smtClean="0">
                <a:solidFill>
                  <a:srgbClr val="FF0000"/>
                </a:solidFill>
              </a:rPr>
              <a:t>synergického  působení  intervencí realizovaných prostřednictvím tematických operačních programů </a:t>
            </a:r>
            <a:r>
              <a:rPr lang="cs-CZ" sz="1400" dirty="0" smtClean="0"/>
              <a:t>a </a:t>
            </a:r>
            <a:r>
              <a:rPr lang="cs-CZ" sz="1400" dirty="0" err="1" smtClean="0"/>
              <a:t>ROPů</a:t>
            </a:r>
            <a:r>
              <a:rPr lang="cs-CZ" sz="1400" dirty="0" smtClean="0"/>
              <a:t>. Koordinace mezi těmito operačními  programy  bude  zajištěna  spoluprácí  mezi  relevantními  řídícími  orgány  a/nebo monitorovacími výbory. Za </a:t>
            </a:r>
            <a:r>
              <a:rPr lang="cs-CZ" sz="1400" b="1" dirty="0" smtClean="0"/>
              <a:t>efektivnost  této  spolupráce  je zodpovědný NOK</a:t>
            </a:r>
            <a:r>
              <a:rPr lang="cs-CZ" sz="1400" dirty="0" smtClean="0"/>
              <a:t>, který bude za  tímto účelem  organizovat  setkání Koordinačního  výboru  “Vyvážený  rozvoj  území”  zahrnující  všechny relevantní  orgány. </a:t>
            </a:r>
          </a:p>
          <a:p>
            <a:pPr lvl="0">
              <a:buNone/>
            </a:pPr>
            <a:r>
              <a:rPr lang="cs-CZ" sz="1400" b="1" dirty="0" smtClean="0"/>
              <a:t>Závěrem: </a:t>
            </a:r>
          </a:p>
          <a:p>
            <a:pPr lvl="0">
              <a:buAutoNum type="arabicPeriod"/>
            </a:pPr>
            <a:r>
              <a:rPr lang="cs-CZ" sz="1400" dirty="0" err="1" smtClean="0"/>
              <a:t>ROPy</a:t>
            </a:r>
            <a:r>
              <a:rPr lang="cs-CZ" sz="1400" dirty="0" smtClean="0"/>
              <a:t> nemohly samy přispět k vyváženému rozvoji. Toho mělo být dosaženo pomocí synergií intervencí </a:t>
            </a:r>
            <a:r>
              <a:rPr lang="cs-CZ" sz="1400" b="1" dirty="0" smtClean="0"/>
              <a:t>tematických programů s  regionální dimenzí</a:t>
            </a:r>
            <a:r>
              <a:rPr lang="cs-CZ" sz="1400" dirty="0" smtClean="0"/>
              <a:t>, které  jsou  speciální částí  tematických  intervencí, </a:t>
            </a:r>
          </a:p>
          <a:p>
            <a:pPr lvl="0">
              <a:buAutoNum type="arabicPeriod"/>
            </a:pPr>
            <a:r>
              <a:rPr lang="cs-CZ" sz="1400" dirty="0" smtClean="0"/>
              <a:t>Jaká je hlavní příčina nesplnění cíle vyváženého rozvoje…koordinace – </a:t>
            </a:r>
            <a:r>
              <a:rPr lang="cs-CZ" sz="1400" b="1" dirty="0" smtClean="0"/>
              <a:t>spolupráce v praxi nefunguje</a:t>
            </a:r>
          </a:p>
          <a:p>
            <a:pPr lvl="0">
              <a:buAutoNum type="arabicPeriod"/>
            </a:pPr>
            <a:r>
              <a:rPr lang="cs-CZ" sz="1400" dirty="0" err="1" smtClean="0"/>
              <a:t>ROPy</a:t>
            </a:r>
            <a:r>
              <a:rPr lang="cs-CZ" sz="1400" dirty="0" smtClean="0"/>
              <a:t> zajistily, že alokace byly vázány na region, a principiálně tak nedochází ke zvětšování rozdílů jen samotnou existencí </a:t>
            </a:r>
            <a:r>
              <a:rPr lang="cs-CZ" sz="1400" dirty="0" err="1" smtClean="0"/>
              <a:t>ROPů</a:t>
            </a:r>
            <a:endParaRPr lang="cs-CZ" sz="1400" dirty="0" smtClean="0"/>
          </a:p>
          <a:p>
            <a:pPr lvl="0">
              <a:buAutoNum type="arabicPeriod"/>
            </a:pPr>
            <a:r>
              <a:rPr lang="cs-CZ" sz="1400" dirty="0" smtClean="0"/>
              <a:t>O prioritách a zaměření v rámci omezení daných Programem se ale rozhoduje v kraji… </a:t>
            </a:r>
          </a:p>
          <a:p>
            <a:pPr lvl="0">
              <a:buAutoNum type="arabicPeriod"/>
            </a:pPr>
            <a:endParaRPr lang="cs-CZ" sz="1200" dirty="0" smtClean="0"/>
          </a:p>
          <a:p>
            <a:endParaRPr lang="cs-CZ" sz="2000" i="1" u="sng" dirty="0" smtClean="0"/>
          </a:p>
          <a:p>
            <a:pPr>
              <a:buNone/>
            </a:pPr>
            <a:endParaRPr lang="cs-CZ" sz="1200" dirty="0" smtClean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323528" y="764704"/>
            <a:ext cx="882047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49263" algn="l"/>
              </a:tabLst>
              <a:defRPr/>
            </a:pPr>
            <a:r>
              <a:rPr lang="cs-CZ" sz="2800" b="1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2. Několik poznámek k architektuře 2007-2013</a:t>
            </a:r>
            <a:endParaRPr lang="cs-CZ" sz="2800" b="1" dirty="0">
              <a:solidFill>
                <a:srgbClr val="3366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85750" y="1928813"/>
            <a:ext cx="8572500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cs-CZ" sz="2000" dirty="0">
              <a:latin typeface="Arial" charset="0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cs-CZ" sz="2000" dirty="0">
              <a:latin typeface="Arial" charset="0"/>
              <a:cs typeface="+mn-cs"/>
            </a:endParaRPr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571500" y="500063"/>
            <a:ext cx="742632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2800" b="1">
                <a:solidFill>
                  <a:srgbClr val="002060"/>
                </a:solidFill>
              </a:rPr>
              <a:t>Operační programy – cíl Konvergence</a:t>
            </a:r>
            <a:endParaRPr lang="cs-CZ" sz="2800">
              <a:solidFill>
                <a:srgbClr val="002060"/>
              </a:solidFill>
            </a:endParaRPr>
          </a:p>
        </p:txBody>
      </p:sp>
      <p:graphicFrame>
        <p:nvGraphicFramePr>
          <p:cNvPr id="6" name="Group 2"/>
          <p:cNvGraphicFramePr>
            <a:graphicFrameLocks/>
          </p:cNvGraphicFramePr>
          <p:nvPr/>
        </p:nvGraphicFramePr>
        <p:xfrm>
          <a:off x="642938" y="1214438"/>
          <a:ext cx="7889503" cy="4939351"/>
        </p:xfrm>
        <a:graphic>
          <a:graphicData uri="http://schemas.openxmlformats.org/drawingml/2006/table">
            <a:tbl>
              <a:tblPr/>
              <a:tblGrid>
                <a:gridCol w="4001070"/>
                <a:gridCol w="936104"/>
                <a:gridCol w="1872208"/>
                <a:gridCol w="1080121"/>
              </a:tblGrid>
              <a:tr h="622300"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OP </a:t>
                      </a: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název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Počet OP</a:t>
                      </a:r>
                      <a:endParaRPr kumimoji="0" lang="en-GB" sz="18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Celkem v mil. Eur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1905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OP </a:t>
                      </a: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Podnikání a inovace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kumimoji="0" lang="en-GB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3 0</a:t>
                      </a: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41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1,75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1905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OP</a:t>
                      </a: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věda a výzkum pro inovace 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2B0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kumimoji="0" lang="en-GB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070,7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8,0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1905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OP </a:t>
                      </a: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Lidské zdroje a zaměstnanost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2B0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kumimoji="0" lang="en-GB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811,8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7,0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1905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OP </a:t>
                      </a: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Vzdělávání pro konkurenceschopnost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2B0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kumimoji="0" lang="en-GB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811,8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7,0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1905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OP </a:t>
                      </a: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Životní prostředí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2B0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kumimoji="0" lang="en-GB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4 917,9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19,0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1905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OP </a:t>
                      </a: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Doprava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2B0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kumimoji="0" lang="en-GB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5 759,1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2,25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1905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</a:t>
                      </a:r>
                      <a:r>
                        <a:rPr kumimoji="0" lang="cs-CZ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ntegrovaný</a:t>
                      </a: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kumimoji="0" lang="en-GB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1 553,0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6,0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1905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kumimoji="0" lang="cs-CZ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egionální</a:t>
                      </a: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operační programy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2B0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</a:t>
                      </a:r>
                      <a:endParaRPr kumimoji="0" lang="en-GB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658,0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8,0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1905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OP 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Techni</a:t>
                      </a:r>
                      <a:r>
                        <a:rPr kumimoji="0" lang="cs-CZ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cká</a:t>
                      </a: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2B0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asistence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2B0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endParaRPr kumimoji="0" lang="en-GB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258,8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1,0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1905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Cíl Konvergence -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Celkem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25 88</a:t>
                      </a: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kumimoji="0" lang="cs-C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1905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4407E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4407E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  <p:sp>
        <p:nvSpPr>
          <p:cNvPr id="9282" name="Obdélník 4"/>
          <p:cNvSpPr>
            <a:spLocks noChangeArrowheads="1"/>
          </p:cNvSpPr>
          <p:nvPr/>
        </p:nvSpPr>
        <p:spPr bwMode="auto">
          <a:xfrm>
            <a:off x="684213" y="6237288"/>
            <a:ext cx="25177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1600" i="1" baseline="30000"/>
              <a:t>Fondy – ERDF, ESF, Fond soudržnosti</a:t>
            </a:r>
            <a:endParaRPr lang="cs-CZ" sz="1600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23528" y="1484784"/>
            <a:ext cx="867886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Hlavní příčinou počtu operačních programů je </a:t>
            </a:r>
            <a:r>
              <a:rPr lang="cs-CZ" sz="2000" b="0" kern="0" dirty="0" err="1" smtClean="0">
                <a:solidFill>
                  <a:schemeClr val="tx1"/>
                </a:solidFill>
                <a:latin typeface="+mn-lt"/>
              </a:rPr>
              <a:t>rezortismus</a:t>
            </a: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 a absence koncepčního přístup. Každé ministerstvo chce mít svůj operační program (svou část koláče)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Hlavní důraz je kladen na vymezení </a:t>
            </a:r>
            <a:r>
              <a:rPr lang="cs-CZ" sz="2000" kern="0" dirty="0" smtClean="0">
                <a:solidFill>
                  <a:schemeClr val="tx1"/>
                </a:solidFill>
                <a:latin typeface="+mn-lt"/>
              </a:rPr>
              <a:t>tzv. </a:t>
            </a:r>
            <a:r>
              <a:rPr lang="cs-CZ" sz="2000" kern="0" dirty="0" err="1" smtClean="0">
                <a:solidFill>
                  <a:schemeClr val="tx1"/>
                </a:solidFill>
                <a:latin typeface="+mn-lt"/>
              </a:rPr>
              <a:t>překryvů</a:t>
            </a:r>
            <a:r>
              <a:rPr lang="cs-CZ" sz="2000" kern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– tzn. aby nebylo možné financovat stejné aktivity z různých OP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err="1" smtClean="0">
                <a:solidFill>
                  <a:schemeClr val="tx1"/>
                </a:solidFill>
                <a:latin typeface="+mn-lt"/>
              </a:rPr>
              <a:t>ROPy</a:t>
            </a: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 jsou ve skutečnosti také tematickým programem (rozdílem je vázání alokace na území NUTS II)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Stanovení cílů pro jednotlivé OP bylo měkké a stanovováno v době hospodářského růstu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cs-CZ" sz="2000" kern="0" dirty="0" smtClean="0">
                <a:solidFill>
                  <a:schemeClr val="tx1"/>
                </a:solidFill>
                <a:latin typeface="+mn-lt"/>
              </a:rPr>
              <a:t>Závěrem: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Nemůžeme očekávat něco, co není obsaženo ve schválených dokumentech  (tlak na efektivitu, měřitelné cíle apod.)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Územní dimenze a synergie jsou řešeny „formálním přístupem“ či vůbec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Měli bychom si poctivě vyhodnotit, co se osvědčilo a co nefunguje a proč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23528" y="764704"/>
            <a:ext cx="882047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49263" algn="l"/>
              </a:tabLst>
              <a:defRPr/>
            </a:pPr>
            <a:r>
              <a:rPr lang="cs-CZ" sz="2800" b="1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2. Několik poznámek k architektuře 2007-2013</a:t>
            </a:r>
            <a:endParaRPr lang="cs-CZ" sz="2800" b="1" dirty="0">
              <a:solidFill>
                <a:srgbClr val="3366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23528" y="764704"/>
            <a:ext cx="882047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49263" algn="l"/>
              </a:tabLst>
              <a:defRPr/>
            </a:pPr>
            <a:r>
              <a:rPr lang="cs-CZ" sz="2800" b="1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3. Klíčové zkušenosti ROP Střední Morava</a:t>
            </a:r>
            <a:endParaRPr lang="cs-CZ" sz="2800" b="1" dirty="0">
              <a:solidFill>
                <a:srgbClr val="3366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251520" y="1268760"/>
            <a:ext cx="8678863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Využíváme různé formy podpory, které reagují na potřeby území – </a:t>
            </a:r>
            <a:r>
              <a:rPr lang="cs-CZ" sz="2000" kern="0" dirty="0" smtClean="0">
                <a:solidFill>
                  <a:schemeClr val="tx1"/>
                </a:solidFill>
                <a:latin typeface="+mn-lt"/>
              </a:rPr>
              <a:t>IPRM, IPRU </a:t>
            </a: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(integrované plány rozvoje území), </a:t>
            </a:r>
            <a:r>
              <a:rPr lang="cs-CZ" sz="2000" kern="0" dirty="0" smtClean="0">
                <a:solidFill>
                  <a:schemeClr val="tx1"/>
                </a:solidFill>
                <a:latin typeface="+mn-lt"/>
              </a:rPr>
              <a:t>integrované projekty</a:t>
            </a: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cs-CZ" sz="2000" kern="0" dirty="0" smtClean="0">
                <a:solidFill>
                  <a:schemeClr val="tx1"/>
                </a:solidFill>
                <a:latin typeface="+mn-lt"/>
              </a:rPr>
              <a:t>koncepty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Podporujeme </a:t>
            </a:r>
            <a:r>
              <a:rPr lang="cs-CZ" sz="2000" kern="0" dirty="0" smtClean="0">
                <a:solidFill>
                  <a:schemeClr val="tx1"/>
                </a:solidFill>
                <a:latin typeface="+mn-lt"/>
              </a:rPr>
              <a:t>finanční inženýrství </a:t>
            </a: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-  tzv. fond rozvoje měst – </a:t>
            </a:r>
            <a:r>
              <a:rPr lang="cs-CZ" sz="2000" kern="0" dirty="0" smtClean="0">
                <a:solidFill>
                  <a:schemeClr val="tx1"/>
                </a:solidFill>
                <a:latin typeface="+mn-lt"/>
              </a:rPr>
              <a:t>JESSICA</a:t>
            </a: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 (tj. návratná forma financování, nástroje, které mají být zvýšeně  užívány)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Podporujeme </a:t>
            </a:r>
            <a:r>
              <a:rPr lang="cs-CZ" sz="2000" kern="0" dirty="0" smtClean="0">
                <a:solidFill>
                  <a:schemeClr val="tx1"/>
                </a:solidFill>
                <a:latin typeface="+mn-lt"/>
              </a:rPr>
              <a:t>inovační aktivity </a:t>
            </a:r>
            <a:r>
              <a:rPr lang="cs-CZ" sz="2000" b="0" kern="0" dirty="0" smtClean="0">
                <a:solidFill>
                  <a:schemeClr val="tx1"/>
                </a:solidFill>
                <a:latin typeface="+mn-lt"/>
              </a:rPr>
              <a:t>v rámci tzv. inovačních voucherů v pilotním režimu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smtClean="0">
                <a:solidFill>
                  <a:schemeClr val="tx1"/>
                </a:solidFill>
              </a:rPr>
              <a:t>Vytvořili jsme </a:t>
            </a:r>
            <a:r>
              <a:rPr lang="cs-CZ" sz="2000" kern="0" dirty="0" smtClean="0">
                <a:solidFill>
                  <a:schemeClr val="tx1"/>
                </a:solidFill>
              </a:rPr>
              <a:t>jedinečný model administrace</a:t>
            </a:r>
            <a:r>
              <a:rPr lang="cs-CZ" sz="2000" b="0" kern="0" dirty="0" smtClean="0">
                <a:solidFill>
                  <a:schemeClr val="tx1"/>
                </a:solidFill>
              </a:rPr>
              <a:t>, který šetří finanční prostředky žadatelů na přípravu žádostí - úspory žadatelům jsou především na pořízení projektové dokumentace (dosažená úspora ve výši 250 mil. Kč) a snižuje rizika v realizaci a udržitelnosti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cs-CZ" sz="2000" b="0" kern="0" dirty="0" smtClean="0">
                <a:solidFill>
                  <a:schemeClr val="tx1"/>
                </a:solidFill>
              </a:rPr>
              <a:t>Pracujeme s </a:t>
            </a:r>
            <a:r>
              <a:rPr lang="cs-CZ" sz="2000" kern="0" dirty="0" smtClean="0">
                <a:solidFill>
                  <a:schemeClr val="tx1"/>
                </a:solidFill>
              </a:rPr>
              <a:t>analýzou rizik</a:t>
            </a:r>
            <a:r>
              <a:rPr lang="cs-CZ" sz="2000" b="0" kern="0" dirty="0" smtClean="0">
                <a:solidFill>
                  <a:schemeClr val="tx1"/>
                </a:solidFill>
              </a:rPr>
              <a:t>, abychom snížili rizika „neúspěšné administrace“ jak na straně poskytovatele dotace, tak, u žadatelů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cs-CZ" sz="2000" kern="0" dirty="0" smtClean="0">
                <a:solidFill>
                  <a:schemeClr val="tx1"/>
                </a:solidFill>
              </a:rPr>
              <a:t>Závěr: </a:t>
            </a:r>
            <a:r>
              <a:rPr lang="cs-CZ" sz="2000" b="0" kern="0" dirty="0" smtClean="0">
                <a:solidFill>
                  <a:schemeClr val="tx1"/>
                </a:solidFill>
              </a:rPr>
              <a:t>v rámci možností umíme hledat řešení tak, abychom umožnili realizaci rozvojových záměrů při práci s riziky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23528" y="764704"/>
            <a:ext cx="882047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49263" algn="l"/>
              </a:tabLst>
              <a:defRPr/>
            </a:pPr>
            <a:r>
              <a:rPr lang="cs-CZ" sz="2800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4</a:t>
            </a:r>
            <a:r>
              <a:rPr lang="cs-CZ" sz="2800" b="1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. Jaké jsou hlavní výzvy pro období 2014+</a:t>
            </a:r>
            <a:endParaRPr lang="cs-CZ" sz="2800" b="1" dirty="0">
              <a:solidFill>
                <a:srgbClr val="3366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23528" y="1340768"/>
            <a:ext cx="867886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</a:pPr>
            <a:r>
              <a:rPr lang="cs-CZ" sz="2000" b="0" kern="0" dirty="0" smtClean="0">
                <a:solidFill>
                  <a:schemeClr val="tx1"/>
                </a:solidFill>
              </a:rPr>
              <a:t>Abychom mohli skutečně zvýšit efektivitu a synergie investovaných prostředků ve prospěch růstu </a:t>
            </a:r>
            <a:r>
              <a:rPr lang="cs-CZ" sz="2000" b="0" kern="0" dirty="0" err="1" smtClean="0">
                <a:solidFill>
                  <a:schemeClr val="tx1"/>
                </a:solidFill>
              </a:rPr>
              <a:t>konkurencescnopnosti</a:t>
            </a:r>
            <a:r>
              <a:rPr lang="cs-CZ" sz="2000" b="0" kern="0" dirty="0" smtClean="0">
                <a:solidFill>
                  <a:schemeClr val="tx1"/>
                </a:solidFill>
              </a:rPr>
              <a:t> ČR, regionů, měst, obcí – potřebujeme především:</a:t>
            </a:r>
          </a:p>
          <a:p>
            <a:pPr marL="457200" lvl="0" indent="-457200" eaLnBrk="0" hangingPunct="0">
              <a:spcBef>
                <a:spcPct val="20000"/>
              </a:spcBef>
              <a:buAutoNum type="arabicPeriod"/>
            </a:pPr>
            <a:r>
              <a:rPr lang="cs-CZ" sz="2000" b="0" kern="0" dirty="0" smtClean="0">
                <a:solidFill>
                  <a:schemeClr val="tx1"/>
                </a:solidFill>
              </a:rPr>
              <a:t>Účinné plánovací, rozhodovací a realizační mechanismy na úrovni ČR i přímo v území (koncepční přístup a zdravý rozum)</a:t>
            </a:r>
          </a:p>
          <a:p>
            <a:pPr marL="457200" lvl="0" indent="-457200" eaLnBrk="0" hangingPunct="0">
              <a:spcBef>
                <a:spcPct val="20000"/>
              </a:spcBef>
              <a:buAutoNum type="arabicPeriod"/>
            </a:pPr>
            <a:r>
              <a:rPr lang="cs-CZ" sz="2000" b="0" kern="0" dirty="0" smtClean="0">
                <a:solidFill>
                  <a:schemeClr val="tx1"/>
                </a:solidFill>
              </a:rPr>
              <a:t>Spolupracující partnerství na úrovni ČR i v území </a:t>
            </a:r>
          </a:p>
          <a:p>
            <a:pPr marL="457200" lvl="0" indent="-457200" eaLnBrk="0" hangingPunct="0">
              <a:spcBef>
                <a:spcPct val="20000"/>
              </a:spcBef>
              <a:buAutoNum type="arabicPeriod"/>
            </a:pPr>
            <a:r>
              <a:rPr lang="cs-CZ" sz="2000" b="0" kern="0" dirty="0" smtClean="0">
                <a:solidFill>
                  <a:schemeClr val="tx1"/>
                </a:solidFill>
              </a:rPr>
              <a:t>Integrovaný přístup (neexistence bariér ve formě finančních nástrojů)</a:t>
            </a:r>
          </a:p>
          <a:p>
            <a:pPr marL="457200" lvl="0" indent="-457200" eaLnBrk="0" hangingPunct="0">
              <a:spcBef>
                <a:spcPct val="20000"/>
              </a:spcBef>
              <a:buAutoNum type="arabicPeriod"/>
            </a:pPr>
            <a:r>
              <a:rPr lang="cs-CZ" sz="2000" b="0" kern="0" dirty="0" smtClean="0">
                <a:solidFill>
                  <a:schemeClr val="tx1"/>
                </a:solidFill>
              </a:rPr>
              <a:t>Shodu na stanovených cílech (měřitelných)  ve vztahu k využití potenciálu a k řešení rozvojových potřeb území</a:t>
            </a:r>
          </a:p>
          <a:p>
            <a:pPr marL="457200" lvl="0" indent="-457200" eaLnBrk="0" hangingPunct="0">
              <a:spcBef>
                <a:spcPct val="20000"/>
              </a:spcBef>
              <a:buAutoNum type="arabicPeriod"/>
            </a:pPr>
            <a:r>
              <a:rPr lang="cs-CZ" sz="2000" b="0" kern="0" dirty="0" smtClean="0">
                <a:solidFill>
                  <a:schemeClr val="tx1"/>
                </a:solidFill>
              </a:rPr>
              <a:t>Zajištění návaznosti na získané znalosti a zkušenosti (bez „lidí“ s odpovídajícími znalostmi a dovednostmi to nepůjde)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32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32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4611</TotalTime>
  <Words>1692</Words>
  <Application>Microsoft Office PowerPoint</Application>
  <PresentationFormat>Předvádění na obrazovce (4:3)</PresentationFormat>
  <Paragraphs>232</Paragraphs>
  <Slides>16</Slides>
  <Notes>13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Výchozí návrh</vt:lpstr>
      <vt:lpstr> Zkušenosti s využitím fondů EU v letech 2007-2013  v Olomouckém kraji       </vt:lpstr>
      <vt:lpstr>OSNOVA PREZENTACE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studio 6.15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</dc:title>
  <dc:creator>marek</dc:creator>
  <cp:lastModifiedBy>Pospíšilová Eva</cp:lastModifiedBy>
  <cp:revision>230</cp:revision>
  <dcterms:created xsi:type="dcterms:W3CDTF">2007-09-11T13:46:40Z</dcterms:created>
  <dcterms:modified xsi:type="dcterms:W3CDTF">2012-09-18T05:24:29Z</dcterms:modified>
</cp:coreProperties>
</file>