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4" r:id="rId3"/>
    <p:sldId id="267" r:id="rId4"/>
    <p:sldId id="268" r:id="rId5"/>
    <p:sldId id="269" r:id="rId6"/>
    <p:sldId id="273" r:id="rId7"/>
    <p:sldId id="272" r:id="rId8"/>
    <p:sldId id="271" r:id="rId9"/>
    <p:sldId id="274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0" d="100"/>
          <a:sy n="90" d="100"/>
        </p:scale>
        <p:origin x="3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7CC271D-99AA-4A5A-A7D0-7959581FA1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BE2B1BBA-0D57-49A5-A5A2-F166210870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2FC0179E-D41E-407A-A0ED-CC17407F9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0650D7D6-5790-4E05-8896-0264FA9E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113F5630-DE14-4D39-87CF-06EE5DB19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7482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CCAA5C7-C1B3-471C-B8E1-203CC00C3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BBF5B9DC-6803-4C72-8D39-D524223878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7F59A671-6738-4E69-A8C2-0925FE347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18022526-2F00-4528-BDC5-EBB387989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0A7AF8D-CF7E-4C1C-B258-2791F30A5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4402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xmlns="" id="{EA051995-9356-4004-8986-74C676D414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8C2A5D80-45AD-4E3B-A40E-CBDCD5760D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375E75E-FD70-4065-AD40-8C8AE5A6A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AA744DC7-F693-435F-92B9-0F71D740F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94119360-B58F-493E-A0A2-4F2363239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3077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3CA484F-8805-4819-8EFE-C9B9EB8C436A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9E7D25A1-59F8-4DDC-AAC2-85AB5DA43BA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3C7CC851-8D88-484B-801F-D836E2DFB9B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DB8FC64-0DEC-42E2-802E-5D1A1684C230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6F9C7D43-B689-4AC1-81C3-58E59F48E6C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CC608C7-70B7-4E66-8C9C-F2B72BE6A2A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88F55F2-B831-4644-8BE9-1B1A9942DBD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2255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8EF78906-2D9E-484C-BE02-53BB284C839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2EC0D1DB-1D92-4D62-B422-40553394CDD7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A013A264-67C0-473B-9335-5BB85A160A5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9B3C4D5-C666-4AE0-AC20-8E24105569C9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F08E7377-AEE6-4757-A193-FF8E12FD9A2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CF4A625C-6671-4D7E-805B-BCE16897536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89891B0-76B5-4382-A5A2-F434EF2D648F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478703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3E2147B-5C75-443B-859E-8CEB0541AF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2155596-C33E-4148-A658-0A10B39430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645428B4-D6CB-4739-8889-727C1AC4330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A8E89A-E827-4A8A-9561-3EEE31099D76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EC7FC118-B3AA-4C95-AEE2-37E0B0AA68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3892A4B-5D5A-4877-8263-EBBF45DFE6B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60380C0-05A4-407A-BED0-954BA83DF4C4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7249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6382B02C-EC79-417B-9F95-6E12C87A4C6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E065CF5-1CE3-4025-958C-E2C04F65FD8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34CB8CBA-CCF5-4194-8D1D-91D9CCC73044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3AE3FE03-57E8-43A9-B019-B0D32BE1B4E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C9BF59-5F91-40B6-A916-52FF709A7672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6E26EBFE-E294-47AF-B0EF-7327D27A3D4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CC4CB38F-2B6E-4EAF-AC52-200F5ED87A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730A661-A01F-48B6-9ACE-01DCD994361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5158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7CE699A-0070-45F0-A9F5-7EEC87BF19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231E80BE-AC9D-432D-85D8-FCE6DFB207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70EE0F4E-F84A-476A-9E11-59CC9B31897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xmlns="" id="{895302E4-AED5-4492-AD01-2BB9A75A1A9C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xmlns="" id="{878635BE-41D1-46E5-A331-6EC5D267DFF4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xmlns="" id="{10DF8292-E572-496F-BAD9-58C8BE41E42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7B6E87-B5FA-4943-8F61-5DBEA3532B90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xmlns="" id="{DC89F933-5015-48E1-BA37-2D81B0CDFF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xmlns="" id="{EB6AECC6-300B-47C4-8579-892DE153E88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C45FA1F-CABB-4FD3-95B0-93BE8C86E674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523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7D57FF0-747F-4C5A-8CC7-0275D33012A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673ADFE3-864F-41BE-90B3-84B0E4326E6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B90824-2444-4792-94D4-F79C63B107A0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898970E1-7A06-4FB2-8FF7-A977C75FC75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77B39488-0121-4741-9FE6-ED0DBE56AF5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93FA6B4-9906-4A9A-9F70-9FF763533AE8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740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0F8DA736-4AA1-4311-BEA4-D8788A9A41C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73CEB2B-9009-40F5-92A2-0F2A51E762C2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052E8A3F-FDAF-4C0A-87B0-0686B1D3267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5CD7B9C2-0DDF-49B0-BFA0-FF481790E90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E1D2A2B-4FDF-48CB-90F7-292C2A28DAD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7521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AE75E71-B68C-44CB-AFCB-5F51595AAD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ECEE7C34-CEB0-4B1E-9071-B939E8B0B3A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082152FD-A542-4CAC-BF11-2E74C6E83C5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5CC593B0-6E1F-4A50-910E-79F3D8C4254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A034932-832E-41F4-816B-8E3243B8DA64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DAF2A57D-8DFE-4AB7-AC90-43CAC8132D7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B5B4A47F-EB32-444D-8C9F-C540A8F0410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32F9C7-EFFC-43EA-BBA3-B038CA2CE88D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218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57B8273-1FBC-48D0-ADCE-8F8ADC853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763A6CEB-4F6E-4B90-B488-0DA816485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9942140B-40BF-497F-B396-1760F6086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FBB40B9D-CF4D-4718-943C-77777935D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E2A88532-70EE-4156-BCCD-EB692B43A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87487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358AB39-3E97-4E0C-AC3E-1C19B1D0A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xmlns="" id="{EC636F39-643F-4A4D-B21A-D59EABF4FE8D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2CB7E020-3855-4E0D-A553-80F9F5918DB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99543C3E-58A0-476C-8BFA-8A883763B0B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A22D51-1B18-4696-A6DF-4BB9CBB77113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360F8D6A-0520-43C7-96BA-A9F2EA09A98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FA7005D0-4BF8-40EF-9507-270DC8D4401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5FB52B6-FF1E-4AE6-983A-6BD2E3EA4A3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8265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60849202-3724-45E2-BD91-E18523E1896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7D7CE629-FBA7-489D-8A5F-6BBFFD540EC9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706A480A-D14F-4BFE-81E6-F6B8BD02C30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9D55A4-F27A-4D70-BFAD-FF9E927D5004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82CB954A-0788-4412-8FCE-7AFB75F3371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885DEC50-21B8-474A-A23B-F60A3C50D76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D40E63D-C07E-4691-BB99-F8828974A248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20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xmlns="" id="{39BC0762-0CA5-40D0-9973-F4EAF1B7C679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2914060A-309E-43C6-85C9-7A54089D58BB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E0A4935-3C0A-4638-9060-DF3D2B2764A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8FE308-2611-43F5-AD0C-C2991EF5DE36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9C061AB7-A402-4545-A793-D83FDD3579D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66E54146-39C2-4728-BA00-285ED014457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DDE2E89-E4DD-421B-BEBC-C6F88430E94D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1779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ED001CB-EA26-4B34-AA2D-BACFEFE23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15F6E29A-7A23-4F54-B3DB-389756C31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0F60EBA5-9881-4789-8446-28FF76123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6C8EE0DF-BF97-4B11-AE1B-12E0B989A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683FDAC8-4EBF-4FE1-A991-2468D3CF6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6503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72BB8ED-2F1A-4BCC-8993-FB9B07358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DD5F818F-AB56-4196-96EE-83F5ADCDB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FBE4C064-B284-410A-A42F-18238066A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3F79643D-42B8-4D02-BEF9-29826CF7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CB1CCE47-0005-483F-B086-686AB9059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CA8909C2-DFA8-4439-8439-BD12747AB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602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4ED57AF-4ECB-4828-9485-5E4A8CF0F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A999661C-2AF6-4B1B-9E7D-B219773C57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B49E42BA-95C0-4340-9165-1DF3962F00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xmlns="" id="{B2AB517A-8B2F-4D45-8DE1-7150E0BC19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xmlns="" id="{7C8EDA67-C0DF-4D92-BE40-B4567B6C49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xmlns="" id="{77A308B6-40D9-4B22-9E4D-A22A09889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xmlns="" id="{E436C510-2EC9-47E1-AC49-F767BB97D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xmlns="" id="{5EDC26CB-DB35-4DC8-9BF0-9D1BA116B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0059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A6512F8-232A-48D3-8104-AA4768533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EFE7FE83-0071-4B3E-B049-9BBFB06F3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B33962B3-F7F2-4F19-89DD-855385F89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2B1BFE65-24AB-4B8E-A29E-D61000A6F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642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89770499-F183-40C8-AE79-5546166C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6C1DCF8A-93E6-491F-842D-991D00481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3606242B-E165-40F3-89AF-17617C0E6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621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DCADFF6-CBE7-487B-AD0E-657EAB8CD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556EFDA3-E599-4F3D-A142-8428362BB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8258D43E-7DA6-4BD4-9E05-B1D7CE01DE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A67D929E-7194-4D5E-93C3-B8D8027F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E804A180-954F-45E2-9FA2-17F0DE9D2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16EC5FD5-7B41-4A31-BED1-9CC5491EA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116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0949124-F559-4B7A-9D39-29FD8A63C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xmlns="" id="{76975E25-3072-4811-B57E-A8E0FF4B8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A34C5348-5FBC-4919-9E78-E82CA5AD2C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404E6BA3-63C2-4485-9888-86A00945B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4D3FD590-A7B3-4DD2-BBF9-774412121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C80BFD9D-44D6-4F6B-A896-4F83B9157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1161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85C757F1-7154-4864-A3BE-71DC230DB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0EE9585C-BFDC-4BEB-9D35-8D9E7A38A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91D8805B-AB53-4DC2-9685-C470FB4055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4ACE5-7991-48BB-BD17-DE7AC84DD4BC}" type="datetimeFigureOut">
              <a:rPr lang="cs-CZ" smtClean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ED41140C-7463-42D0-84E0-B7DBB63FF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CB76503A-192E-4CCB-8BE1-FF64251667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0129B-1594-4434-99FE-0F86841FD8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041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4FB00FD7-A82D-4362-93F1-613F153975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3F835568-009B-4CD4-8122-BC896B02F6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6C758EFA-2E04-4F41-8F53-D1EDD3DBF0F8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772BE58B-9F79-4EF7-AF0E-A44820266F48}" type="datetime1">
              <a:rPr lang="cs-CZ"/>
              <a:pPr lvl="0"/>
              <a:t>14.11.2021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61942936-0A10-4990-9393-E7C6187FF0EC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FB89C52A-30D7-4695-A27C-1C487C31A6A3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C3D98C0F-CADB-41E8-8322-2510F0F9969D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04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cs-CZ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cs-CZ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cs-CZ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cs-CZ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cs-CZ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cs-CZ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69A46BF2-E2BB-4B69-AB47-0A403B4DEA6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3173972"/>
          </a:xfrm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3100" dirty="0">
                <a:latin typeface="Calibri" pitchFamily="34"/>
                <a:cs typeface="Times New Roman" pitchFamily="18"/>
              </a:rPr>
              <a:t>Přínosy spolupráce PPP a SPC OK s Krajským centrem kariérového poradenství, Krajským centrem prevence předčasných odchodů ze vzdělávání a Regionálním centrem aplikovaných pohybových aktivit zřízených v rámci projektu RPVOK</a:t>
            </a:r>
            <a:r>
              <a:rPr lang="cs-CZ" sz="1800" dirty="0">
                <a:latin typeface="Calibri" pitchFamily="34"/>
                <a:cs typeface="Times New Roman" pitchFamily="18"/>
              </a:rPr>
              <a:t/>
            </a:r>
            <a:br>
              <a:rPr lang="cs-CZ" sz="1800" dirty="0">
                <a:latin typeface="Calibri" pitchFamily="34"/>
                <a:cs typeface="Times New Roman" pitchFamily="18"/>
              </a:rPr>
            </a:br>
            <a:endParaRPr lang="cs-CZ" sz="2400" b="1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FF7C6279-3027-43D6-8D9E-5D9B0FF5B5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92951" y="6174559"/>
            <a:ext cx="707946" cy="414780"/>
          </a:xfrm>
          <a:prstGeom prst="rect">
            <a:avLst/>
          </a:prstGeom>
          <a:noFill/>
          <a:ln cap="flat">
            <a:noFill/>
          </a:ln>
        </p:spPr>
      </p:pic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xmlns="" id="{B86596E2-69BB-4895-A3A8-97473B296968}"/>
              </a:ext>
            </a:extLst>
          </p:cNvPr>
          <p:cNvGraphicFramePr>
            <a:graphicFrameLocks noGrp="1"/>
          </p:cNvGraphicFramePr>
          <p:nvPr/>
        </p:nvGraphicFramePr>
        <p:xfrm>
          <a:off x="1524003" y="6174560"/>
          <a:ext cx="9820381" cy="585470"/>
        </p:xfrm>
        <a:graphic>
          <a:graphicData uri="http://schemas.openxmlformats.org/drawingml/2006/table">
            <a:tbl>
              <a:tblPr firstRow="1" firstCol="1" lastRow="1" lastCol="1" bandRow="1" bandCol="1">
                <a:effectLst/>
                <a:tableStyleId>{5C22544A-7EE6-4342-B048-85BDC9FD1C3A}</a:tableStyleId>
              </a:tblPr>
              <a:tblGrid>
                <a:gridCol w="2508290">
                  <a:extLst>
                    <a:ext uri="{9D8B030D-6E8A-4147-A177-3AD203B41FA5}">
                      <a16:colId xmlns:a16="http://schemas.microsoft.com/office/drawing/2014/main" xmlns="" val="3420949985"/>
                    </a:ext>
                  </a:extLst>
                </a:gridCol>
                <a:gridCol w="7312091">
                  <a:extLst>
                    <a:ext uri="{9D8B030D-6E8A-4147-A177-3AD203B41FA5}">
                      <a16:colId xmlns:a16="http://schemas.microsoft.com/office/drawing/2014/main" xmlns="" val="388483238"/>
                    </a:ext>
                  </a:extLst>
                </a:gridCol>
              </a:tblGrid>
              <a:tr h="414360">
                <a:tc>
                  <a:txBody>
                    <a:bodyPr/>
                    <a:lstStyle/>
                    <a:p>
                      <a:pPr lvl="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800" dirty="0"/>
                        <a:t>Název projektu:</a:t>
                      </a:r>
                      <a:endParaRPr lang="cs-CZ" sz="1200" b="1" dirty="0">
                        <a:latin typeface="Times New Roman" pitchFamily="18"/>
                        <a:ea typeface="Times New Roman" pitchFamily="18"/>
                        <a:cs typeface="Times New Roman" pitchFamily="18"/>
                      </a:endParaRPr>
                    </a:p>
                  </a:txBody>
                  <a:tcPr marL="68580" marR="68580" marT="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200" dirty="0">
                          <a:latin typeface="Times New Roman" pitchFamily="18"/>
                          <a:ea typeface="Times New Roman" pitchFamily="18"/>
                          <a:cs typeface="Arial" pitchFamily="34"/>
                        </a:rPr>
                        <a:t>Rovné příležitosti ve vzdělávání v Olomouckém kraji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33475901"/>
                  </a:ext>
                </a:extLst>
              </a:tr>
              <a:tr h="171110">
                <a:tc>
                  <a:txBody>
                    <a:bodyPr/>
                    <a:lstStyle/>
                    <a:p>
                      <a:pPr lvl="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800"/>
                        <a:t>Registrační číslo:</a:t>
                      </a:r>
                      <a:endParaRPr lang="cs-CZ" sz="1200" b="1">
                        <a:latin typeface="Times New Roman" pitchFamily="18"/>
                        <a:ea typeface="Times New Roman" pitchFamily="18"/>
                        <a:cs typeface="Times New Roman" pitchFamily="1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dirty="0"/>
                        <a:t>CZ.02.3.68/0.0/0.0/19_078/0017425</a:t>
                      </a:r>
                      <a:endParaRPr lang="cs-CZ" sz="1100" dirty="0">
                        <a:latin typeface="Calibri" pitchFamily="34"/>
                        <a:ea typeface="Calibri" pitchFamily="34"/>
                        <a:cs typeface="Times New Roman" pitchFamily="1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66078891"/>
                  </a:ext>
                </a:extLst>
              </a:tr>
            </a:tbl>
          </a:graphicData>
        </a:graphic>
      </p:graphicFrame>
      <p:sp>
        <p:nvSpPr>
          <p:cNvPr id="7" name="Podnadpis 6">
            <a:extLst>
              <a:ext uri="{FF2B5EF4-FFF2-40B4-BE49-F238E27FC236}">
                <a16:creationId xmlns:a16="http://schemas.microsoft.com/office/drawing/2014/main" xmlns="" id="{24B6A8B8-9F19-42CE-B63E-74A4416149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72000"/>
            <a:ext cx="9144000" cy="685800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2446418-D9FD-4F84-AB94-F9F6FA526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Krajské centrum kariérového poradenství v odborném vzdělávání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8862C6C3-CD04-4DB8-A6A5-3D980C9CB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cs-CZ" dirty="0"/>
              <a:t>V rámci KA04 RPVOK  vzniklo Krajské centrum kariérového poradenství v odborném vzdělávání (KCKPOV), které zastřešují jednotlivá pracoviště PPP a SPC Olomouckého kraje (Olomouc, Přerov, Prostějov, Šumperk, Jeseník). </a:t>
            </a:r>
          </a:p>
          <a:p>
            <a:pPr>
              <a:lnSpc>
                <a:spcPct val="100000"/>
              </a:lnSpc>
            </a:pPr>
            <a:r>
              <a:rPr lang="cs-CZ" dirty="0"/>
              <a:t>Toto centrum poskytuje metodickou podporu 20 středním odborným školám (resp. kariérovým poradcům), které jsou zapojené do projektu. Odbornou podporu kariérovým poradcům zapojených středních škol poskytují karieroví konzultanti/koordinátoři jednotlivých PPP a SPC. </a:t>
            </a:r>
          </a:p>
          <a:p>
            <a:pPr>
              <a:lnSpc>
                <a:spcPct val="100000"/>
              </a:lnSpc>
            </a:pPr>
            <a:r>
              <a:rPr lang="cs-CZ" dirty="0"/>
              <a:t>Koordinátoři pomáhají také zprostředkovat spolupráci škol s IPS ÚP, KCPPO a KA06 IKAP II (tedy se ZŠ v kraji).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4ABAF351-AD86-4788-8298-E6F7E85D6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856" y="6190026"/>
            <a:ext cx="9864183" cy="53039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366F4EEF-5B73-445D-8EDF-23356246E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04" y="6247943"/>
            <a:ext cx="707197" cy="4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932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2446418-D9FD-4F84-AB94-F9F6FA526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Krajské centrum kariérového poradenství v odborném vzdělávání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8862C6C3-CD04-4DB8-A6A5-3D980C9CB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cs-CZ" dirty="0"/>
              <a:t>Díky přímé podpoře kariérových poradců na jednotlivých školách je tedy přínos spolupráce centra a PPP OK dvojí:</a:t>
            </a:r>
          </a:p>
          <a:p>
            <a:pPr lvl="1">
              <a:lnSpc>
                <a:spcPct val="100000"/>
              </a:lnSpc>
            </a:pPr>
            <a:r>
              <a:rPr lang="cs-CZ" dirty="0"/>
              <a:t>V době, kdy PPP OK musí odbavovat velké množství požadavků souvisejících s výukovými a výchovnými problémy žáků mateřských, základních i středních škol, je přítomnost kariérových poradců na školách velkým odlehčením, protože ti mohou ošetřit značnou část studentů, kteří by jinak žádali vyšetření profesní orientace v PPP OK.</a:t>
            </a:r>
          </a:p>
          <a:p>
            <a:pPr lvl="1">
              <a:lnSpc>
                <a:spcPct val="100000"/>
              </a:lnSpc>
            </a:pPr>
            <a:r>
              <a:rPr lang="cs-CZ" dirty="0"/>
              <a:t>Díky pravidelnému kontaktu PPP (prostřednictvím koordinátorů) se školami se daří včas řešit problematické případy a zajistit jim takovou podporu, kterou potřebují a volit žákům obory, které odpovídají jejich zájmům a schopnostem.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4ABAF351-AD86-4788-8298-E6F7E85D6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856" y="6190026"/>
            <a:ext cx="9864183" cy="53039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366F4EEF-5B73-445D-8EDF-23356246E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04" y="6247943"/>
            <a:ext cx="707197" cy="4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299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2446418-D9FD-4F84-AB94-F9F6FA526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Krajské centrum prevence předčasných odchodů ze vzdělávání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8862C6C3-CD04-4DB8-A6A5-3D980C9CB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cs-CZ" dirty="0"/>
              <a:t>V rámci KA03 RPVOK vzniklo Krajské centrum prevence předčasných odchodů ze vzdělávání (KCPPO), ve kterém působí 5 metodiků/konzultantů.</a:t>
            </a:r>
          </a:p>
          <a:p>
            <a:pPr>
              <a:lnSpc>
                <a:spcPct val="100000"/>
              </a:lnSpc>
            </a:pPr>
            <a:r>
              <a:rPr lang="cs-CZ" dirty="0"/>
              <a:t>Tito konzultanti spolupracují s PPP OK a poskytují metodickou podporu základním a středním školám v OK, zaměřuje se zejména na intervenční a kompenzační opatření pro žáky sociálně znevýhodněné a kulturně odlišné, žáky s potřebou podpůrných opatření a žáky z nepodnětného rodinného prostředí, kteří jsou nejvíce ohroženi předčasným ukončením školní docházky.</a:t>
            </a:r>
          </a:p>
          <a:p>
            <a:pPr>
              <a:lnSpc>
                <a:spcPct val="100000"/>
              </a:lnSpc>
            </a:pPr>
            <a:r>
              <a:rPr lang="cs-CZ" dirty="0"/>
              <a:t>Metodici rovněž spolupracují s aktivitou KCKPOV a KA06 IKAP II.</a:t>
            </a:r>
            <a:br>
              <a:rPr lang="cs-CZ" dirty="0"/>
            </a:b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4ABAF351-AD86-4788-8298-E6F7E85D6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856" y="6190026"/>
            <a:ext cx="9864183" cy="53039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366F4EEF-5B73-445D-8EDF-23356246E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04" y="6247943"/>
            <a:ext cx="707197" cy="4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058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2446418-D9FD-4F84-AB94-F9F6FA526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Krajské centrum prevence předčasných odchodů ze vzdělávání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8862C6C3-CD04-4DB8-A6A5-3D980C9CB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cs-CZ" dirty="0"/>
              <a:t>Přínos spolupráce KCPPO a PPP OK spočívá opět zejména ve dvou oblastech:</a:t>
            </a:r>
          </a:p>
          <a:p>
            <a:pPr lvl="1">
              <a:lnSpc>
                <a:spcPct val="100000"/>
              </a:lnSpc>
            </a:pPr>
            <a:r>
              <a:rPr lang="cs-CZ" dirty="0"/>
              <a:t>Díky podpoře žáků a jejich vyučujících přímo v procesu vzdělávání je možné rychle a efektivně řešit potíže, případně jim zcela předcházet, což opět může pomáhat snižovat zátěž PPP OK.</a:t>
            </a:r>
          </a:p>
          <a:p>
            <a:pPr lvl="1">
              <a:lnSpc>
                <a:spcPct val="100000"/>
              </a:lnSpc>
            </a:pPr>
            <a:r>
              <a:rPr lang="cs-CZ" dirty="0"/>
              <a:t>Díky spojení s PPP OK je možné efektivně pomoci školám naplňovat či rozšiřovat podpůrná opatření pro žáky, kteří je potřebují a zjednodušit převod opatření do praxe vyučujícím, kteří mají tyto žáky na starost.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4ABAF351-AD86-4788-8298-E6F7E85D6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856" y="6190026"/>
            <a:ext cx="9864183" cy="53039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366F4EEF-5B73-445D-8EDF-23356246E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04" y="6247943"/>
            <a:ext cx="707197" cy="4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083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2446418-D9FD-4F84-AB94-F9F6FA526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Regionální centrum aplikovaných pohybových aktivit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8862C6C3-CD04-4DB8-A6A5-3D980C9CB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00000"/>
              </a:lnSpc>
            </a:pPr>
            <a:r>
              <a:rPr lang="cs-CZ" sz="11200" dirty="0"/>
              <a:t>V rámci spolupráce Katedry aplikovaných pohybových aktivit UP, PPP a SPC OK a projektu RPVOK vzniklo Centrum aplikovaných pohybových aktivit (APA) , ve kterém působí řada konzultantů a dalších odborníků.</a:t>
            </a:r>
          </a:p>
          <a:p>
            <a:pPr>
              <a:lnSpc>
                <a:spcPct val="100000"/>
              </a:lnSpc>
            </a:pPr>
            <a:r>
              <a:rPr lang="cs-CZ" sz="11200" dirty="0"/>
              <a:t>Ti spolupracují s SPC OK, mateřskými, základními a středními školami a rodinami žáků, kteří mají určitá vzdělávací specifika vyplývající z jejich zdravotního stavu. Zaměřují se na podporu těchto žáků v pohybových aktivitách, které jsou důležitou součástí vzdělávání, ale i sociálního života dětí ve školách, ze kterých by jinak tyto děti byly vlivem svých potíží vyřazeny.</a:t>
            </a:r>
          </a:p>
          <a:p>
            <a:pPr>
              <a:lnSpc>
                <a:spcPct val="100000"/>
              </a:lnSpc>
            </a:pPr>
            <a:r>
              <a:rPr lang="cs-CZ" sz="11200" dirty="0"/>
              <a:t>Konzultanti pomáhají vytvořit individuální vzdělávací plán dítěte, při kterém vycházejí nejen z lékařských zpráv a doporučení PPP a SPC, ale i z vlastního vyšetření fyzioterapeutem.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4ABAF351-AD86-4788-8298-E6F7E85D6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856" y="6190026"/>
            <a:ext cx="9864183" cy="53039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366F4EEF-5B73-445D-8EDF-23356246E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04" y="6247943"/>
            <a:ext cx="707197" cy="4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041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2446418-D9FD-4F84-AB94-F9F6FA526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Regionální centrum aplikovaných pohybových aktivit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8862C6C3-CD04-4DB8-A6A5-3D980C9CB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cs-CZ" dirty="0"/>
              <a:t>Přínos spolupráce APA a SPC OK spočívá zejména možnosti zachytit včas žáky s výrazněji specifickými vzdělávacími potřebami, v rozšíření možností podpůrných opatření pro tyto žáky a zejména ve výrazném rozšíření možností realizace </a:t>
            </a:r>
            <a:r>
              <a:rPr lang="cs-CZ"/>
              <a:t>těchto opatření přímo v prostředí </a:t>
            </a:r>
            <a:r>
              <a:rPr lang="cs-CZ" dirty="0"/>
              <a:t>školy.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4ABAF351-AD86-4788-8298-E6F7E85D6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856" y="6190026"/>
            <a:ext cx="9864183" cy="53039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366F4EEF-5B73-445D-8EDF-23356246E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04" y="6247943"/>
            <a:ext cx="707197" cy="4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664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4ABAF351-AD86-4788-8298-E6F7E85D6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856" y="6190026"/>
            <a:ext cx="9864183" cy="53039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366F4EEF-5B73-445D-8EDF-23356246E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04" y="6247943"/>
            <a:ext cx="707197" cy="414564"/>
          </a:xfrm>
          <a:prstGeom prst="rect">
            <a:avLst/>
          </a:prstGeom>
        </p:spPr>
      </p:pic>
      <p:sp>
        <p:nvSpPr>
          <p:cNvPr id="7" name="Zástupný obsah 6">
            <a:extLst>
              <a:ext uri="{FF2B5EF4-FFF2-40B4-BE49-F238E27FC236}">
                <a16:creationId xmlns:a16="http://schemas.microsoft.com/office/drawing/2014/main" xmlns="" id="{04E8F252-AA4A-4FC3-AD15-A867FEBE1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3" y="2978331"/>
            <a:ext cx="10515600" cy="1574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800" dirty="0"/>
              <a:t>Děkuji za pozornost!</a:t>
            </a:r>
          </a:p>
        </p:txBody>
      </p:sp>
    </p:spTree>
    <p:extLst>
      <p:ext uri="{BB962C8B-B14F-4D97-AF65-F5344CB8AC3E}">
        <p14:creationId xmlns:p14="http://schemas.microsoft.com/office/powerpoint/2010/main" val="97561344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618</Words>
  <Application>Microsoft Office PowerPoint</Application>
  <PresentationFormat>Širokoúhlá obrazovka</PresentationFormat>
  <Paragraphs>28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Motiv Office</vt:lpstr>
      <vt:lpstr>1_Motiv Office</vt:lpstr>
      <vt:lpstr>Přínosy spolupráce PPP a SPC OK s Krajským centrem kariérového poradenství, Krajským centrem prevence předčasných odchodů ze vzdělávání a Regionálním centrem aplikovaných pohybových aktivit zřízených v rámci projektu RPVOK </vt:lpstr>
      <vt:lpstr>Krajské centrum kariérového poradenství v odborném vzdělávání</vt:lpstr>
      <vt:lpstr>Krajské centrum kariérového poradenství v odborném vzdělávání</vt:lpstr>
      <vt:lpstr>Krajské centrum prevence předčasných odchodů ze vzdělávání</vt:lpstr>
      <vt:lpstr>Krajské centrum prevence předčasných odchodů ze vzdělávání</vt:lpstr>
      <vt:lpstr>Regionální centrum aplikovaných pohybových aktivit</vt:lpstr>
      <vt:lpstr>Regionální centrum aplikovaných pohybových aktivit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Přínosy spolupráce PPP a SPC OK s Krajským centrem kariérového poradenství, rajským centrem prevence předčasných odchodů ze vzdělávání a Krajským centrem aplikovaných pohybových aktivit zřízených v rámci projektu RPVOK</dc:title>
  <dc:creator>Stepankova Adela</dc:creator>
  <cp:lastModifiedBy>Lubomír Schneider</cp:lastModifiedBy>
  <cp:revision>28</cp:revision>
  <dcterms:created xsi:type="dcterms:W3CDTF">2021-11-13T20:12:39Z</dcterms:created>
  <dcterms:modified xsi:type="dcterms:W3CDTF">2021-11-14T16:44:26Z</dcterms:modified>
</cp:coreProperties>
</file>