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34" r:id="rId3"/>
    <p:sldId id="294" r:id="rId4"/>
    <p:sldId id="322" r:id="rId5"/>
    <p:sldId id="342" r:id="rId6"/>
    <p:sldId id="341" r:id="rId7"/>
    <p:sldId id="344" r:id="rId8"/>
    <p:sldId id="343" r:id="rId9"/>
    <p:sldId id="345" r:id="rId10"/>
    <p:sldId id="347" r:id="rId11"/>
    <p:sldId id="339" r:id="rId12"/>
    <p:sldId id="318" r:id="rId13"/>
    <p:sldId id="336" r:id="rId14"/>
    <p:sldId id="337" r:id="rId15"/>
    <p:sldId id="346" r:id="rId16"/>
    <p:sldId id="335" r:id="rId17"/>
    <p:sldId id="338" r:id="rId18"/>
    <p:sldId id="332" r:id="rId1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0000FF"/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8" autoAdjust="0"/>
    <p:restoredTop sz="94660"/>
  </p:normalViewPr>
  <p:slideViewPr>
    <p:cSldViewPr>
      <p:cViewPr>
        <p:scale>
          <a:sx n="100" d="100"/>
          <a:sy n="100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30F7BED-3AFB-48D1-BCD3-2D0D133BDB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E2BF067-3429-4F1F-8E60-CE2056F68E74}" type="datetimeFigureOut">
              <a:rPr lang="cs-CZ"/>
              <a:pPr>
                <a:defRPr/>
              </a:pPr>
              <a:t>21.3.2011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29E846F-65C7-4F30-A18A-74D8C03871E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5BC16-4845-42A5-BCFF-D7DB77E988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174E7-E3E6-4A6B-9541-F08242252DB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C28BC-9D74-4B4E-BE83-37B158305A2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BDB51-C467-4050-A168-80FD8EA754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A3F34-4679-42B3-B51C-57E7F881410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9497F-43EE-473F-B203-4AAC2800BE3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8288-07E0-4F2B-BDFA-6FDE3BC187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547AC-7CDB-4009-A353-A485706A4F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82D72-B119-4340-914C-EE4AFC3A756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FACEC-50F3-476E-AA40-7679206581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543DD-643A-49DD-881D-011A731CAA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145BADE9-AB36-4606-B904-988D5500F72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r-strednimorava.cz/" TargetMode="External"/><Relationship Id="rId2" Type="http://schemas.openxmlformats.org/officeDocument/2006/relationships/hyperlink" Target="mailto:vlastimil.mikulasek@rr-strednimorava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z/imgres?imgurl=http://www.lamelaelectric.com/logo_vlajka_eu.gif&amp;imgrefurl=http://www.lamelaelectric.com/&amp;h=501&amp;w=749&amp;sz=6&amp;tbnid=togxE54rX5JHIM:&amp;tbnh=94&amp;tbnw=141&amp;prev=/images?q=vlajka+eu&amp;um=1&amp;start=1&amp;sa=X&amp;oi=images&amp;ct=image&amp;cd=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125538"/>
            <a:ext cx="8280400" cy="3744912"/>
          </a:xfrm>
        </p:spPr>
        <p:txBody>
          <a:bodyPr/>
          <a:lstStyle/>
          <a:p>
            <a:pPr eaLnBrk="1" hangingPunct="1">
              <a:defRPr/>
            </a:pPr>
            <a:r>
              <a:rPr lang="cs-CZ" sz="36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Regionální operační program </a:t>
            </a:r>
            <a:br>
              <a:rPr lang="cs-CZ" sz="3600" b="1" kern="1200" dirty="0" smtClean="0">
                <a:solidFill>
                  <a:schemeClr val="accent2"/>
                </a:solidFill>
                <a:ea typeface="+mn-ea"/>
                <a:cs typeface="+mn-cs"/>
              </a:rPr>
            </a:br>
            <a:r>
              <a:rPr lang="cs-CZ" sz="36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regionu soudržnosti Střední Morava 2007 – 2013</a:t>
            </a: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rgbClr val="3366FF"/>
                </a:solidFill>
              </a:rPr>
              <a:t/>
            </a:r>
            <a:br>
              <a:rPr lang="cs-CZ" sz="3600" b="1" dirty="0" smtClean="0">
                <a:solidFill>
                  <a:srgbClr val="3366FF"/>
                </a:solidFill>
              </a:rPr>
            </a:br>
            <a:r>
              <a:rPr lang="cs-CZ" sz="3600" b="1" dirty="0" smtClean="0">
                <a:solidFill>
                  <a:schemeClr val="accent2"/>
                </a:solidFill>
              </a:rPr>
              <a:t>Moravský Beroun</a:t>
            </a:r>
            <a:br>
              <a:rPr lang="cs-CZ" sz="3600" b="1" dirty="0" smtClean="0">
                <a:solidFill>
                  <a:schemeClr val="accent2"/>
                </a:solidFill>
              </a:rPr>
            </a:br>
            <a:r>
              <a:rPr lang="cs-CZ" sz="2400" b="1" dirty="0" smtClean="0">
                <a:solidFill>
                  <a:schemeClr val="accent2"/>
                </a:solidFill>
              </a:rPr>
              <a:t>22.3.2011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971550" y="5949950"/>
            <a:ext cx="2763838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  <p:pic>
        <p:nvPicPr>
          <p:cNvPr id="2457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268413"/>
            <a:ext cx="72104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cs-CZ" sz="28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Plnění vybraných monitorovacích indikátorů</a:t>
            </a:r>
            <a:br>
              <a:rPr lang="cs-CZ" sz="2800" b="1" kern="1200" dirty="0" smtClean="0">
                <a:solidFill>
                  <a:schemeClr val="accent2"/>
                </a:solidFill>
                <a:ea typeface="+mn-ea"/>
                <a:cs typeface="+mn-cs"/>
              </a:rPr>
            </a:br>
            <a:r>
              <a:rPr lang="nl-NL" sz="14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Zdroj: IS MSC2007, </a:t>
            </a:r>
            <a:r>
              <a:rPr lang="cs-CZ" sz="14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dosažené hodnoty </a:t>
            </a:r>
            <a:r>
              <a:rPr lang="nl-NL" sz="1400" b="1" kern="1200" dirty="0" smtClean="0">
                <a:solidFill>
                  <a:schemeClr val="accent2"/>
                </a:solidFill>
                <a:ea typeface="+mn-ea"/>
                <a:cs typeface="+mn-cs"/>
              </a:rPr>
              <a:t>k 5.1.2011</a:t>
            </a:r>
            <a:r>
              <a:rPr lang="cs-CZ" sz="1800" dirty="0" smtClean="0"/>
              <a:t/>
            </a:r>
            <a:br>
              <a:rPr lang="cs-CZ" sz="1800" dirty="0" smtClean="0"/>
            </a:br>
            <a:endParaRPr lang="cs-CZ" sz="2800" b="1" kern="1200" dirty="0">
              <a:solidFill>
                <a:schemeClr val="accent2"/>
              </a:solidFill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032250"/>
          </a:xfrm>
        </p:spPr>
        <p:txBody>
          <a:bodyPr/>
          <a:lstStyle/>
          <a:p>
            <a:pPr>
              <a:defRPr/>
            </a:pPr>
            <a:r>
              <a:rPr lang="cs-CZ" sz="2000" b="1" kern="1200" dirty="0" smtClean="0">
                <a:solidFill>
                  <a:schemeClr val="accent2"/>
                </a:solidFill>
              </a:rPr>
              <a:t>Délka rekonstruovaných silnic II. a III. třídy - 86,78 km</a:t>
            </a:r>
          </a:p>
          <a:p>
            <a:pPr>
              <a:defRPr/>
            </a:pPr>
            <a:r>
              <a:rPr lang="cs-CZ" sz="2000" b="1" kern="1200" dirty="0" smtClean="0">
                <a:solidFill>
                  <a:schemeClr val="accent2"/>
                </a:solidFill>
              </a:rPr>
              <a:t>Délka nově vybudovaných nebo rekonstruovaných cyklostezek a cyklotras - 84,47 km</a:t>
            </a:r>
          </a:p>
          <a:p>
            <a:pPr>
              <a:defRPr/>
            </a:pPr>
            <a:r>
              <a:rPr lang="cs-CZ" sz="2000" b="1" kern="1200" dirty="0" smtClean="0">
                <a:solidFill>
                  <a:schemeClr val="accent2"/>
                </a:solidFill>
              </a:rPr>
              <a:t>Plocha revitalizovaných nevyužívaných nebo zanedbaných areálů (</a:t>
            </a:r>
            <a:r>
              <a:rPr lang="cs-CZ" sz="2000" b="1" kern="1200" dirty="0" err="1" smtClean="0">
                <a:solidFill>
                  <a:schemeClr val="accent2"/>
                </a:solidFill>
              </a:rPr>
              <a:t>brownfields</a:t>
            </a:r>
            <a:r>
              <a:rPr lang="cs-CZ" sz="2000" b="1" kern="1200" dirty="0" smtClean="0">
                <a:solidFill>
                  <a:schemeClr val="accent2"/>
                </a:solidFill>
              </a:rPr>
              <a:t>) celkem - 6,89 ha</a:t>
            </a:r>
          </a:p>
          <a:p>
            <a:pPr>
              <a:defRPr/>
            </a:pPr>
            <a:r>
              <a:rPr lang="cs-CZ" sz="2000" b="1" kern="1200" dirty="0" smtClean="0">
                <a:solidFill>
                  <a:schemeClr val="accent2"/>
                </a:solidFill>
              </a:rPr>
              <a:t>Počet nově vytvořených pracovních míst v rámci projektů na rozvoj cestovního ruchu – 50 pracovních míst</a:t>
            </a:r>
          </a:p>
          <a:p>
            <a:pPr>
              <a:buFontTx/>
              <a:buNone/>
              <a:defRPr/>
            </a:pPr>
            <a:endParaRPr lang="cs-CZ" sz="1200" b="1" kern="1200" dirty="0" smtClean="0">
              <a:solidFill>
                <a:schemeClr val="accent2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sz="2000" kern="1200" dirty="0" smtClean="0">
                <a:solidFill>
                  <a:schemeClr val="accent2"/>
                </a:solidFill>
              </a:rPr>
              <a:t>U monitorovacího indikátoru „Počet nově vytvořených pracovních míst celkem“ činil z</a:t>
            </a:r>
            <a:r>
              <a:rPr lang="pl-PL" sz="2000" kern="1200" dirty="0" smtClean="0">
                <a:solidFill>
                  <a:schemeClr val="accent2"/>
                </a:solidFill>
              </a:rPr>
              <a:t>ávazek ze schválených projektů k 3.3.2011 celkem </a:t>
            </a:r>
            <a:r>
              <a:rPr lang="pl-PL" sz="2000" b="1" kern="1200" dirty="0" smtClean="0">
                <a:solidFill>
                  <a:schemeClr val="accent2"/>
                </a:solidFill>
              </a:rPr>
              <a:t>982 nově vytvořených pracovních míst!</a:t>
            </a:r>
            <a:endParaRPr lang="cs-CZ" sz="2000" b="1" kern="12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ChangeArrowheads="1"/>
          </p:cNvSpPr>
          <p:nvPr/>
        </p:nvSpPr>
        <p:spPr bwMode="auto">
          <a:xfrm>
            <a:off x="500063" y="4724400"/>
            <a:ext cx="846455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cs-CZ" sz="2000">
                <a:solidFill>
                  <a:schemeClr val="accent2"/>
                </a:solidFill>
              </a:rPr>
              <a:t>  </a:t>
            </a:r>
            <a:r>
              <a:rPr lang="cs-CZ">
                <a:solidFill>
                  <a:schemeClr val="accent2"/>
                </a:solidFill>
              </a:rPr>
              <a:t>Udržitelností projektu v rámci ROP SM se rozumí udržení výstupů a výsledků projektu po dobu 3 let u malých a středních podniků a 5 let u ostatních příjemců a to od doby finančního ukončení projektu.</a:t>
            </a:r>
          </a:p>
          <a:p>
            <a:pPr>
              <a:buFont typeface="Arial" charset="0"/>
              <a:buChar char="•"/>
            </a:pPr>
            <a:r>
              <a:rPr lang="cs-CZ">
                <a:solidFill>
                  <a:schemeClr val="accent2"/>
                </a:solidFill>
              </a:rPr>
              <a:t>  Monitorovací indikátory v průběhu administrace projektů ROP SM</a:t>
            </a:r>
          </a:p>
          <a:p>
            <a:endParaRPr lang="cs-CZ" sz="1500">
              <a:solidFill>
                <a:srgbClr val="3366FF"/>
              </a:solidFill>
              <a:ea typeface="MS Gothic"/>
              <a:cs typeface="MS Gothic"/>
            </a:endParaRPr>
          </a:p>
        </p:txBody>
      </p:sp>
      <p:sp>
        <p:nvSpPr>
          <p:cNvPr id="26626" name="Obdélník 6"/>
          <p:cNvSpPr>
            <a:spLocks noChangeArrowheads="1"/>
          </p:cNvSpPr>
          <p:nvPr/>
        </p:nvSpPr>
        <p:spPr bwMode="auto">
          <a:xfrm>
            <a:off x="1979613" y="765175"/>
            <a:ext cx="549751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cs-CZ" sz="2800" b="1">
                <a:solidFill>
                  <a:schemeClr val="accent2"/>
                </a:solidFill>
              </a:rPr>
              <a:t>2. Projekty a doba udržitelnosti</a:t>
            </a:r>
          </a:p>
        </p:txBody>
      </p:sp>
      <p:pic>
        <p:nvPicPr>
          <p:cNvPr id="26627" name="Obrázek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12875"/>
            <a:ext cx="84978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Obrázek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052513"/>
            <a:ext cx="727233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6"/>
          <p:cNvSpPr>
            <a:spLocks noChangeArrowheads="1"/>
          </p:cNvSpPr>
          <p:nvPr/>
        </p:nvSpPr>
        <p:spPr bwMode="auto">
          <a:xfrm>
            <a:off x="900113" y="4868863"/>
            <a:ext cx="3063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400" b="1" i="1"/>
              <a:t>Zdroj:</a:t>
            </a:r>
            <a:r>
              <a:rPr lang="cs-CZ" sz="1400" i="1"/>
              <a:t> IS MSC2007, stav k 5.1.2011</a:t>
            </a:r>
            <a:endParaRPr lang="cs-CZ" sz="1500">
              <a:solidFill>
                <a:srgbClr val="3366FF"/>
              </a:solidFill>
              <a:ea typeface="MS Gothic"/>
              <a:cs typeface="MS Gothic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684213" y="5229225"/>
            <a:ext cx="82089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>
                <a:solidFill>
                  <a:schemeClr val="accent2"/>
                </a:solidFill>
              </a:rPr>
              <a:t>Úspěšná realizace projektů z pohledu udržení výstupů, výsledků a dopadů projektu bude předmětem průběžných analýz monitorovacích zpráv a evaluací programu.</a:t>
            </a:r>
            <a:endParaRPr lang="cs-CZ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bdélník 1"/>
          <p:cNvSpPr>
            <a:spLocks noChangeArrowheads="1"/>
          </p:cNvSpPr>
          <p:nvPr/>
        </p:nvSpPr>
        <p:spPr bwMode="auto">
          <a:xfrm>
            <a:off x="1258888" y="1196975"/>
            <a:ext cx="61880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000" b="1">
                <a:solidFill>
                  <a:schemeClr val="accent2"/>
                </a:solidFill>
              </a:rPr>
              <a:t>Nejčastěji využívané informační zdroje o ROP SM</a:t>
            </a:r>
          </a:p>
        </p:txBody>
      </p:sp>
      <p:sp>
        <p:nvSpPr>
          <p:cNvPr id="28674" name="Obdélník 2"/>
          <p:cNvSpPr>
            <a:spLocks noChangeArrowheads="1"/>
          </p:cNvSpPr>
          <p:nvPr/>
        </p:nvSpPr>
        <p:spPr bwMode="auto">
          <a:xfrm>
            <a:off x="900113" y="5516563"/>
            <a:ext cx="7056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 i="1"/>
              <a:t>Zdroj:</a:t>
            </a:r>
            <a:r>
              <a:rPr lang="cs-CZ" sz="1200" i="1"/>
              <a:t> dotazníkové šetření ÚRR 12/2010 – 01/2011, celkem 507 vyplněných dotazníků -</a:t>
            </a:r>
            <a:r>
              <a:rPr lang="cs-CZ" sz="1200" b="1" i="1"/>
              <a:t> </a:t>
            </a:r>
            <a:r>
              <a:rPr lang="cs-CZ" sz="1400" b="1" i="1"/>
              <a:t> děkujeme</a:t>
            </a:r>
            <a:endParaRPr lang="cs-CZ" sz="1200" b="1"/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700213"/>
            <a:ext cx="6988175" cy="381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Obdélník 1"/>
          <p:cNvSpPr>
            <a:spLocks noChangeArrowheads="1"/>
          </p:cNvSpPr>
          <p:nvPr/>
        </p:nvSpPr>
        <p:spPr bwMode="auto">
          <a:xfrm>
            <a:off x="611188" y="908050"/>
            <a:ext cx="806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000" b="1">
                <a:solidFill>
                  <a:schemeClr val="accent2"/>
                </a:solidFill>
              </a:rPr>
              <a:t>Opatření v době udržitelnosti vzhledem k četnosti využívání</a:t>
            </a:r>
          </a:p>
          <a:p>
            <a:r>
              <a:rPr lang="cs-CZ" sz="2000" b="1">
                <a:solidFill>
                  <a:schemeClr val="accent2"/>
                </a:solidFill>
              </a:rPr>
              <a:t> informačních zdrojů o ROP Střední Morava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1188" y="1628775"/>
            <a:ext cx="76327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2000" dirty="0">
              <a:solidFill>
                <a:srgbClr val="0070C0"/>
              </a:solidFill>
              <a:latin typeface="Arial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cs-CZ" sz="2000" dirty="0">
                <a:solidFill>
                  <a:schemeClr val="accent2"/>
                </a:solidFill>
                <a:latin typeface="Arial" pitchFamily="34" charset="0"/>
              </a:rPr>
              <a:t>Na základě dotazníkového šetření bude v nadcházejícím období potřeba ze strany ŘO ROP SM: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dirty="0">
                <a:solidFill>
                  <a:schemeClr val="accent2"/>
                </a:solidFill>
                <a:latin typeface="Arial" pitchFamily="34" charset="0"/>
              </a:rPr>
              <a:t> zpřehlednit strukturu webových stránek 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dirty="0">
                <a:solidFill>
                  <a:schemeClr val="accent2"/>
                </a:solidFill>
                <a:latin typeface="Arial" pitchFamily="34" charset="0"/>
              </a:rPr>
              <a:t> posílit komunikační aktivity v době udržitelnosti projektů (pomůcky pro manažery projektů, příručky, konzultační dny)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cs-CZ" sz="2000" dirty="0">
                <a:solidFill>
                  <a:schemeClr val="accent2"/>
                </a:solidFill>
                <a:latin typeface="Arial" pitchFamily="34" charset="0"/>
              </a:rPr>
              <a:t> zjednodušovat informační zdroje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39750" y="4292600"/>
            <a:ext cx="7632700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2000" dirty="0">
              <a:solidFill>
                <a:srgbClr val="0070C0"/>
              </a:solidFill>
              <a:latin typeface="Arial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cs-CZ" sz="2000" b="1" dirty="0">
                <a:solidFill>
                  <a:schemeClr val="accent2"/>
                </a:solidFill>
                <a:latin typeface="Arial" pitchFamily="34" charset="0"/>
              </a:rPr>
              <a:t>Příjemci dotace z ROP SM nesmí zapomínat, že ukončením fyzické realizace projektu, jejich závazky vůči Řídícímu orgánu  ROP SM nekončí!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Obrázek 4"/>
          <p:cNvPicPr>
            <a:picLocks noChangeAspect="1" noChangeArrowheads="1"/>
          </p:cNvPicPr>
          <p:nvPr/>
        </p:nvPicPr>
        <p:blipFill>
          <a:blip r:embed="rId2"/>
          <a:srcRect r="27409" b="25952"/>
          <a:stretch>
            <a:fillRect/>
          </a:stretch>
        </p:blipFill>
        <p:spPr bwMode="auto">
          <a:xfrm>
            <a:off x="250825" y="1268413"/>
            <a:ext cx="842486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Obdélník 5"/>
          <p:cNvSpPr>
            <a:spLocks noChangeArrowheads="1"/>
          </p:cNvSpPr>
          <p:nvPr/>
        </p:nvSpPr>
        <p:spPr bwMode="auto">
          <a:xfrm>
            <a:off x="1979613" y="836613"/>
            <a:ext cx="411956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cs-CZ" sz="2800" b="1">
                <a:solidFill>
                  <a:schemeClr val="accent2"/>
                </a:solidFill>
              </a:rPr>
              <a:t>3. Harmonogram výzev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Obdélník 3"/>
          <p:cNvSpPr>
            <a:spLocks noChangeArrowheads="1"/>
          </p:cNvSpPr>
          <p:nvPr/>
        </p:nvSpPr>
        <p:spPr bwMode="auto">
          <a:xfrm>
            <a:off x="755650" y="908050"/>
            <a:ext cx="7007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400" b="1">
                <a:solidFill>
                  <a:schemeClr val="accent2"/>
                </a:solidFill>
              </a:rPr>
              <a:t>Převis poptávky projektů u ukončených výzev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827088" y="1412875"/>
          <a:ext cx="6913562" cy="4613275"/>
        </p:xfrm>
        <a:graphic>
          <a:graphicData uri="http://schemas.openxmlformats.org/drawingml/2006/table">
            <a:tbl>
              <a:tblPr/>
              <a:tblGrid>
                <a:gridCol w="2333625"/>
                <a:gridCol w="1774825"/>
                <a:gridCol w="1579562"/>
                <a:gridCol w="1225550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Oblast / podoblast podpory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Požadovaná výše dotace z rozpočtu RR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Vyhlášená alokace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Převis oproti vyhlášené alokaci v 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3E2"/>
                    </a:solidFill>
                  </a:tcPr>
                </a:tc>
              </a:tr>
              <a:tr h="1793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Výzva č. 02/2007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 Bezmotorová doprava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539 136 089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385%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2.3.1 Fyzická revitalizace území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697 420 250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498%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Výzva č. 03/2008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2.3.2 Sociální infrastruktura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1 878 235 117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751%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Výzva č. 06/2008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2.2.5 - Infrastruktura pro rozvoj volnočasových aktivit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1 147 741 485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765%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Výzva č. 15/2009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 Bezmotorová doprava 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118 504 714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237%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2.2.5 Infrastruktura pro rozvoj volnočasových aktivit 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461 639 896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355%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Výzva č. 18/2010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2.3.1 Fyzická revitalizace území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705 095 224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88 000 000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801%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2.3.2 Sociální infrastruktura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1 716 468 271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230 000 000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746%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095" marR="4309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823" name="Obdélník 6"/>
          <p:cNvSpPr>
            <a:spLocks noChangeArrowheads="1"/>
          </p:cNvSpPr>
          <p:nvPr/>
        </p:nvSpPr>
        <p:spPr bwMode="auto">
          <a:xfrm>
            <a:off x="684213" y="6021388"/>
            <a:ext cx="51927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2400" b="1">
                <a:solidFill>
                  <a:schemeClr val="accent2"/>
                </a:solidFill>
              </a:rPr>
              <a:t>… aneb na všechny se nedostane.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ChangeArrowheads="1"/>
          </p:cNvSpPr>
          <p:nvPr/>
        </p:nvSpPr>
        <p:spPr bwMode="auto">
          <a:xfrm>
            <a:off x="714375" y="2000250"/>
            <a:ext cx="727233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17463">
              <a:spcBef>
                <a:spcPct val="20000"/>
              </a:spcBef>
              <a:buClr>
                <a:schemeClr val="tx1"/>
              </a:buClr>
            </a:pPr>
            <a:endParaRPr lang="cs-CZ" sz="2000" b="1">
              <a:solidFill>
                <a:srgbClr val="3366FF"/>
              </a:solidFill>
              <a:cs typeface="Arial" charset="0"/>
            </a:endParaRPr>
          </a:p>
          <a:p>
            <a:pPr marL="342900" indent="17463" algn="ctr">
              <a:spcBef>
                <a:spcPct val="20000"/>
              </a:spcBef>
              <a:buClr>
                <a:schemeClr val="tx1"/>
              </a:buClr>
            </a:pPr>
            <a:r>
              <a:rPr lang="cs-CZ" sz="2000">
                <a:solidFill>
                  <a:schemeClr val="accent2"/>
                </a:solidFill>
              </a:rPr>
              <a:t>Ing. Vlastimil Mikulášek</a:t>
            </a:r>
          </a:p>
          <a:p>
            <a:pPr marL="342900" indent="17463" algn="ctr">
              <a:spcBef>
                <a:spcPct val="20000"/>
              </a:spcBef>
              <a:buClr>
                <a:schemeClr val="tx1"/>
              </a:buClr>
            </a:pPr>
            <a:r>
              <a:rPr lang="cs-CZ" sz="2000">
                <a:solidFill>
                  <a:schemeClr val="accent2"/>
                </a:solidFill>
              </a:rPr>
              <a:t>Referent oddělení monitoringu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Úřad Regionální rady regionu soudržnosti Střední Morava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Jeremenkova 1211/40b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779 00  Olomouc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  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Tel.: 587 333 350</a:t>
            </a: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</a:rPr>
              <a:t>E-mail:</a:t>
            </a:r>
            <a:r>
              <a:rPr lang="cs-CZ" sz="2000"/>
              <a:t> </a:t>
            </a:r>
            <a:r>
              <a:rPr lang="cs-CZ" sz="2000">
                <a:solidFill>
                  <a:schemeClr val="accent2"/>
                </a:solidFill>
                <a:hlinkClick r:id="rId2"/>
              </a:rPr>
              <a:t>vlastimil.mikulasek@rr-strednimorava.cz</a:t>
            </a:r>
            <a:endParaRPr lang="cs-CZ" sz="2000">
              <a:solidFill>
                <a:schemeClr val="accent2"/>
              </a:solidFill>
              <a:hlinkClick r:id="rId3"/>
            </a:endParaRPr>
          </a:p>
          <a:p>
            <a:pPr marL="342900" indent="17463" algn="ctr">
              <a:spcBef>
                <a:spcPct val="20000"/>
              </a:spcBef>
            </a:pPr>
            <a:r>
              <a:rPr lang="cs-CZ" sz="2000">
                <a:solidFill>
                  <a:schemeClr val="accent2"/>
                </a:solidFill>
                <a:hlinkClick r:id="rId3"/>
              </a:rPr>
              <a:t>www.rr-strednimorava.cz</a:t>
            </a:r>
            <a:endParaRPr lang="cs-CZ" sz="200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357188" y="1143000"/>
            <a:ext cx="8229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rgbClr val="0000FF"/>
                </a:solidFill>
              </a:rPr>
              <a:t>Děkuji za pozornost</a:t>
            </a:r>
            <a:r>
              <a:rPr lang="cs-CZ" sz="2800" b="1"/>
              <a:t>.</a:t>
            </a:r>
          </a:p>
        </p:txBody>
      </p:sp>
      <p:pic>
        <p:nvPicPr>
          <p:cNvPr id="32771" name="Picture 5" descr="http://www.lamelaelectric.com/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6286500"/>
            <a:ext cx="539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ovéPole 5"/>
          <p:cNvSpPr txBox="1">
            <a:spLocks noChangeArrowheads="1"/>
          </p:cNvSpPr>
          <p:nvPr/>
        </p:nvSpPr>
        <p:spPr bwMode="auto">
          <a:xfrm>
            <a:off x="1000125" y="6286500"/>
            <a:ext cx="1928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800"/>
              <a:t>Evropská unie</a:t>
            </a:r>
          </a:p>
          <a:p>
            <a:r>
              <a:rPr lang="cs-CZ" sz="800"/>
              <a:t>Evropský fond pro regionální rozvoj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ChangeArrowheads="1"/>
          </p:cNvSpPr>
          <p:nvPr/>
        </p:nvSpPr>
        <p:spPr bwMode="auto">
          <a:xfrm>
            <a:off x="611188" y="981075"/>
            <a:ext cx="8286750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</a:pPr>
            <a:endParaRPr lang="cs-CZ" sz="1200" b="1">
              <a:solidFill>
                <a:srgbClr val="0070C0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800" b="1">
                <a:solidFill>
                  <a:schemeClr val="accent2"/>
                </a:solidFill>
              </a:rPr>
              <a:t>Obsah: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11188" y="1687513"/>
            <a:ext cx="76327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>
                <a:solidFill>
                  <a:schemeClr val="accent2"/>
                </a:solidFill>
                <a:latin typeface="Arial" pitchFamily="34" charset="0"/>
              </a:rPr>
              <a:t>Aktuální informace o stavu čerpání ROP SM</a:t>
            </a:r>
            <a:endParaRPr lang="cs-CZ" sz="24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>
                <a:solidFill>
                  <a:schemeClr val="accent2"/>
                </a:solidFill>
                <a:latin typeface="Arial" pitchFamily="34" charset="0"/>
              </a:rPr>
              <a:t>Projekty a doba udržitelnosti</a:t>
            </a:r>
            <a:endParaRPr lang="cs-CZ" sz="24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400" b="1" dirty="0">
                <a:solidFill>
                  <a:schemeClr val="accent2"/>
                </a:solidFill>
                <a:latin typeface="Arial" pitchFamily="34" charset="0"/>
              </a:rPr>
              <a:t>Harmonogram výzev</a:t>
            </a:r>
            <a:endParaRPr lang="cs-CZ" sz="2400" b="1" dirty="0">
              <a:solidFill>
                <a:schemeClr val="accent2"/>
              </a:solidFill>
              <a:latin typeface="Arial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endParaRPr lang="cs-CZ" sz="1400" b="1" dirty="0">
              <a:solidFill>
                <a:srgbClr val="0070C0"/>
              </a:solidFill>
              <a:latin typeface="Arial" pitchFamily="34" charset="0"/>
            </a:endParaRPr>
          </a:p>
          <a:p>
            <a:pPr marL="514350" indent="-514350">
              <a:lnSpc>
                <a:spcPct val="150000"/>
              </a:lnSpc>
              <a:spcBef>
                <a:spcPct val="20000"/>
              </a:spcBef>
              <a:defRPr/>
            </a:pPr>
            <a:endParaRPr lang="cs-CZ" sz="1400" b="1" dirty="0">
              <a:solidFill>
                <a:srgbClr val="0070C0"/>
              </a:solidFill>
              <a:latin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cs-CZ" sz="1400" b="1" dirty="0">
              <a:solidFill>
                <a:srgbClr val="3366FF"/>
              </a:solidFill>
              <a:latin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  <a:defRPr/>
            </a:pPr>
            <a:endParaRPr lang="cs-CZ" sz="3600" b="1" dirty="0">
              <a:solidFill>
                <a:srgbClr val="3366FF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ChangeArrowheads="1"/>
          </p:cNvSpPr>
          <p:nvPr/>
        </p:nvSpPr>
        <p:spPr bwMode="auto">
          <a:xfrm>
            <a:off x="536575" y="2133600"/>
            <a:ext cx="8607425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cs-CZ" sz="2000" b="1">
                <a:solidFill>
                  <a:schemeClr val="accent2"/>
                </a:solidFill>
              </a:rPr>
              <a:t>Vlivy na finanční alokaci ROP Střední Morava:</a:t>
            </a:r>
          </a:p>
          <a:p>
            <a:endParaRPr lang="cs-CZ" sz="2000">
              <a:solidFill>
                <a:srgbClr val="3366FF"/>
              </a:solidFill>
            </a:endParaRPr>
          </a:p>
          <a:p>
            <a:pPr>
              <a:buFont typeface="Arial" charset="0"/>
              <a:buChar char="•"/>
            </a:pPr>
            <a:r>
              <a:rPr lang="cs-CZ" sz="2000">
                <a:solidFill>
                  <a:srgbClr val="3366FF"/>
                </a:solidFill>
              </a:rPr>
              <a:t> </a:t>
            </a:r>
            <a:r>
              <a:rPr lang="cs-CZ" sz="2000">
                <a:solidFill>
                  <a:schemeClr val="accent2"/>
                </a:solidFill>
              </a:rPr>
              <a:t>Usnesením vlády ČR ze srpna a září 2010 přišel ROP Střední Morava o 720 mil. Kč. Od 22. září 2010 není na financování projektů účasten státní rozpočet</a:t>
            </a:r>
          </a:p>
          <a:p>
            <a:pPr>
              <a:buFont typeface="Arial" charset="0"/>
              <a:buChar char="•"/>
            </a:pPr>
            <a:endParaRPr lang="cs-CZ" sz="2000">
              <a:solidFill>
                <a:schemeClr val="accent2"/>
              </a:solidFill>
            </a:endParaRPr>
          </a:p>
          <a:p>
            <a:pPr>
              <a:buFont typeface="Arial" charset="0"/>
              <a:buChar char="•"/>
            </a:pPr>
            <a:r>
              <a:rPr lang="cs-CZ" sz="2000">
                <a:solidFill>
                  <a:schemeClr val="accent2"/>
                </a:solidFill>
              </a:rPr>
              <a:t> Z aktualizované prognózy MF vývoje kursu Kč/EUR do konce roku 2015 přijde ROP SM o dalších 670 mil. Kč</a:t>
            </a:r>
          </a:p>
          <a:p>
            <a:pPr>
              <a:buFont typeface="Arial" charset="0"/>
              <a:buChar char="•"/>
            </a:pPr>
            <a:endParaRPr lang="cs-CZ" sz="2000">
              <a:solidFill>
                <a:schemeClr val="accent2"/>
              </a:solidFill>
            </a:endParaRPr>
          </a:p>
          <a:p>
            <a:r>
              <a:rPr lang="cs-CZ" sz="2000">
                <a:solidFill>
                  <a:schemeClr val="accent2"/>
                </a:solidFill>
              </a:rPr>
              <a:t>Zůstatek finanční alokace na nové výzvy činí cca. 3 mld. Kč</a:t>
            </a:r>
          </a:p>
          <a:p>
            <a:pPr>
              <a:spcBef>
                <a:spcPct val="20000"/>
              </a:spcBef>
              <a:buClr>
                <a:schemeClr val="tx1"/>
              </a:buClr>
              <a:buFontTx/>
              <a:buChar char="-"/>
            </a:pPr>
            <a:endParaRPr lang="cs-CZ" sz="2000">
              <a:solidFill>
                <a:srgbClr val="3366FF"/>
              </a:solidFill>
            </a:endParaRPr>
          </a:p>
        </p:txBody>
      </p:sp>
      <p:sp>
        <p:nvSpPr>
          <p:cNvPr id="17410" name="Rectangle 3"/>
          <p:cNvSpPr>
            <a:spLocks noChangeArrowheads="1"/>
          </p:cNvSpPr>
          <p:nvPr/>
        </p:nvSpPr>
        <p:spPr bwMode="auto">
          <a:xfrm>
            <a:off x="468313" y="765175"/>
            <a:ext cx="82296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accent2"/>
                </a:solidFill>
              </a:rPr>
              <a:t>1. Aktuální informace o stavu čerpání ROP SM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981075"/>
            <a:ext cx="7264400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ChangeArrowheads="1"/>
          </p:cNvSpPr>
          <p:nvPr/>
        </p:nvSpPr>
        <p:spPr bwMode="auto">
          <a:xfrm>
            <a:off x="900113" y="836613"/>
            <a:ext cx="72009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800" b="1">
                <a:solidFill>
                  <a:schemeClr val="accent2"/>
                </a:solidFill>
              </a:rPr>
              <a:t>Dotace po jednotlivých okresech Olomouckého kraje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1722438"/>
            <a:ext cx="70104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1187450" y="6237288"/>
            <a:ext cx="27638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23925"/>
            <a:ext cx="7227888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971550" y="5732463"/>
            <a:ext cx="27638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81075"/>
            <a:ext cx="7261225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/>
          <p:nvPr/>
        </p:nvSpPr>
        <p:spPr>
          <a:xfrm>
            <a:off x="971550" y="5732463"/>
            <a:ext cx="27638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81075"/>
            <a:ext cx="7210425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971550" y="5732463"/>
            <a:ext cx="2763838" cy="2778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052513"/>
            <a:ext cx="7237413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bdélník 3"/>
          <p:cNvSpPr/>
          <p:nvPr/>
        </p:nvSpPr>
        <p:spPr>
          <a:xfrm>
            <a:off x="971550" y="5805488"/>
            <a:ext cx="2763838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cs-CZ" sz="1200" b="1" dirty="0">
                <a:solidFill>
                  <a:sysClr val="windowText" lastClr="000000"/>
                </a:solidFill>
                <a:latin typeface="+mn-lt"/>
              </a:rPr>
              <a:t>Zdroj: IS MONIT7+, stav k 25.2.2011</a:t>
            </a:r>
            <a:endParaRPr lang="en-US" sz="1200" b="1" dirty="0">
              <a:solidFill>
                <a:sysClr val="windowText" lastClr="0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2226</TotalTime>
  <Words>550</Words>
  <Application>Microsoft Office PowerPoint</Application>
  <PresentationFormat>Předvádění na obrazovce (4:3)</PresentationFormat>
  <Paragraphs>104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Arial</vt:lpstr>
      <vt:lpstr>Calibri</vt:lpstr>
      <vt:lpstr>MS Gothic</vt:lpstr>
      <vt:lpstr>Times New Roman</vt:lpstr>
      <vt:lpstr>Výchozí návrh</vt:lpstr>
      <vt:lpstr>Regionální operační program  regionu soudržnosti Střední Morava 2007 – 2013   Moravský Beroun 22.3.2011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Plnění vybraných monitorovacích indikátorů Zdroj: IS MSC2007, dosažené hodnoty k 5.1.2011 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Valovičová Leona</cp:lastModifiedBy>
  <cp:revision>172</cp:revision>
  <dcterms:created xsi:type="dcterms:W3CDTF">2007-09-11T13:46:40Z</dcterms:created>
  <dcterms:modified xsi:type="dcterms:W3CDTF">2011-03-21T06:49:02Z</dcterms:modified>
</cp:coreProperties>
</file>