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59" r:id="rId4"/>
    <p:sldId id="266" r:id="rId5"/>
    <p:sldId id="265" r:id="rId6"/>
    <p:sldId id="264" r:id="rId7"/>
    <p:sldId id="263" r:id="rId8"/>
    <p:sldId id="262" r:id="rId9"/>
    <p:sldId id="261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70" r:id="rId20"/>
  </p:sldIdLst>
  <p:sldSz cx="9906000" cy="6858000" type="A4"/>
  <p:notesSz cx="9144000" cy="6858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3333FF"/>
    <a:srgbClr val="3366CC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28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A167058-67B1-4A52-B7D2-B1F5F421FD0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714625" y="514350"/>
            <a:ext cx="371475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42FC803-2EEE-4793-A83F-00EE8310EF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FCF39A-B10A-4D30-AF99-3CB180D757AE}" type="slidenum">
              <a:rPr lang="cs-CZ"/>
              <a:pPr/>
              <a:t>1</a:t>
            </a:fld>
            <a:endParaRPr lang="cs-CZ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FDE8A-10DC-4AE1-A1CD-F54B4D192D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8FF01-F2BB-4F7B-9C31-CF34FF250CF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5F8C-296C-43EA-A265-2420DDDAD7B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67064-F818-4395-AB00-C06E33E30ED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E2DF5-4585-4F7A-99ED-5E32A90A77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77632-37C3-4998-B14A-2C61EFCF29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D7F6B-736F-4DF6-9C89-B010CE8E5F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8EDC4-ECBC-43D1-8B62-9A465124CA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AC1C6-C85D-4DCB-A06B-144C450F0FD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92350-604B-464D-B71C-641316279C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8CD22-4CCD-4D7E-8422-037F25287D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51A9B8D-97A7-4BCD-BC5B-6266B9D174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5" Type="http://schemas.openxmlformats.org/officeDocument/2006/relationships/image" Target="../media/image14.png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wmf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5" Type="http://schemas.openxmlformats.org/officeDocument/2006/relationships/image" Target="../media/image29.png"/><Relationship Id="rId4" Type="http://schemas.openxmlformats.org/officeDocument/2006/relationships/image" Target="../media/image2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vos.upol.cz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8B5636-4D38-4F9A-9D01-F7441339043F}" type="slidenum">
              <a:rPr lang="cs-CZ"/>
              <a:pPr/>
              <a:t>1</a:t>
            </a:fld>
            <a:endParaRPr lang="cs-CZ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00025" y="6623050"/>
            <a:ext cx="95059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/>
              <a:t>Projekt „</a:t>
            </a:r>
            <a:r>
              <a:rPr lang="cs-CZ" sz="700" b="1"/>
              <a:t>IVOŠ - zvyšování kvality ve vzdělávání zavedením interaktivní výuky do škol“,</a:t>
            </a:r>
            <a:r>
              <a:rPr lang="cs-CZ" sz="700"/>
              <a:t> s registračním číslem CZ.1.07/1.1.04/01.0154, je spolufinancován Evropským sociálním fondem a státním rozpočtem České republiky. 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839913" y="2655888"/>
            <a:ext cx="62420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cs-CZ" sz="2800"/>
              <a:t>PhDr. Milan KLEMENT, Ph.D.</a:t>
            </a:r>
          </a:p>
          <a:p>
            <a:pPr algn="ctr"/>
            <a:r>
              <a:rPr lang="cs-CZ" sz="1500" b="1"/>
              <a:t>hlavní manager projektu</a:t>
            </a:r>
          </a:p>
          <a:p>
            <a:pPr algn="ctr"/>
            <a:endParaRPr lang="cs-CZ" sz="1500" b="1"/>
          </a:p>
          <a:p>
            <a:pPr algn="ctr"/>
            <a:r>
              <a:rPr lang="cs-CZ" sz="3200" b="1"/>
              <a:t>TŘI ROKY PROJEKTU IVOŠ</a:t>
            </a:r>
          </a:p>
          <a:p>
            <a:pPr algn="ctr"/>
            <a:r>
              <a:rPr lang="cs-CZ" b="1"/>
              <a:t>ZHODNOCENÍ PŘÍNOSU INTERAKTIVNÍ VÝUKY</a:t>
            </a:r>
          </a:p>
          <a:p>
            <a:pPr algn="ctr"/>
            <a:r>
              <a:rPr lang="cs-CZ" b="1"/>
              <a:t> Z POHLEDU ŽÁKŮ A UČITELŮ PARTNERSKÝCH ŠKOL</a:t>
            </a:r>
          </a:p>
        </p:txBody>
      </p:sp>
      <p:pic>
        <p:nvPicPr>
          <p:cNvPr id="2054" name="Picture 6" descr="logo_c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71463"/>
            <a:ext cx="9282113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E8C900-4E13-41AE-8AFE-FBD79F9F64E2}" type="slidenum">
              <a:rPr lang="cs-CZ"/>
              <a:pPr/>
              <a:t>10</a:t>
            </a:fld>
            <a:endParaRPr lang="cs-CZ"/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1269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žáků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11273" name="Graf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066800"/>
            <a:ext cx="36004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4478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Graf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5052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40386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5928A3-0D96-4C99-ADB1-AA2BC4B36B32}" type="slidenum">
              <a:rPr lang="cs-CZ"/>
              <a:pPr/>
              <a:t>11</a:t>
            </a:fld>
            <a:endParaRPr lang="cs-CZ"/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2293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žáků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6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12297" name="Graf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906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6002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Graf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6576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41910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2B1829-8012-489C-BBCF-93EEE9633123}" type="slidenum">
              <a:rPr lang="cs-CZ"/>
              <a:pPr/>
              <a:t>12</a:t>
            </a:fld>
            <a:endParaRPr lang="cs-CZ"/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3317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žáků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0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13321" name="Graf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906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5240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Graf 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5814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40386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8DEE24-9569-4750-B9A2-2216E8552E2F}" type="slidenum">
              <a:rPr lang="cs-CZ"/>
              <a:pPr/>
              <a:t>13</a:t>
            </a:fld>
            <a:endParaRPr lang="cs-CZ"/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4341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žáků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14345" name="Graf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906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4478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152400" y="3462338"/>
            <a:ext cx="950595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cs-CZ" dirty="0"/>
              <a:t>	</a:t>
            </a:r>
            <a:r>
              <a:rPr lang="cs-CZ" sz="1600" b="1" dirty="0"/>
              <a:t> </a:t>
            </a:r>
            <a:r>
              <a:rPr lang="cs-CZ" sz="1600" dirty="0"/>
              <a:t>Z výsledků provedeného výzkumného šetření jednoznačně vyplývá, </a:t>
            </a:r>
            <a:r>
              <a:rPr lang="cs-CZ" sz="1600" b="1" dirty="0"/>
              <a:t>že žáci hodnotí využívání interaktivních tabulí ve výuce kladně a chápou je jako výrazný motivační faktor</a:t>
            </a:r>
            <a:r>
              <a:rPr lang="cs-CZ" sz="1600" dirty="0"/>
              <a:t>. Výsledky této části šetření je tedy možné shrnout do těchto bodů:</a:t>
            </a:r>
          </a:p>
          <a:p>
            <a:pPr algn="just">
              <a:defRPr/>
            </a:pPr>
            <a:r>
              <a:rPr lang="cs-CZ" sz="1600" dirty="0"/>
              <a:t> 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600" dirty="0"/>
              <a:t>žáci hodnotí využití interaktivních tabulí ve výuce jednoznačně kladně,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600" dirty="0"/>
              <a:t>žáci lépe chápou učivo, pokud je prezentováno pomocí interaktivní tabule,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600" dirty="0"/>
              <a:t>žáci by rádi využívali pro výuku interaktivní tabule i v budoucnu,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600" dirty="0"/>
              <a:t>žáci by rádi využívali pro výuku interaktivní tabule i v jiných předmětech vyučovaných na jejich škole,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600" dirty="0"/>
              <a:t>žáci nemají problémy s obsluhou interaktivní tabule a jejího příslušenství.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90ED2A-A4A8-460D-8DB2-70393F965E27}" type="slidenum">
              <a:rPr lang="cs-CZ"/>
              <a:pPr/>
              <a:t>14</a:t>
            </a:fld>
            <a:endParaRPr lang="cs-CZ"/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5365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učitelů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152400" y="900113"/>
            <a:ext cx="950595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cs-CZ" sz="2000"/>
              <a:t>	Dále</a:t>
            </a:r>
            <a:r>
              <a:rPr lang="cs-CZ" b="1"/>
              <a:t> </a:t>
            </a:r>
            <a:r>
              <a:rPr lang="cs-CZ"/>
              <a:t>jsou uvedeny základní výsledky provedeného výzkumného šetření provedeného mezi učiteli 17 – ti partnerských základních škol, kteří mohli pomocí dotazníku projevit svoje názory či postoje k interaktivní výuce podpořené IVH. Respondenty tedy bylo 35 učitelů partnerských základních škol, uvedených na začátku této kapitoly. Šetření bylo realizováno dotazníkovou metodou.</a:t>
            </a:r>
          </a:p>
        </p:txBody>
      </p:sp>
      <p:sp>
        <p:nvSpPr>
          <p:cNvPr id="15370" name="Obdélník 12"/>
          <p:cNvSpPr>
            <a:spLocks noChangeArrowheads="1"/>
          </p:cNvSpPr>
          <p:nvPr/>
        </p:nvSpPr>
        <p:spPr bwMode="auto">
          <a:xfrm>
            <a:off x="3124200" y="4343400"/>
            <a:ext cx="409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Struktura výzkumného vzorku - učitelé</a:t>
            </a:r>
          </a:p>
        </p:txBody>
      </p:sp>
      <p:pic>
        <p:nvPicPr>
          <p:cNvPr id="153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667000"/>
            <a:ext cx="75088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Rectangle 9"/>
          <p:cNvSpPr>
            <a:spLocks noChangeArrowheads="1"/>
          </p:cNvSpPr>
          <p:nvPr/>
        </p:nvSpPr>
        <p:spPr bwMode="auto">
          <a:xfrm>
            <a:off x="228600" y="5091113"/>
            <a:ext cx="95059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cs-CZ" sz="1400" i="1"/>
              <a:t>* Počet vyplněných autoevalučních dotazníků koresponduje s faktem, že každý učitel zapojený v projektu samostatně evaluoval 5 vlastních IHV a 4 - 5 IVH od jiného učitele. Tímto opatřením došlo k výrazné objektivizaci hodnocení jednotlivých IVH. V případě špatného výsledku autoevaluace IVH doválo k postupným úpravnám předmětných IVH tak, aby co nejlépe odpovídali potřebám žáků.</a:t>
            </a:r>
            <a:endParaRPr lang="cs-CZ" sz="1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BAB888-0B5C-4C90-9B31-67CC01DE6B0C}" type="slidenum">
              <a:rPr lang="cs-CZ"/>
              <a:pPr/>
              <a:t>15</a:t>
            </a:fld>
            <a:endParaRPr lang="cs-CZ"/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6389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učitelů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16393" name="Graf 9"/>
          <p:cNvPicPr>
            <a:picLocks noChangeArrowheads="1"/>
          </p:cNvPicPr>
          <p:nvPr/>
        </p:nvPicPr>
        <p:blipFill>
          <a:blip r:embed="rId3" cstate="print"/>
          <a:srcRect b="-127"/>
          <a:stretch>
            <a:fillRect/>
          </a:stretch>
        </p:blipFill>
        <p:spPr bwMode="auto">
          <a:xfrm>
            <a:off x="304800" y="9144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5240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Graf 10"/>
          <p:cNvPicPr>
            <a:picLocks noChangeArrowheads="1"/>
          </p:cNvPicPr>
          <p:nvPr/>
        </p:nvPicPr>
        <p:blipFill>
          <a:blip r:embed="rId5" cstate="print"/>
          <a:srcRect b="-128"/>
          <a:stretch>
            <a:fillRect/>
          </a:stretch>
        </p:blipFill>
        <p:spPr bwMode="auto">
          <a:xfrm>
            <a:off x="304800" y="35814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41148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29FBB4-FC12-40C5-8FCB-C68DCA607EA7}" type="slidenum">
              <a:rPr lang="cs-CZ"/>
              <a:pPr/>
              <a:t>16</a:t>
            </a:fld>
            <a:endParaRPr lang="cs-CZ"/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7413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učitelů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17417" name="Graf 14"/>
          <p:cNvPicPr>
            <a:picLocks noChangeArrowheads="1"/>
          </p:cNvPicPr>
          <p:nvPr/>
        </p:nvPicPr>
        <p:blipFill>
          <a:blip r:embed="rId3" cstate="print"/>
          <a:srcRect b="-128"/>
          <a:stretch>
            <a:fillRect/>
          </a:stretch>
        </p:blipFill>
        <p:spPr bwMode="auto">
          <a:xfrm>
            <a:off x="304800" y="9144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4478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Graf 15"/>
          <p:cNvPicPr>
            <a:picLocks noChangeArrowheads="1"/>
          </p:cNvPicPr>
          <p:nvPr/>
        </p:nvPicPr>
        <p:blipFill>
          <a:blip r:embed="rId5" cstate="print"/>
          <a:srcRect b="-128"/>
          <a:stretch>
            <a:fillRect/>
          </a:stretch>
        </p:blipFill>
        <p:spPr bwMode="auto">
          <a:xfrm>
            <a:off x="304800" y="36576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40386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CDB3E1-72C8-4ED6-BE45-05723E6AF3EC}" type="slidenum">
              <a:rPr lang="cs-CZ"/>
              <a:pPr/>
              <a:t>17</a:t>
            </a:fld>
            <a:endParaRPr lang="cs-CZ"/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8437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učitelů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18441" name="Graf 16"/>
          <p:cNvPicPr>
            <a:picLocks noChangeArrowheads="1"/>
          </p:cNvPicPr>
          <p:nvPr/>
        </p:nvPicPr>
        <p:blipFill>
          <a:blip r:embed="rId3" cstate="print"/>
          <a:srcRect b="-128"/>
          <a:stretch>
            <a:fillRect/>
          </a:stretch>
        </p:blipFill>
        <p:spPr bwMode="auto">
          <a:xfrm>
            <a:off x="304800" y="9906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5240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Graf 17"/>
          <p:cNvPicPr>
            <a:picLocks noChangeArrowheads="1"/>
          </p:cNvPicPr>
          <p:nvPr/>
        </p:nvPicPr>
        <p:blipFill>
          <a:blip r:embed="rId5" cstate="print"/>
          <a:srcRect b="-128"/>
          <a:stretch>
            <a:fillRect/>
          </a:stretch>
        </p:blipFill>
        <p:spPr bwMode="auto">
          <a:xfrm>
            <a:off x="304800" y="36576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41148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5A5358-8E61-4C23-BECB-FDE661EC09F8}" type="slidenum">
              <a:rPr lang="cs-CZ"/>
              <a:pPr/>
              <a:t>18</a:t>
            </a:fld>
            <a:endParaRPr lang="cs-CZ"/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9461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učitelů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19465" name="Graf 18"/>
          <p:cNvPicPr>
            <a:picLocks noChangeArrowheads="1"/>
          </p:cNvPicPr>
          <p:nvPr/>
        </p:nvPicPr>
        <p:blipFill>
          <a:blip r:embed="rId3" cstate="print"/>
          <a:srcRect b="-128"/>
          <a:stretch>
            <a:fillRect/>
          </a:stretch>
        </p:blipFill>
        <p:spPr bwMode="auto">
          <a:xfrm>
            <a:off x="304800" y="914400"/>
            <a:ext cx="3600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371600"/>
            <a:ext cx="58181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52400" y="3316288"/>
            <a:ext cx="95059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cs-CZ" sz="1400" dirty="0"/>
              <a:t>	</a:t>
            </a:r>
            <a:r>
              <a:rPr lang="cs-CZ" sz="1200" b="1" dirty="0"/>
              <a:t> </a:t>
            </a:r>
            <a:r>
              <a:rPr lang="cs-CZ" sz="1400" b="1" dirty="0"/>
              <a:t>Pedagogičtí pracovníci (učitelé) hodnotí využívání interaktivních tabulí ve výuce velmi kladně</a:t>
            </a:r>
            <a:r>
              <a:rPr lang="cs-CZ" sz="1400" dirty="0"/>
              <a:t>. Pozorováním se prokázalo, že interaktivní tabule jsou při výuce využívány efektivně. Výsledky této části šetření je tedy možné shrnout do těchto bodů:</a:t>
            </a:r>
          </a:p>
          <a:p>
            <a:pPr algn="just">
              <a:defRPr/>
            </a:pPr>
            <a:r>
              <a:rPr lang="cs-CZ" sz="1400" dirty="0"/>
              <a:t> 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400" dirty="0"/>
              <a:t>učitelé dospěli k závěru, že využití IVH ve výuce zásadním způsobem zvyšuje její efektivitu,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400" dirty="0"/>
              <a:t>učitelé dospěli k závěru, že využití IVH ve výuce zásadním způsobem zvyšuje motivací žáků ke studiu,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400" dirty="0"/>
              <a:t>značná většina učitelů využívá akcí a dalších nadstandardních prvků v konstruovaných IVH a to i přes složitost a náročnost jejich tvorby a použití,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400" dirty="0"/>
              <a:t>IVH ve výuce jednoznačně rozvíjí znalosti u žáků,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400" dirty="0"/>
              <a:t>IVH ve výuce jednoznačně rozvíjí dovednosti u žáků,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400" dirty="0"/>
              <a:t>IVH ve výuce jednoznačně rozvíjí názorovou orientaci a postoje u žáků,</a:t>
            </a:r>
          </a:p>
          <a:p>
            <a:pPr marL="363538" indent="-363538" algn="just">
              <a:buFont typeface="Arial" pitchFamily="34" charset="0"/>
              <a:buChar char="•"/>
              <a:defRPr/>
            </a:pPr>
            <a:r>
              <a:rPr lang="cs-CZ" sz="1400" dirty="0"/>
              <a:t>IVH ve výuce jednoznačně rozvíjí představivost u žáků. IVH plnohodnotným nástrojem pro dosahování nejširšího spektra výukových cílů a strategií.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9C6504-4880-40AE-96D2-F25CFA46E486}" type="slidenum">
              <a:rPr lang="cs-CZ"/>
              <a:pPr/>
              <a:t>19</a:t>
            </a:fld>
            <a:endParaRPr lang="cs-CZ"/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23557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44513" y="3141663"/>
            <a:ext cx="93614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4400" b="1" dirty="0">
                <a:solidFill>
                  <a:srgbClr val="1758E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DĚKUJI VÁM ZA POZORNOST </a:t>
            </a:r>
          </a:p>
        </p:txBody>
      </p:sp>
      <p:pic>
        <p:nvPicPr>
          <p:cNvPr id="23560" name="Picture 6" descr="logo_c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71463"/>
            <a:ext cx="9282113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317266-8B7E-4419-B9BA-EF1DEAC18D02}" type="slidenum">
              <a:rPr lang="cs-CZ"/>
              <a:pPr/>
              <a:t>2</a:t>
            </a:fld>
            <a:endParaRPr lang="cs-CZ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3077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846388" y="65088"/>
            <a:ext cx="4014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800" b="1" dirty="0">
                <a:solidFill>
                  <a:srgbClr val="1758E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První rok projetu IVOŠ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200025" y="952500"/>
            <a:ext cx="950595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just">
              <a:defRPr/>
            </a:pPr>
            <a:r>
              <a:rPr lang="cs-CZ" sz="2000" dirty="0">
                <a:solidFill>
                  <a:srgbClr val="3366FF"/>
                </a:solidFill>
              </a:rPr>
              <a:t>	</a:t>
            </a:r>
            <a:r>
              <a:rPr lang="cs-CZ" sz="2000" b="1" dirty="0">
                <a:solidFill>
                  <a:srgbClr val="3366FF"/>
                </a:solidFill>
              </a:rPr>
              <a:t>První rok řešení projektu „IVOŠ“ byl specifický zejména tím, že se stanovoval základní organizační rámec celého projektu </a:t>
            </a:r>
            <a:r>
              <a:rPr lang="cs-CZ" sz="2000" dirty="0">
                <a:solidFill>
                  <a:srgbClr val="3366FF"/>
                </a:solidFill>
              </a:rPr>
              <a:t>a to i s přesahem do dalších let řešení. </a:t>
            </a:r>
          </a:p>
          <a:p>
            <a:pPr indent="449263" algn="just">
              <a:defRPr/>
            </a:pPr>
            <a:endParaRPr lang="cs-CZ" sz="2000" dirty="0">
              <a:solidFill>
                <a:srgbClr val="3366FF"/>
              </a:solidFill>
            </a:endParaRPr>
          </a:p>
          <a:p>
            <a:pPr indent="449263" algn="just">
              <a:defRPr/>
            </a:pPr>
            <a:r>
              <a:rPr lang="cs-CZ" sz="2000" b="1" dirty="0">
                <a:solidFill>
                  <a:srgbClr val="3366FF"/>
                </a:solidFill>
              </a:rPr>
              <a:t>	Celý proces řešení projektu v prvním roce trvání, byl tedy ve znamení tří hlavních klíčových aktivit,</a:t>
            </a:r>
            <a:r>
              <a:rPr lang="cs-CZ" sz="2000" dirty="0">
                <a:solidFill>
                  <a:srgbClr val="3366FF"/>
                </a:solidFill>
              </a:rPr>
              <a:t> které svou povahou a dosahem byly pro zdárné řešení projektu naprosto zásadní. Tyto klíčové aktivity ovlivňovaly, ovlivňují a budou ovlivňovat veškeré další aktivity realizované v projektu. Jedná se o tyto tři klíčové aktivity:</a:t>
            </a:r>
          </a:p>
          <a:p>
            <a:pPr indent="449263" algn="just">
              <a:defRPr/>
            </a:pPr>
            <a:endParaRPr lang="cs-CZ" sz="2000" dirty="0">
              <a:solidFill>
                <a:srgbClr val="3366FF"/>
              </a:solidFill>
            </a:endParaRPr>
          </a:p>
          <a:p>
            <a:pPr indent="265113" algn="just">
              <a:defRPr/>
            </a:pPr>
            <a:r>
              <a:rPr lang="cs-CZ" u="sng" dirty="0">
                <a:solidFill>
                  <a:srgbClr val="3366FF"/>
                </a:solidFill>
              </a:rPr>
              <a:t>Klíčová aktivita 01 - Administrativní zajištění realizace projektu</a:t>
            </a:r>
          </a:p>
          <a:p>
            <a:pPr indent="265113" algn="just">
              <a:defRPr/>
            </a:pPr>
            <a:endParaRPr lang="cs-CZ" dirty="0">
              <a:solidFill>
                <a:srgbClr val="3366FF"/>
              </a:solidFill>
            </a:endParaRPr>
          </a:p>
          <a:p>
            <a:pPr indent="265113" algn="just">
              <a:defRPr/>
            </a:pPr>
            <a:r>
              <a:rPr lang="cs-CZ" u="sng" dirty="0">
                <a:solidFill>
                  <a:srgbClr val="3366FF"/>
                </a:solidFill>
              </a:rPr>
              <a:t>Klíčová aktivita 02 - Technické zajištění realizace projektu</a:t>
            </a:r>
          </a:p>
          <a:p>
            <a:pPr indent="265113" algn="just">
              <a:defRPr/>
            </a:pPr>
            <a:endParaRPr lang="cs-CZ" dirty="0">
              <a:solidFill>
                <a:srgbClr val="3366FF"/>
              </a:solidFill>
            </a:endParaRPr>
          </a:p>
          <a:p>
            <a:pPr indent="265113" algn="just">
              <a:defRPr/>
            </a:pPr>
            <a:r>
              <a:rPr lang="cs-CZ" u="sng" dirty="0">
                <a:solidFill>
                  <a:srgbClr val="3366FF"/>
                </a:solidFill>
              </a:rPr>
              <a:t>Klíčová aktivita 03 - Vzdělávání pedagogických pracovníků partnerských základních škol</a:t>
            </a:r>
            <a:endParaRPr lang="cs-CZ" dirty="0">
              <a:solidFill>
                <a:srgbClr val="3366FF"/>
              </a:solidFill>
            </a:endParaRPr>
          </a:p>
          <a:p>
            <a:pPr indent="449263" algn="ctr" eaLnBrk="0" hangingPunct="0">
              <a:defRPr/>
            </a:pPr>
            <a:endParaRPr lang="cs-CZ" dirty="0">
              <a:solidFill>
                <a:srgbClr val="3366FF"/>
              </a:solidFill>
            </a:endParaRPr>
          </a:p>
        </p:txBody>
      </p:sp>
      <p:sp>
        <p:nvSpPr>
          <p:cNvPr id="3081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4B0707-29D6-4C6B-9FE1-BF9B860D91A1}" type="slidenum">
              <a:rPr lang="cs-CZ"/>
              <a:pPr/>
              <a:t>3</a:t>
            </a:fld>
            <a:endParaRPr lang="cs-CZ"/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4101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55700" y="65088"/>
            <a:ext cx="7415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800" b="1" dirty="0">
                <a:solidFill>
                  <a:srgbClr val="1758E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První rok projetu IVOŠ – Celkové výsledky</a:t>
            </a:r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457200" y="1066800"/>
            <a:ext cx="9145588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cs-CZ" sz="2000" b="1">
                <a:solidFill>
                  <a:srgbClr val="1758E9"/>
                </a:solidFill>
              </a:rPr>
              <a:t>	Hlavní výsledky řešení projektu v roce 2009 je tedy možné shrnout do těchto bodů: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byly nastaveny specifické procesy realizace projektu,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došlo k vytvoření interních směrnic v oblasti finančních toků, účetnictví a mzdové agendy v souladu s platnou legislativou (563/1991 Sb., 568/1992 Sb., a 262/2006 Sb.),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byla realizována výběrová řízení na dodavatele,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došlo k uzavření všech pracovních smluv a dohod v souladu se zákonem č. 262/2006 Sb.,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byly předkládány průběžné monitorovací zprávy o realizaci projektu,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byla zajištěna povinná publicita projektu dle podmínek OP VK,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bylo provedeno vybavení 17-ti základních škol potřebnými interaktivními didaktickými pomůckami nezbytnými pro realizaci projektu,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bylo provedeno vybavení 1 metodického vzdělávacího pracoviště na půdě PdF UP (katedra technické a informační výchovy),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vznikl a je provozován specifický webový internetový portál včetně elektronické knihovny výukových materiálů.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byly vytvořeny základní výukové vzdělávací interaktivní moduly na jednotlivé předměty: anglický jazyk, český jazyk, matematika, fyzika, biologie a zeměpis,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byly realizovány dva vzdělávací moduly pro učitele partnerských ZŠ 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 sz="1600">
                <a:solidFill>
                  <a:srgbClr val="1758E9"/>
                </a:solidFill>
              </a:rPr>
              <a:t>všech 37 proškolených pedagogů jednotlivých partnerských ZŠ bylo certifikováno. </a:t>
            </a:r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59AB1D-CB40-4832-A793-468D5820F1B7}" type="slidenum">
              <a:rPr lang="cs-CZ"/>
              <a:pPr/>
              <a:t>4</a:t>
            </a:fld>
            <a:endParaRPr lang="cs-CZ"/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5125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76538" y="65088"/>
            <a:ext cx="4154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Druhý rok projetu IVOŠ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52400" y="1143000"/>
            <a:ext cx="9505950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cs-CZ" sz="2000" dirty="0">
                <a:solidFill>
                  <a:srgbClr val="00B050"/>
                </a:solidFill>
              </a:rPr>
              <a:t>	 </a:t>
            </a:r>
            <a:r>
              <a:rPr lang="cs-CZ" sz="2000" b="1" dirty="0">
                <a:solidFill>
                  <a:srgbClr val="00B050"/>
                </a:solidFill>
              </a:rPr>
              <a:t>V roce 2010, ale také částečně ještě v roce 2009, pokračovalo řešení projektu „IVOŠ“ realizací dalších dvou klíčových aktivit. </a:t>
            </a:r>
            <a:r>
              <a:rPr lang="cs-CZ" sz="2000" dirty="0">
                <a:solidFill>
                  <a:srgbClr val="00B050"/>
                </a:solidFill>
              </a:rPr>
              <a:t>Tyto aktivity, na rozdíl od tří předchozích, byly již zaměřeny na vlastní implementaci interaktivních způsobů výuky do edukačního procesu odehrávajícím se 17-ti partnerských základních školách.</a:t>
            </a:r>
          </a:p>
          <a:p>
            <a:pPr algn="just">
              <a:defRPr/>
            </a:pPr>
            <a:endParaRPr lang="cs-CZ" sz="2000" dirty="0"/>
          </a:p>
          <a:p>
            <a:pPr algn="just">
              <a:defRPr/>
            </a:pPr>
            <a:r>
              <a:rPr lang="cs-CZ" sz="2000" b="1" dirty="0">
                <a:solidFill>
                  <a:srgbClr val="00B050"/>
                </a:solidFill>
              </a:rPr>
              <a:t>	Obě aktivity na sebe bezprostředně navazovaly a umožnili tím vytvoření základní báze interaktivních výukových hodin </a:t>
            </a:r>
            <a:r>
              <a:rPr lang="cs-CZ" sz="2000" dirty="0">
                <a:solidFill>
                  <a:srgbClr val="00B050"/>
                </a:solidFill>
              </a:rPr>
              <a:t>(dále jen IVH), které byly zapojovány do reálné výuky. Jedná se tedy o tyto dvě klíčové aktivity:</a:t>
            </a:r>
          </a:p>
          <a:p>
            <a:pPr algn="just">
              <a:defRPr/>
            </a:pPr>
            <a:r>
              <a:rPr lang="cs-CZ" sz="2000" dirty="0">
                <a:solidFill>
                  <a:srgbClr val="00B050"/>
                </a:solidFill>
              </a:rPr>
              <a:t> </a:t>
            </a:r>
          </a:p>
          <a:p>
            <a:pPr algn="just">
              <a:defRPr/>
            </a:pPr>
            <a:r>
              <a:rPr lang="cs-CZ" sz="2000" u="sng" dirty="0">
                <a:solidFill>
                  <a:srgbClr val="00B050"/>
                </a:solidFill>
              </a:rPr>
              <a:t>Klíčová aktivita 04 - Vytvoření výukových modulů a interaktivních materiálů pro výuku předmětů na partnerských ZŠ</a:t>
            </a:r>
            <a:endParaRPr lang="cs-CZ" sz="2000" dirty="0">
              <a:solidFill>
                <a:srgbClr val="00B050"/>
              </a:solidFill>
            </a:endParaRPr>
          </a:p>
          <a:p>
            <a:pPr algn="just">
              <a:defRPr/>
            </a:pPr>
            <a:endParaRPr lang="cs-CZ" sz="2000" u="sng" dirty="0">
              <a:solidFill>
                <a:srgbClr val="00B050"/>
              </a:solidFill>
            </a:endParaRPr>
          </a:p>
          <a:p>
            <a:pPr algn="just">
              <a:defRPr/>
            </a:pPr>
            <a:r>
              <a:rPr lang="cs-CZ" sz="2000" u="sng" dirty="0">
                <a:solidFill>
                  <a:srgbClr val="00B050"/>
                </a:solidFill>
              </a:rPr>
              <a:t>Klíčová aktivita 05 - Pilotní zavádění interaktivní výuky do škol a aktualizace ŠVP</a:t>
            </a:r>
            <a:endParaRPr lang="cs-CZ" sz="2000" dirty="0">
              <a:solidFill>
                <a:srgbClr val="00B050"/>
              </a:solidFill>
            </a:endParaRPr>
          </a:p>
          <a:p>
            <a:pPr algn="just">
              <a:defRPr/>
            </a:pPr>
            <a:endParaRPr lang="cs-CZ" sz="2000" dirty="0">
              <a:solidFill>
                <a:srgbClr val="00B050"/>
              </a:solidFill>
            </a:endParaRPr>
          </a:p>
          <a:p>
            <a:pPr indent="449263" algn="ctr" eaLnBrk="0" hangingPunct="0">
              <a:defRPr/>
            </a:pPr>
            <a:endParaRPr lang="cs-CZ" dirty="0">
              <a:solidFill>
                <a:srgbClr val="3366FF"/>
              </a:solidFill>
            </a:endParaRPr>
          </a:p>
        </p:txBody>
      </p:sp>
      <p:sp>
        <p:nvSpPr>
          <p:cNvPr id="5129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9637C5-97D0-4A1F-B806-74CA21811009}" type="slidenum">
              <a:rPr lang="cs-CZ"/>
              <a:pPr/>
              <a:t>5</a:t>
            </a:fld>
            <a:endParaRPr lang="cs-CZ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6149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085850" y="65088"/>
            <a:ext cx="75549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Druhý rok projetu IVOŠ – Celkové výsledky</a:t>
            </a:r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381000" y="990600"/>
            <a:ext cx="9145588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cs-CZ" sz="2000">
                <a:solidFill>
                  <a:srgbClr val="00B050"/>
                </a:solidFill>
              </a:rPr>
              <a:t>	</a:t>
            </a:r>
          </a:p>
          <a:p>
            <a:pPr algn="just"/>
            <a:r>
              <a:rPr lang="cs-CZ" sz="2000" b="1">
                <a:solidFill>
                  <a:srgbClr val="00B050"/>
                </a:solidFill>
              </a:rPr>
              <a:t>	Hlavní výsledky řešení projektu v roce 2010 je tedy možné shrnout do těchto bodů:</a:t>
            </a:r>
          </a:p>
          <a:p>
            <a:pPr algn="just"/>
            <a:endParaRPr lang="cs-CZ" sz="2000">
              <a:solidFill>
                <a:srgbClr val="00B050"/>
              </a:solidFill>
            </a:endParaRPr>
          </a:p>
          <a:p>
            <a:pPr marL="717550" lvl="1" indent="-260350" algn="just">
              <a:buFont typeface="Arial" charset="0"/>
              <a:buChar char="•"/>
            </a:pPr>
            <a:r>
              <a:rPr lang="cs-CZ">
                <a:solidFill>
                  <a:srgbClr val="00B050"/>
                </a:solidFill>
              </a:rPr>
              <a:t>byly vytvořeny kompletní výukové moduly jednotlivých předmětů (6 předmětů pro 17 ZŠ),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>
                <a:solidFill>
                  <a:srgbClr val="00B050"/>
                </a:solidFill>
              </a:rPr>
              <a:t>probíhaly pracovní semináře a workshopy (celkem 5),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>
                <a:solidFill>
                  <a:srgbClr val="00B050"/>
                </a:solidFill>
              </a:rPr>
              <a:t>byly publikovány výukové materiály pro ZŠ – 20 kompletních souborů IVH,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>
                <a:solidFill>
                  <a:srgbClr val="00B050"/>
                </a:solidFill>
              </a:rPr>
              <a:t>probíhala přímá výuka předmětů: anglický jazyk, matematika, český jazyk, fyzika, biologie a zeměpis na 17-ti partnerských základních školách Olomouckého kraje,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>
                <a:solidFill>
                  <a:srgbClr val="00B050"/>
                </a:solidFill>
              </a:rPr>
              <a:t>došlo k přímému zapojení 37 vyučujících pedagogů do pilotního zavádění interaktivních metod ve výuce na partnerských základních školách,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>
                <a:solidFill>
                  <a:srgbClr val="00B050"/>
                </a:solidFill>
              </a:rPr>
              <a:t>došlo k přímému zapojení žáků do pilotního zavádění interaktivních metod ve výuce na partnerských základních školách,</a:t>
            </a:r>
          </a:p>
          <a:p>
            <a:pPr marL="717550" lvl="1" indent="-260350" algn="just">
              <a:buFont typeface="Arial" charset="0"/>
              <a:buChar char="•"/>
            </a:pPr>
            <a:r>
              <a:rPr lang="cs-CZ">
                <a:solidFill>
                  <a:srgbClr val="00B050"/>
                </a:solidFill>
              </a:rPr>
              <a:t>nastartování procesů směřujících k realizaci 5. klíčové aktivity.</a:t>
            </a:r>
          </a:p>
          <a:p>
            <a:pPr algn="just"/>
            <a:endParaRPr lang="cs-CZ" sz="1600">
              <a:solidFill>
                <a:srgbClr val="00B050"/>
              </a:solidFill>
            </a:endParaRPr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6F6E43-F6B9-4C3C-84F4-EDD14C154B98}" type="slidenum">
              <a:rPr lang="cs-CZ"/>
              <a:pPr/>
              <a:t>6</a:t>
            </a:fld>
            <a:endParaRPr lang="cs-CZ"/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7173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06713" y="65088"/>
            <a:ext cx="3894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Třetí rok projetu IVOŠ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28600" y="838200"/>
            <a:ext cx="9505950" cy="56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cs-CZ" sz="2000" dirty="0">
                <a:solidFill>
                  <a:srgbClr val="00B050"/>
                </a:solidFill>
              </a:rPr>
              <a:t>	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b="1" dirty="0">
                <a:solidFill>
                  <a:srgbClr val="C00000"/>
                </a:solidFill>
              </a:rPr>
              <a:t>5. klíčová aktivita projektu IVOŠ </a:t>
            </a:r>
            <a:r>
              <a:rPr lang="cs-CZ" sz="2000" b="1" dirty="0">
                <a:solidFill>
                  <a:srgbClr val="C00000"/>
                </a:solidFill>
              </a:rPr>
              <a:t>byla </a:t>
            </a:r>
            <a:r>
              <a:rPr lang="cs-CZ" sz="2000" b="1" dirty="0">
                <a:solidFill>
                  <a:srgbClr val="C00000"/>
                </a:solidFill>
              </a:rPr>
              <a:t>realizována v období 1. 9. 2010 až 31. 7. 2011 a </a:t>
            </a:r>
            <a:r>
              <a:rPr lang="cs-CZ" sz="2000" b="1" dirty="0">
                <a:solidFill>
                  <a:srgbClr val="C00000"/>
                </a:solidFill>
              </a:rPr>
              <a:t>měla </a:t>
            </a:r>
            <a:r>
              <a:rPr lang="cs-CZ" sz="2000" b="1" dirty="0">
                <a:solidFill>
                  <a:srgbClr val="C00000"/>
                </a:solidFill>
              </a:rPr>
              <a:t>3 základní etapy. </a:t>
            </a:r>
            <a:r>
              <a:rPr lang="cs-CZ" sz="2000" dirty="0">
                <a:solidFill>
                  <a:srgbClr val="C00000"/>
                </a:solidFill>
              </a:rPr>
              <a:t>První a druhá etapa byla zaměřena na pilotní zavádění interaktivní výuky a IVH (interaktivních výukových hodin) do škol a jejich evaluaci, přičemž </a:t>
            </a:r>
            <a:r>
              <a:rPr lang="cs-CZ" sz="2000" b="1" dirty="0">
                <a:solidFill>
                  <a:srgbClr val="C00000"/>
                </a:solidFill>
              </a:rPr>
              <a:t>první etapa probíhala od 1. 9. 2010 do 31. 12. 2010</a:t>
            </a:r>
            <a:r>
              <a:rPr lang="cs-CZ" sz="2000" dirty="0">
                <a:solidFill>
                  <a:srgbClr val="C00000"/>
                </a:solidFill>
              </a:rPr>
              <a:t> a </a:t>
            </a:r>
            <a:r>
              <a:rPr lang="cs-CZ" sz="2000" b="1" dirty="0">
                <a:solidFill>
                  <a:srgbClr val="C00000"/>
                </a:solidFill>
              </a:rPr>
              <a:t>druhá etapa od 1. 1. 2011 do 31. 3. 2011</a:t>
            </a:r>
            <a:r>
              <a:rPr lang="cs-CZ" sz="2000" dirty="0">
                <a:solidFill>
                  <a:srgbClr val="C00000"/>
                </a:solidFill>
              </a:rPr>
              <a:t>. Poslední </a:t>
            </a:r>
            <a:r>
              <a:rPr lang="cs-CZ" sz="2000" b="1" dirty="0">
                <a:solidFill>
                  <a:srgbClr val="C00000"/>
                </a:solidFill>
              </a:rPr>
              <a:t>třetí etapa</a:t>
            </a:r>
            <a:r>
              <a:rPr lang="cs-CZ" sz="2000" dirty="0">
                <a:solidFill>
                  <a:srgbClr val="C00000"/>
                </a:solidFill>
              </a:rPr>
              <a:t>, zaměřená na aktualizaci ŠVP jednotlivých partnerských škol, </a:t>
            </a:r>
            <a:r>
              <a:rPr lang="cs-CZ" sz="2000" dirty="0">
                <a:solidFill>
                  <a:srgbClr val="C00000"/>
                </a:solidFill>
              </a:rPr>
              <a:t>probíhá </a:t>
            </a:r>
            <a:r>
              <a:rPr lang="cs-CZ" sz="2000" b="1" dirty="0">
                <a:solidFill>
                  <a:srgbClr val="C00000"/>
                </a:solidFill>
              </a:rPr>
              <a:t>od 1. 5. 2011 do 31. 8. 2011</a:t>
            </a:r>
            <a:r>
              <a:rPr lang="cs-CZ" sz="2000" dirty="0">
                <a:solidFill>
                  <a:srgbClr val="C00000"/>
                </a:solidFill>
              </a:rPr>
              <a:t>. Konkrétně můžeme vymezit jednotlivé činnosti spojené s realizací této aktivity vymezit takto:</a:t>
            </a:r>
          </a:p>
          <a:p>
            <a:pPr algn="just">
              <a:defRPr/>
            </a:pPr>
            <a:r>
              <a:rPr lang="cs-CZ" sz="2000" dirty="0"/>
              <a:t> </a:t>
            </a:r>
          </a:p>
          <a:p>
            <a:pPr marL="717550" lvl="1" indent="-260350" algn="just">
              <a:buFont typeface="Arial" pitchFamily="34" charset="0"/>
              <a:buChar char="•"/>
              <a:defRPr/>
            </a:pPr>
            <a:r>
              <a:rPr lang="cs-CZ" sz="2000" u="sng" dirty="0">
                <a:solidFill>
                  <a:srgbClr val="C00000"/>
                </a:solidFill>
              </a:rPr>
              <a:t>přímá výuka předmětů na partnerských základních školách,</a:t>
            </a:r>
          </a:p>
          <a:p>
            <a:pPr marL="717550" lvl="1" indent="-260350" algn="just">
              <a:defRPr/>
            </a:pPr>
            <a:endParaRPr lang="cs-CZ" sz="1200" u="sng" dirty="0">
              <a:solidFill>
                <a:srgbClr val="C00000"/>
              </a:solidFill>
            </a:endParaRPr>
          </a:p>
          <a:p>
            <a:pPr marL="717550" lvl="1" indent="-260350" algn="just">
              <a:buFont typeface="Arial" pitchFamily="34" charset="0"/>
              <a:buChar char="•"/>
              <a:defRPr/>
            </a:pPr>
            <a:r>
              <a:rPr lang="cs-CZ" sz="2000" u="sng" dirty="0">
                <a:solidFill>
                  <a:srgbClr val="C00000"/>
                </a:solidFill>
              </a:rPr>
              <a:t>prezentace vytvořených a otestovaných modulárních interaktivních výukových materiálů prostřednictvím elektronické knihovny umístěné na specifických WWW stránkách projektu,</a:t>
            </a:r>
          </a:p>
          <a:p>
            <a:pPr marL="717550" lvl="1" indent="-260350" algn="just">
              <a:defRPr/>
            </a:pPr>
            <a:endParaRPr lang="cs-CZ" sz="1200" u="sng" dirty="0">
              <a:solidFill>
                <a:srgbClr val="C00000"/>
              </a:solidFill>
            </a:endParaRPr>
          </a:p>
          <a:p>
            <a:pPr marL="717550" lvl="1" indent="-260350" algn="just">
              <a:buFont typeface="Arial" pitchFamily="34" charset="0"/>
              <a:buChar char="•"/>
              <a:defRPr/>
            </a:pPr>
            <a:r>
              <a:rPr lang="cs-CZ" sz="2000" u="sng" dirty="0">
                <a:solidFill>
                  <a:srgbClr val="C00000"/>
                </a:solidFill>
              </a:rPr>
              <a:t>nastavení procesu evaluace na úrovni jednotlivých partnerských ZŠ (vytvoření nástrojů hodnocení, vlastní hodnocení, analýza efektivity výuky).</a:t>
            </a:r>
          </a:p>
          <a:p>
            <a:pPr algn="just">
              <a:defRPr/>
            </a:pPr>
            <a:endParaRPr lang="cs-CZ" sz="2000" dirty="0">
              <a:solidFill>
                <a:srgbClr val="00B050"/>
              </a:solidFill>
            </a:endParaRPr>
          </a:p>
          <a:p>
            <a:pPr indent="449263" algn="ctr" eaLnBrk="0" hangingPunct="0">
              <a:defRPr/>
            </a:pPr>
            <a:endParaRPr lang="cs-CZ" dirty="0">
              <a:solidFill>
                <a:srgbClr val="3366FF"/>
              </a:solidFill>
            </a:endParaRPr>
          </a:p>
        </p:txBody>
      </p:sp>
      <p:sp>
        <p:nvSpPr>
          <p:cNvPr id="7177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0E78B6-BEC3-49BB-BCF7-9314B5AB0A2F}" type="slidenum">
              <a:rPr lang="cs-CZ"/>
              <a:pPr/>
              <a:t>7</a:t>
            </a:fld>
            <a:endParaRPr lang="cs-CZ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8197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235075" y="65088"/>
            <a:ext cx="7237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Třetí rok projetu IVOŠ – C</a:t>
            </a:r>
            <a:r>
              <a:rPr lang="cs-CZ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elkové výsledky</a:t>
            </a:r>
            <a:endParaRPr lang="cs-CZ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28600" y="1371600"/>
            <a:ext cx="950595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cs-CZ" sz="2000" dirty="0">
                <a:solidFill>
                  <a:srgbClr val="C00000"/>
                </a:solidFill>
              </a:rPr>
              <a:t>	</a:t>
            </a:r>
            <a:r>
              <a:rPr lang="cs-CZ" sz="2000" b="1" dirty="0">
                <a:solidFill>
                  <a:srgbClr val="C00000"/>
                </a:solidFill>
              </a:rPr>
              <a:t> V rámci třetí etapy 5. klíčové aktivity projektu IVOŠ jsou realizovány především tyto činnosti:</a:t>
            </a:r>
          </a:p>
          <a:p>
            <a:pPr algn="just">
              <a:defRPr/>
            </a:pPr>
            <a:endParaRPr lang="cs-CZ" sz="2000" dirty="0">
              <a:solidFill>
                <a:srgbClr val="C00000"/>
              </a:solidFill>
            </a:endParaRPr>
          </a:p>
          <a:p>
            <a:pPr marL="717550" lvl="1" indent="-260350" algn="just"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C00000"/>
                </a:solidFill>
              </a:rPr>
              <a:t>aktualizace jednotlivých ŠVP ZŠ na základě realizované výuky pomocí IVH,</a:t>
            </a:r>
          </a:p>
          <a:p>
            <a:pPr marL="717550" lvl="1" indent="-260350" algn="just"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C00000"/>
                </a:solidFill>
              </a:rPr>
              <a:t>vyhodnocení evaluace jednotlivých IVH,</a:t>
            </a:r>
          </a:p>
          <a:p>
            <a:pPr marL="717550" lvl="1" indent="-260350" algn="just"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C00000"/>
                </a:solidFill>
              </a:rPr>
              <a:t>prezentace otestovaných a evaluovaných modulárních interaktivních výukových materiálů prostřednictvím elektronické knihovny umístěné na specifických WWW stránkách projektu </a:t>
            </a:r>
            <a:r>
              <a:rPr lang="cs-CZ" u="sng" dirty="0">
                <a:solidFill>
                  <a:srgbClr val="C00000"/>
                </a:solidFill>
                <a:hlinkClick r:id="rId3"/>
              </a:rPr>
              <a:t>http://ivos.upol.cz</a:t>
            </a:r>
            <a:endParaRPr lang="cs-CZ" u="sng" dirty="0">
              <a:solidFill>
                <a:srgbClr val="C00000"/>
              </a:solidFill>
            </a:endParaRPr>
          </a:p>
          <a:p>
            <a:pPr marL="717550" lvl="1" indent="-260350" algn="just"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C00000"/>
                </a:solidFill>
              </a:rPr>
              <a:t>konání konference PROTECH 2011,</a:t>
            </a:r>
          </a:p>
          <a:p>
            <a:pPr marL="717550" lvl="1" indent="-260350" algn="just"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C00000"/>
                </a:solidFill>
              </a:rPr>
              <a:t>finalizace výstupů celého projektu,</a:t>
            </a:r>
          </a:p>
          <a:p>
            <a:pPr marL="717550" lvl="1" indent="-260350" algn="just"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C00000"/>
                </a:solidFill>
              </a:rPr>
              <a:t>ukončení smluv o Zápůjčce majetku, finanční vyrovnání a převedení pořízeného vybavení do majetku partnerských škol.</a:t>
            </a:r>
          </a:p>
          <a:p>
            <a:pPr algn="just">
              <a:defRPr/>
            </a:pPr>
            <a:endParaRPr lang="cs-CZ" sz="2000" dirty="0">
              <a:solidFill>
                <a:srgbClr val="00B050"/>
              </a:solidFill>
            </a:endParaRPr>
          </a:p>
          <a:p>
            <a:pPr indent="449263" algn="ctr" eaLnBrk="0" hangingPunct="0">
              <a:defRPr/>
            </a:pPr>
            <a:endParaRPr lang="cs-CZ" dirty="0">
              <a:solidFill>
                <a:srgbClr val="3366FF"/>
              </a:solidFill>
            </a:endParaRPr>
          </a:p>
        </p:txBody>
      </p:sp>
      <p:sp>
        <p:nvSpPr>
          <p:cNvPr id="8201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0A2C89-CF84-44F6-90B7-0648E14D0E0F}" type="slidenum">
              <a:rPr lang="cs-CZ"/>
              <a:pPr/>
              <a:t>8</a:t>
            </a:fld>
            <a:endParaRPr lang="cs-CZ"/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9221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nteraktivní výuka na školách z pohledu jejích účastníků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52400" y="762000"/>
            <a:ext cx="95059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cs-CZ" sz="2000" dirty="0"/>
              <a:t>	</a:t>
            </a:r>
            <a:r>
              <a:rPr lang="cs-CZ" b="1" dirty="0"/>
              <a:t> </a:t>
            </a:r>
            <a:r>
              <a:rPr lang="cs-CZ" b="1" dirty="0"/>
              <a:t>Interaktivní výuka je novou, relativně nepopsanou výukovou metodou</a:t>
            </a:r>
            <a:r>
              <a:rPr lang="cs-CZ" dirty="0"/>
              <a:t>, které je kombinací několika různorodých částí. Jedná se tedy o kombinaci následujících částí:</a:t>
            </a:r>
          </a:p>
          <a:p>
            <a:pPr>
              <a:defRPr/>
            </a:pPr>
            <a:r>
              <a:rPr lang="cs-CZ" dirty="0"/>
              <a:t> </a:t>
            </a: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cs-CZ" dirty="0"/>
              <a:t>moderních didaktických výukových prostředků,</a:t>
            </a: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cs-CZ" dirty="0"/>
              <a:t>moderních elektronických výukových materiálů,</a:t>
            </a: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cs-CZ" dirty="0"/>
              <a:t>moderních výukových metod a příslušných organizačních forem.</a:t>
            </a:r>
            <a:endParaRPr lang="cs-CZ" dirty="0"/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228600" y="4114800"/>
            <a:ext cx="95059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cs-CZ" sz="2000" dirty="0"/>
              <a:t>	</a:t>
            </a:r>
            <a:r>
              <a:rPr lang="cs-CZ" sz="2000" b="1" dirty="0"/>
              <a:t> </a:t>
            </a:r>
            <a:r>
              <a:rPr lang="cs-CZ" dirty="0"/>
              <a:t>Aby bylo možné sestavovat a vhodně projektovat interaktivní výuku postavenou na využití IVH je nutné </a:t>
            </a:r>
            <a:r>
              <a:rPr lang="cs-CZ" b="1" dirty="0"/>
              <a:t>zjistit názory a postoje jednotlivých účastníků tohoto vzdělávání</a:t>
            </a:r>
            <a:r>
              <a:rPr lang="cs-CZ" dirty="0"/>
              <a:t> a vymezit jednotlivé důležité aspekty tohoto vzdělávání. Byly tedy zjišťovány názory z pohledu:</a:t>
            </a:r>
          </a:p>
          <a:p>
            <a:pPr>
              <a:defRPr/>
            </a:pPr>
            <a:r>
              <a:rPr lang="cs-CZ" dirty="0"/>
              <a:t> </a:t>
            </a: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cs-CZ" dirty="0"/>
              <a:t>názory žáků na interaktivní výuku podpořenou IVH,</a:t>
            </a: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cs-CZ" dirty="0"/>
              <a:t>názory učitelů na interaktivní výuku podpořenou IVH,</a:t>
            </a:r>
          </a:p>
        </p:txBody>
      </p:sp>
      <p:sp>
        <p:nvSpPr>
          <p:cNvPr id="9227" name="Rectangle 9"/>
          <p:cNvSpPr>
            <a:spLocks noChangeArrowheads="1"/>
          </p:cNvSpPr>
          <p:nvPr/>
        </p:nvSpPr>
        <p:spPr bwMode="auto">
          <a:xfrm>
            <a:off x="228600" y="2743200"/>
            <a:ext cx="950595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cs-CZ" sz="2000"/>
              <a:t>	</a:t>
            </a:r>
            <a:r>
              <a:rPr lang="cs-CZ" b="1"/>
              <a:t> V podmínkách škol, které realizují interaktivní výuku je takto pojaté a koncipované vzdělávání reprezentováno INTERAKTIVNÍ VÝUKOVOU HODINOU (IVH), která v sobě zahrnuje všechny tři výše uvedené části a kde základní a neodmyslitelnou didaktickou technikou je interaktivní tabule a její příslušenství.</a:t>
            </a:r>
            <a:endParaRPr lang="cs-CZ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AC21E1-8F71-4148-9EFA-813ABD2564CF}" type="slidenum">
              <a:rPr lang="cs-CZ"/>
              <a:pPr/>
              <a:t>9</a:t>
            </a:fld>
            <a:endParaRPr lang="cs-CZ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4808538" y="469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200025" y="6659563"/>
            <a:ext cx="950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700">
                <a:solidFill>
                  <a:srgbClr val="003CFA"/>
                </a:solidFill>
              </a:rPr>
              <a:t>Projekt „</a:t>
            </a:r>
            <a:r>
              <a:rPr lang="cs-CZ" sz="700" b="1">
                <a:solidFill>
                  <a:srgbClr val="003CFA"/>
                </a:solidFill>
              </a:rPr>
              <a:t>IVOŠ - zvyšování kvality ve vzdělávání zavedením interaktivní výuky do škol“,</a:t>
            </a:r>
            <a:r>
              <a:rPr lang="cs-CZ" sz="700">
                <a:solidFill>
                  <a:srgbClr val="003CFA"/>
                </a:solidFill>
              </a:rPr>
              <a:t> s registračním číslem CZ.1.07/1.1.04/01.0154, je spolufinancován Evropským sociálním fondem a státním rozpočtem České republiky. </a:t>
            </a:r>
          </a:p>
        </p:txBody>
      </p:sp>
      <p:pic>
        <p:nvPicPr>
          <p:cNvPr id="10245" name="Picture 6" descr="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324600"/>
            <a:ext cx="20494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-23813" y="65088"/>
            <a:ext cx="9929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Názory žáků na interaktivní výuku podpořenou IVH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8" name="Rectangle 10"/>
          <p:cNvSpPr>
            <a:spLocks noChangeArrowheads="1"/>
          </p:cNvSpPr>
          <p:nvPr/>
        </p:nvSpPr>
        <p:spPr bwMode="auto">
          <a:xfrm>
            <a:off x="128588" y="549275"/>
            <a:ext cx="9648825" cy="71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52400" y="1038225"/>
            <a:ext cx="95059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cs-CZ" sz="2000"/>
              <a:t>	Dále</a:t>
            </a:r>
            <a:r>
              <a:rPr lang="cs-CZ" b="1"/>
              <a:t> </a:t>
            </a:r>
            <a:r>
              <a:rPr lang="cs-CZ"/>
              <a:t>jsou uvedeny základní výsledky provedeného výzkumného šetření provedeného mezi žáky 17 – ti partnerských základních škol, kteří mohli pomocí dotazníku projevit svoje názory či postoje k interaktivní výuce podpořené IVH. Respondenty tedy bylo 2011 žáků partnerských základních škol projektu PROŠ.</a:t>
            </a:r>
          </a:p>
        </p:txBody>
      </p:sp>
      <p:pic>
        <p:nvPicPr>
          <p:cNvPr id="10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514600"/>
            <a:ext cx="733266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1" name="Obdélník 12"/>
          <p:cNvSpPr>
            <a:spLocks noChangeArrowheads="1"/>
          </p:cNvSpPr>
          <p:nvPr/>
        </p:nvSpPr>
        <p:spPr bwMode="auto">
          <a:xfrm>
            <a:off x="2743200" y="5715000"/>
            <a:ext cx="3840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Struktura výzkumného vzorku - žáci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463</Words>
  <Application>Microsoft Office PowerPoint</Application>
  <PresentationFormat>A4 (210 x 297 mm)</PresentationFormat>
  <Paragraphs>148</Paragraphs>
  <Slides>19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1" baseType="lpstr">
      <vt:lpstr>Arial</vt:lpstr>
      <vt:lpstr>Výchozí návrh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jirka</dc:creator>
  <cp:lastModifiedBy>Milan Klement</cp:lastModifiedBy>
  <cp:revision>15</cp:revision>
  <cp:lastPrinted>1601-01-01T00:00:00Z</cp:lastPrinted>
  <dcterms:created xsi:type="dcterms:W3CDTF">2011-05-25T06:21:25Z</dcterms:created>
  <dcterms:modified xsi:type="dcterms:W3CDTF">2011-10-12T09:05:42Z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