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70" r:id="rId3"/>
    <p:sldId id="303" r:id="rId4"/>
    <p:sldId id="288" r:id="rId5"/>
    <p:sldId id="289" r:id="rId6"/>
    <p:sldId id="309" r:id="rId7"/>
    <p:sldId id="293" r:id="rId8"/>
    <p:sldId id="292" r:id="rId9"/>
    <p:sldId id="298" r:id="rId10"/>
    <p:sldId id="299" r:id="rId11"/>
    <p:sldId id="285" r:id="rId12"/>
    <p:sldId id="295" r:id="rId13"/>
    <p:sldId id="304" r:id="rId14"/>
    <p:sldId id="308" r:id="rId15"/>
    <p:sldId id="294" r:id="rId16"/>
    <p:sldId id="305" r:id="rId17"/>
    <p:sldId id="297" r:id="rId18"/>
    <p:sldId id="300" r:id="rId19"/>
    <p:sldId id="301" r:id="rId20"/>
    <p:sldId id="307" r:id="rId21"/>
    <p:sldId id="306" r:id="rId22"/>
    <p:sldId id="277" r:id="rId23"/>
  </p:sldIdLst>
  <p:sldSz cx="9144000" cy="6858000" type="screen4x3"/>
  <p:notesSz cx="6662738"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994"/>
    <a:srgbClr val="33339A"/>
    <a:srgbClr val="FF9900"/>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60" autoAdjust="0"/>
    <p:restoredTop sz="53091" autoAdjust="0"/>
  </p:normalViewPr>
  <p:slideViewPr>
    <p:cSldViewPr>
      <p:cViewPr>
        <p:scale>
          <a:sx n="90" d="100"/>
          <a:sy n="90" d="100"/>
        </p:scale>
        <p:origin x="-4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3127"/>
        <p:guide pos="209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87913"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90" tIns="45345" rIns="90690" bIns="45345" numCol="1" anchor="t" anchorCtr="0" compatLnSpc="1">
            <a:prstTxWarp prst="textNoShape">
              <a:avLst/>
            </a:prstTxWarp>
          </a:bodyPr>
          <a:lstStyle>
            <a:lvl1pPr>
              <a:defRPr sz="1200"/>
            </a:lvl1pPr>
          </a:lstStyle>
          <a:p>
            <a:endParaRPr lang="cs-CZ"/>
          </a:p>
        </p:txBody>
      </p:sp>
      <p:sp>
        <p:nvSpPr>
          <p:cNvPr id="6147" name="Rectangle 3"/>
          <p:cNvSpPr>
            <a:spLocks noGrp="1" noChangeArrowheads="1"/>
          </p:cNvSpPr>
          <p:nvPr>
            <p:ph type="dt" sz="quarter" idx="1"/>
          </p:nvPr>
        </p:nvSpPr>
        <p:spPr bwMode="auto">
          <a:xfrm>
            <a:off x="3773270" y="0"/>
            <a:ext cx="2887913"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90" tIns="45345" rIns="90690" bIns="45345" numCol="1" anchor="t" anchorCtr="0" compatLnSpc="1">
            <a:prstTxWarp prst="textNoShape">
              <a:avLst/>
            </a:prstTxWarp>
          </a:bodyPr>
          <a:lstStyle>
            <a:lvl1pPr algn="r">
              <a:defRPr sz="1200"/>
            </a:lvl1pPr>
          </a:lstStyle>
          <a:p>
            <a:endParaRPr lang="cs-CZ"/>
          </a:p>
        </p:txBody>
      </p:sp>
      <p:sp>
        <p:nvSpPr>
          <p:cNvPr id="6148" name="Rectangle 4"/>
          <p:cNvSpPr>
            <a:spLocks noGrp="1" noChangeArrowheads="1"/>
          </p:cNvSpPr>
          <p:nvPr>
            <p:ph type="ftr" sz="quarter" idx="2"/>
          </p:nvPr>
        </p:nvSpPr>
        <p:spPr bwMode="auto">
          <a:xfrm>
            <a:off x="0" y="9428242"/>
            <a:ext cx="2887913"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90" tIns="45345" rIns="90690" bIns="45345" numCol="1" anchor="b" anchorCtr="0" compatLnSpc="1">
            <a:prstTxWarp prst="textNoShape">
              <a:avLst/>
            </a:prstTxWarp>
          </a:bodyPr>
          <a:lstStyle>
            <a:lvl1pPr>
              <a:defRPr sz="1200"/>
            </a:lvl1pPr>
          </a:lstStyle>
          <a:p>
            <a:endParaRPr lang="cs-CZ"/>
          </a:p>
        </p:txBody>
      </p:sp>
      <p:sp>
        <p:nvSpPr>
          <p:cNvPr id="6149" name="Rectangle 5"/>
          <p:cNvSpPr>
            <a:spLocks noGrp="1" noChangeArrowheads="1"/>
          </p:cNvSpPr>
          <p:nvPr>
            <p:ph type="sldNum" sz="quarter" idx="3"/>
          </p:nvPr>
        </p:nvSpPr>
        <p:spPr bwMode="auto">
          <a:xfrm>
            <a:off x="3773270" y="9428242"/>
            <a:ext cx="2887913" cy="496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90" tIns="45345" rIns="90690" bIns="45345" numCol="1" anchor="b" anchorCtr="0" compatLnSpc="1">
            <a:prstTxWarp prst="textNoShape">
              <a:avLst/>
            </a:prstTxWarp>
          </a:bodyPr>
          <a:lstStyle>
            <a:lvl1pPr algn="r">
              <a:defRPr sz="1200"/>
            </a:lvl1pPr>
          </a:lstStyle>
          <a:p>
            <a:fld id="{BC97DACB-D3ED-41D4-ADAE-1D2899CE1406}" type="slidenum">
              <a:rPr lang="cs-CZ"/>
              <a:pPr/>
              <a:t>‹#›</a:t>
            </a:fld>
            <a:endParaRPr lang="cs-CZ"/>
          </a:p>
        </p:txBody>
      </p:sp>
    </p:spTree>
    <p:extLst>
      <p:ext uri="{BB962C8B-B14F-4D97-AF65-F5344CB8AC3E}">
        <p14:creationId xmlns:p14="http://schemas.microsoft.com/office/powerpoint/2010/main" val="3054054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887913" cy="496809"/>
          </a:xfrm>
          <a:prstGeom prst="rect">
            <a:avLst/>
          </a:prstGeom>
        </p:spPr>
        <p:txBody>
          <a:bodyPr vert="horz" lIns="90690" tIns="45345" rIns="90690" bIns="45345" rtlCol="0"/>
          <a:lstStyle>
            <a:lvl1pPr algn="l">
              <a:defRPr sz="1200"/>
            </a:lvl1pPr>
          </a:lstStyle>
          <a:p>
            <a:endParaRPr lang="cs-CZ"/>
          </a:p>
        </p:txBody>
      </p:sp>
      <p:sp>
        <p:nvSpPr>
          <p:cNvPr id="3" name="Zástupný symbol pro datum 2"/>
          <p:cNvSpPr>
            <a:spLocks noGrp="1"/>
          </p:cNvSpPr>
          <p:nvPr>
            <p:ph type="dt" idx="1"/>
          </p:nvPr>
        </p:nvSpPr>
        <p:spPr>
          <a:xfrm>
            <a:off x="3773270" y="0"/>
            <a:ext cx="2887913" cy="496809"/>
          </a:xfrm>
          <a:prstGeom prst="rect">
            <a:avLst/>
          </a:prstGeom>
        </p:spPr>
        <p:txBody>
          <a:bodyPr vert="horz" lIns="90690" tIns="45345" rIns="90690" bIns="45345" rtlCol="0"/>
          <a:lstStyle>
            <a:lvl1pPr algn="r">
              <a:defRPr sz="1200"/>
            </a:lvl1pPr>
          </a:lstStyle>
          <a:p>
            <a:fld id="{EE249F65-46A3-41CF-9BA7-AEAE1AEFEDB2}" type="datetimeFigureOut">
              <a:rPr lang="cs-CZ" smtClean="0"/>
              <a:t>17.9.2012</a:t>
            </a:fld>
            <a:endParaRPr lang="cs-CZ"/>
          </a:p>
        </p:txBody>
      </p:sp>
      <p:sp>
        <p:nvSpPr>
          <p:cNvPr id="4" name="Zástupný symbol pro obrázek snímku 3"/>
          <p:cNvSpPr>
            <a:spLocks noGrp="1" noRot="1" noChangeAspect="1"/>
          </p:cNvSpPr>
          <p:nvPr>
            <p:ph type="sldImg" idx="2"/>
          </p:nvPr>
        </p:nvSpPr>
        <p:spPr>
          <a:xfrm>
            <a:off x="850900" y="744538"/>
            <a:ext cx="4960938" cy="3722687"/>
          </a:xfrm>
          <a:prstGeom prst="rect">
            <a:avLst/>
          </a:prstGeom>
          <a:noFill/>
          <a:ln w="12700">
            <a:solidFill>
              <a:prstClr val="black"/>
            </a:solidFill>
          </a:ln>
        </p:spPr>
        <p:txBody>
          <a:bodyPr vert="horz" lIns="90690" tIns="45345" rIns="90690" bIns="45345" rtlCol="0" anchor="ctr"/>
          <a:lstStyle/>
          <a:p>
            <a:endParaRPr lang="cs-CZ"/>
          </a:p>
        </p:txBody>
      </p:sp>
      <p:sp>
        <p:nvSpPr>
          <p:cNvPr id="5" name="Zástupný symbol pro poznámky 4"/>
          <p:cNvSpPr>
            <a:spLocks noGrp="1"/>
          </p:cNvSpPr>
          <p:nvPr>
            <p:ph type="body" sz="quarter" idx="3"/>
          </p:nvPr>
        </p:nvSpPr>
        <p:spPr>
          <a:xfrm>
            <a:off x="665963" y="4715710"/>
            <a:ext cx="5330813" cy="4466511"/>
          </a:xfrm>
          <a:prstGeom prst="rect">
            <a:avLst/>
          </a:prstGeom>
        </p:spPr>
        <p:txBody>
          <a:bodyPr vert="horz" lIns="90690" tIns="45345" rIns="90690" bIns="45345"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242"/>
            <a:ext cx="2887913" cy="496809"/>
          </a:xfrm>
          <a:prstGeom prst="rect">
            <a:avLst/>
          </a:prstGeom>
        </p:spPr>
        <p:txBody>
          <a:bodyPr vert="horz" lIns="90690" tIns="45345" rIns="90690" bIns="45345"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773270" y="9428242"/>
            <a:ext cx="2887913" cy="496809"/>
          </a:xfrm>
          <a:prstGeom prst="rect">
            <a:avLst/>
          </a:prstGeom>
        </p:spPr>
        <p:txBody>
          <a:bodyPr vert="horz" lIns="90690" tIns="45345" rIns="90690" bIns="45345" rtlCol="0" anchor="b"/>
          <a:lstStyle>
            <a:lvl1pPr algn="r">
              <a:defRPr sz="1200"/>
            </a:lvl1pPr>
          </a:lstStyle>
          <a:p>
            <a:fld id="{607D48A1-2235-4DA4-BBB2-AB8F78F20209}" type="slidenum">
              <a:rPr lang="cs-CZ" smtClean="0"/>
              <a:t>‹#›</a:t>
            </a:fld>
            <a:endParaRPr lang="cs-CZ"/>
          </a:p>
        </p:txBody>
      </p:sp>
    </p:spTree>
    <p:extLst>
      <p:ext uri="{BB962C8B-B14F-4D97-AF65-F5344CB8AC3E}">
        <p14:creationId xmlns:p14="http://schemas.microsoft.com/office/powerpoint/2010/main" val="194712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a:t>
            </a:fld>
            <a:endParaRPr lang="cs-CZ"/>
          </a:p>
        </p:txBody>
      </p:sp>
    </p:spTree>
    <p:extLst>
      <p:ext uri="{BB962C8B-B14F-4D97-AF65-F5344CB8AC3E}">
        <p14:creationId xmlns:p14="http://schemas.microsoft.com/office/powerpoint/2010/main" val="2663744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PRÚOOK se již v průběhu jeho zpracování zabýval kohezní politikou, proto obsahuje i vazby na tehdy známé</a:t>
            </a:r>
            <a:r>
              <a:rPr lang="cs-CZ" baseline="0" dirty="0" smtClean="0"/>
              <a:t> priority EU.</a:t>
            </a:r>
          </a:p>
          <a:p>
            <a:r>
              <a:rPr lang="cs-CZ" baseline="0" dirty="0" smtClean="0"/>
              <a:t>Cíle Strategie 2020</a:t>
            </a:r>
          </a:p>
          <a:p>
            <a:pPr marL="342900" lvl="0" indent="-342900" algn="just">
              <a:spcAft>
                <a:spcPts val="600"/>
              </a:spcAft>
              <a:buFont typeface="+mj-lt"/>
              <a:buAutoNum type="arabicPeriod"/>
              <a:tabLst>
                <a:tab pos="457200" algn="l"/>
              </a:tabLst>
            </a:pPr>
            <a:r>
              <a:rPr lang="cs-CZ" sz="1200" dirty="0" smtClean="0">
                <a:effectLst/>
                <a:latin typeface="+mn-lt"/>
                <a:ea typeface="SimSun"/>
              </a:rPr>
              <a:t>zvýšit zaměstnanost u osob ve věku 20 až 64 let ze současných 69 % na nejméně 75 %,</a:t>
            </a:r>
          </a:p>
          <a:p>
            <a:pPr marL="342900" lvl="0" indent="-342900" algn="just">
              <a:spcAft>
                <a:spcPts val="600"/>
              </a:spcAft>
              <a:buFont typeface="+mj-lt"/>
              <a:buAutoNum type="arabicPeriod"/>
              <a:tabLst>
                <a:tab pos="457200" algn="l"/>
              </a:tabLst>
            </a:pPr>
            <a:r>
              <a:rPr lang="cs-CZ" sz="1200" dirty="0" smtClean="0">
                <a:effectLst/>
                <a:latin typeface="+mn-lt"/>
                <a:ea typeface="SimSun"/>
              </a:rPr>
              <a:t>zvýšit výdaje na výzkum a vývoj na 3 % HDP, a to zejména zlepšováním podmínek pro investice soukromého sektoru do výzkumu a vývoje, a vytvořit nový ukazatel pro sledování inovací,</a:t>
            </a:r>
          </a:p>
          <a:p>
            <a:pPr marL="342900" lvl="0" indent="-342900" algn="just">
              <a:spcAft>
                <a:spcPts val="600"/>
              </a:spcAft>
              <a:buFont typeface="+mj-lt"/>
              <a:buAutoNum type="arabicPeriod"/>
              <a:tabLst>
                <a:tab pos="457200" algn="l"/>
              </a:tabLst>
            </a:pPr>
            <a:r>
              <a:rPr lang="cs-CZ" sz="1200" dirty="0" smtClean="0">
                <a:effectLst/>
                <a:latin typeface="+mn-lt"/>
                <a:ea typeface="SimSun"/>
              </a:rPr>
              <a:t>snížit emise skleníkových plynů oproti úrovni roku 1990 nejméně o 20 %, nebo, pokud budou podmínky příznivé, o 30 %; zvýšit podíl obnovitelných zdrojů energie v konečné spotřebě energie na 20 % a zvýšit energetickou účinnost o 20 %,</a:t>
            </a:r>
          </a:p>
          <a:p>
            <a:pPr marL="342900" lvl="0" indent="-342900" algn="just">
              <a:spcAft>
                <a:spcPts val="600"/>
              </a:spcAft>
              <a:buFont typeface="+mj-lt"/>
              <a:buAutoNum type="arabicPeriod"/>
              <a:tabLst>
                <a:tab pos="457200" algn="l"/>
              </a:tabLst>
            </a:pPr>
            <a:r>
              <a:rPr lang="cs-CZ" sz="1200" dirty="0" smtClean="0">
                <a:effectLst/>
                <a:latin typeface="+mn-lt"/>
                <a:ea typeface="SimSun"/>
              </a:rPr>
              <a:t>snížit podíl dětí, které předčasně ukončují školní docházku ze současných 15 % na 10 % a zvýšit podíl obyvatel ve věku od 30 do 34 let, kteří mají ukončené terciární vzdělání z 31 % nejméně na 40 %,</a:t>
            </a:r>
          </a:p>
          <a:p>
            <a:pPr marL="342900" lvl="0" indent="-342900" algn="just">
              <a:spcAft>
                <a:spcPts val="600"/>
              </a:spcAft>
              <a:buFont typeface="+mj-lt"/>
              <a:buAutoNum type="arabicPeriod"/>
              <a:tabLst>
                <a:tab pos="457200" algn="l"/>
              </a:tabLst>
            </a:pPr>
            <a:r>
              <a:rPr lang="cs-CZ" sz="1200" dirty="0" smtClean="0">
                <a:effectLst/>
                <a:latin typeface="+mn-lt"/>
                <a:ea typeface="SimSun"/>
              </a:rPr>
              <a:t>snížit o 25 % počet Evropanů, kteří žijí pod vnitrostátní hranicí chudoby, a tím vyvést z chudoby přes 20 milionů lidí.</a:t>
            </a:r>
          </a:p>
          <a:p>
            <a:endParaRPr lang="cs-CZ" baseline="0" dirty="0" smtClean="0"/>
          </a:p>
          <a:p>
            <a:r>
              <a:rPr lang="cs-CZ" baseline="0" dirty="0" smtClean="0"/>
              <a:t>Tzv. hlavní směny pro implementaci Strategie 2020</a:t>
            </a:r>
          </a:p>
          <a:p>
            <a:endParaRPr lang="cs-CZ" baseline="0" dirty="0" smtClean="0"/>
          </a:p>
          <a:p>
            <a:pPr marL="342900" lvl="0" indent="-342900" algn="just">
              <a:spcAft>
                <a:spcPts val="600"/>
              </a:spcAft>
              <a:buFont typeface="+mj-lt"/>
              <a:buAutoNum type="arabicPeriod"/>
              <a:tabLst>
                <a:tab pos="457200" algn="l"/>
              </a:tabLst>
            </a:pPr>
            <a:r>
              <a:rPr lang="cs-CZ" sz="1200" dirty="0" smtClean="0">
                <a:effectLst/>
                <a:latin typeface="+mn-lt"/>
                <a:ea typeface="SimSun"/>
              </a:rPr>
              <a:t>Zajistit kvalitu a udržitelnost veřejných financí;</a:t>
            </a:r>
          </a:p>
          <a:p>
            <a:pPr marL="342900" lvl="0" indent="-342900" algn="just">
              <a:spcAft>
                <a:spcPts val="600"/>
              </a:spcAft>
              <a:buFont typeface="+mj-lt"/>
              <a:buAutoNum type="arabicPeriod"/>
              <a:tabLst>
                <a:tab pos="457200" algn="l"/>
              </a:tabLst>
            </a:pPr>
            <a:r>
              <a:rPr lang="cs-CZ" sz="1200" dirty="0" smtClean="0">
                <a:effectLst/>
                <a:latin typeface="+mn-lt"/>
                <a:ea typeface="SimSun"/>
              </a:rPr>
              <a:t>Řešit  makroekonomické nerovnováhy;</a:t>
            </a:r>
          </a:p>
          <a:p>
            <a:pPr marL="342900" lvl="0" indent="-342900" algn="just">
              <a:spcAft>
                <a:spcPts val="600"/>
              </a:spcAft>
              <a:buFont typeface="+mj-lt"/>
              <a:buAutoNum type="arabicPeriod"/>
              <a:tabLst>
                <a:tab pos="457200" algn="l"/>
              </a:tabLst>
            </a:pPr>
            <a:r>
              <a:rPr lang="cs-CZ" sz="1200" dirty="0" smtClean="0">
                <a:effectLst/>
                <a:latin typeface="+mn-lt"/>
                <a:ea typeface="SimSun"/>
              </a:rPr>
              <a:t>Snižovat nestabilitu v euro-zóně;</a:t>
            </a:r>
          </a:p>
          <a:p>
            <a:pPr marL="342900" lvl="0" indent="-342900" algn="just">
              <a:spcAft>
                <a:spcPts val="600"/>
              </a:spcAft>
              <a:buFont typeface="+mj-lt"/>
              <a:buAutoNum type="arabicPeriod"/>
              <a:tabLst>
                <a:tab pos="457200" algn="l"/>
              </a:tabLst>
            </a:pPr>
            <a:r>
              <a:rPr lang="cs-CZ" sz="1200" dirty="0" smtClean="0">
                <a:effectLst/>
                <a:latin typeface="+mn-lt"/>
                <a:ea typeface="SimSun"/>
              </a:rPr>
              <a:t>Optimalizovat podporu výzkumu, vývoje a inovací, posilovat trojúhelník znalostí a uvolnit potenciál digitální ekonomiky;</a:t>
            </a:r>
          </a:p>
          <a:p>
            <a:pPr marL="342900" lvl="0" indent="-342900" algn="just">
              <a:spcAft>
                <a:spcPts val="600"/>
              </a:spcAft>
              <a:buFont typeface="+mj-lt"/>
              <a:buAutoNum type="arabicPeriod"/>
              <a:tabLst>
                <a:tab pos="457200" algn="l"/>
              </a:tabLst>
            </a:pPr>
            <a:r>
              <a:rPr lang="cs-CZ" sz="1200" dirty="0" smtClean="0">
                <a:effectLst/>
                <a:latin typeface="+mn-lt"/>
                <a:ea typeface="SimSun"/>
              </a:rPr>
              <a:t>Zefektivnit využívání zdrojů a snížit emise skleníkových plynů;</a:t>
            </a:r>
          </a:p>
          <a:p>
            <a:pPr marL="342900" lvl="0" indent="-342900" algn="just">
              <a:spcAft>
                <a:spcPts val="600"/>
              </a:spcAft>
              <a:buFont typeface="+mj-lt"/>
              <a:buAutoNum type="arabicPeriod"/>
              <a:tabLst>
                <a:tab pos="457200" algn="l"/>
              </a:tabLst>
            </a:pPr>
            <a:r>
              <a:rPr lang="cs-CZ" sz="1200" dirty="0" smtClean="0">
                <a:effectLst/>
                <a:latin typeface="+mn-lt"/>
                <a:ea typeface="SimSun"/>
              </a:rPr>
              <a:t>Zlepšit podnikatelské a spotřebitelské prostředí a zmodernizovat průmyslovou základnu;</a:t>
            </a:r>
          </a:p>
          <a:p>
            <a:pPr marL="342900" lvl="0" indent="-342900" algn="just">
              <a:spcAft>
                <a:spcPts val="600"/>
              </a:spcAft>
              <a:buFont typeface="+mj-lt"/>
              <a:buAutoNum type="arabicPeriod"/>
              <a:tabLst>
                <a:tab pos="457200" algn="l"/>
              </a:tabLst>
            </a:pPr>
            <a:r>
              <a:rPr lang="cs-CZ" sz="1200" dirty="0" smtClean="0">
                <a:effectLst/>
                <a:latin typeface="+mn-lt"/>
                <a:ea typeface="SimSun"/>
              </a:rPr>
              <a:t>Zvýšit zapojení do trhu práce a snížit strukturální nezaměstnanost;</a:t>
            </a:r>
          </a:p>
          <a:p>
            <a:pPr marL="342900" lvl="0" indent="-342900" algn="just">
              <a:spcAft>
                <a:spcPts val="600"/>
              </a:spcAft>
              <a:buFont typeface="+mj-lt"/>
              <a:buAutoNum type="arabicPeriod"/>
              <a:tabLst>
                <a:tab pos="457200" algn="l"/>
              </a:tabLst>
            </a:pPr>
            <a:r>
              <a:rPr lang="cs-CZ" sz="1200" dirty="0" smtClean="0">
                <a:effectLst/>
                <a:latin typeface="+mn-lt"/>
                <a:ea typeface="SimSun"/>
              </a:rPr>
              <a:t>Rozvíjet kvalifikovanou pracovní sílu, která bude reagovat na potřeby pracovního trhu, prosazovat kvalitu pracovních míst a celoživotní učení;</a:t>
            </a:r>
          </a:p>
          <a:p>
            <a:pPr marL="342900" lvl="0" indent="-342900" algn="just">
              <a:spcAft>
                <a:spcPts val="600"/>
              </a:spcAft>
              <a:buFont typeface="+mj-lt"/>
              <a:buAutoNum type="arabicPeriod"/>
              <a:tabLst>
                <a:tab pos="457200" algn="l"/>
              </a:tabLst>
            </a:pPr>
            <a:r>
              <a:rPr lang="cs-CZ" sz="1200" dirty="0" smtClean="0">
                <a:effectLst/>
                <a:latin typeface="+mn-lt"/>
                <a:ea typeface="SimSun"/>
              </a:rPr>
              <a:t>Zlepšit výsledky systémů vzdělávání a odborné přípravy na všech úrovních a zvýšit účast na terciárním vzdělávání;</a:t>
            </a:r>
          </a:p>
          <a:p>
            <a:pPr marL="342900" lvl="0" indent="-342900" algn="just">
              <a:spcAft>
                <a:spcPts val="600"/>
              </a:spcAft>
              <a:buFont typeface="+mj-lt"/>
              <a:buAutoNum type="arabicPeriod"/>
              <a:tabLst>
                <a:tab pos="457200" algn="l"/>
              </a:tabLst>
            </a:pPr>
            <a:r>
              <a:rPr lang="cs-CZ" sz="1200" dirty="0" smtClean="0">
                <a:effectLst/>
                <a:latin typeface="+mn-lt"/>
                <a:ea typeface="SimSun"/>
              </a:rPr>
              <a:t>Podporovat sociální začleňování a boj proti chudobě.</a:t>
            </a:r>
          </a:p>
          <a:p>
            <a:endParaRPr lang="cs-CZ" baseline="0" dirty="0" smtClean="0"/>
          </a:p>
          <a:p>
            <a:r>
              <a:rPr lang="cs-CZ" baseline="0" dirty="0" smtClean="0"/>
              <a:t>V říjnu 2011 pak EK vydala návrh nařízení, který obsahoval 11 tzv. tematických cílů. (Vzhledem k termínu zveřejnění jejich vazba již v PRÚOOK není obsažena).</a:t>
            </a:r>
          </a:p>
          <a:p>
            <a:endParaRPr lang="cs-CZ" b="0" i="0" baseline="0" dirty="0" smtClean="0"/>
          </a:p>
          <a:p>
            <a:pPr marL="457200" indent="-457200">
              <a:buFontTx/>
              <a:buAutoNum type="arabicParenR"/>
              <a:defRPr/>
            </a:pPr>
            <a:r>
              <a:rPr lang="cs-CZ" sz="1200" b="0" i="0" dirty="0" smtClean="0"/>
              <a:t>Posílení výzkumu, technologického rozvoje a inovací</a:t>
            </a:r>
          </a:p>
          <a:p>
            <a:pPr marL="457200" indent="-457200">
              <a:buFontTx/>
              <a:buAutoNum type="arabicParenR"/>
              <a:defRPr/>
            </a:pPr>
            <a:r>
              <a:rPr lang="cs-CZ" sz="1200" b="0" i="0" dirty="0" smtClean="0"/>
              <a:t>Zlepšení přístupu, využití a kvality informačních a komunikačních technologií</a:t>
            </a:r>
          </a:p>
          <a:p>
            <a:pPr marL="457200" indent="-457200">
              <a:buFontTx/>
              <a:buAutoNum type="arabicParenR"/>
              <a:defRPr/>
            </a:pPr>
            <a:r>
              <a:rPr lang="cs-CZ" sz="1200" b="0" i="0" dirty="0" smtClean="0"/>
              <a:t>Zvýšení konkurenceschopnosti MSP, odvětví zemědělství, rybářství a akvakultura</a:t>
            </a:r>
          </a:p>
          <a:p>
            <a:pPr marL="457200" indent="-457200">
              <a:buFontTx/>
              <a:buAutoNum type="arabicParenR"/>
              <a:defRPr/>
            </a:pPr>
            <a:r>
              <a:rPr lang="cs-CZ" sz="1200" b="0" i="0" dirty="0" smtClean="0"/>
              <a:t>Podpora přechodu na nízkouhlíkové hospodářství</a:t>
            </a:r>
          </a:p>
          <a:p>
            <a:pPr marL="457200" indent="-457200">
              <a:buFontTx/>
              <a:buAutoNum type="arabicParenR"/>
              <a:defRPr/>
            </a:pPr>
            <a:r>
              <a:rPr lang="cs-CZ" sz="1200" b="0" i="0" dirty="0" smtClean="0"/>
              <a:t>Podpora přizpůsobení se změně klimatu, předcházení rizikům a řízení rizik</a:t>
            </a:r>
          </a:p>
          <a:p>
            <a:pPr marL="457200" indent="-457200">
              <a:buFontTx/>
              <a:buAutoNum type="arabicParenR"/>
              <a:defRPr/>
            </a:pPr>
            <a:r>
              <a:rPr lang="cs-CZ" sz="1200" b="0" i="0" dirty="0" smtClean="0"/>
              <a:t>Ochrana ŽP a podpora účinného využívání zdrojů</a:t>
            </a:r>
          </a:p>
          <a:p>
            <a:pPr marL="457200" indent="-457200">
              <a:buFontTx/>
              <a:buAutoNum type="arabicParenR"/>
              <a:defRPr/>
            </a:pPr>
            <a:r>
              <a:rPr lang="cs-CZ" sz="1200" b="0" i="0" dirty="0" smtClean="0"/>
              <a:t>Podpora udržitelné dopravy a odstraňování překážek v klíčových síťových infrastrukturách</a:t>
            </a:r>
          </a:p>
          <a:p>
            <a:pPr marL="457200" indent="-457200">
              <a:buFontTx/>
              <a:buAutoNum type="arabicParenR"/>
              <a:defRPr/>
            </a:pPr>
            <a:r>
              <a:rPr lang="cs-CZ" sz="1200" b="0" i="0" dirty="0" smtClean="0">
                <a:solidFill>
                  <a:srgbClr val="FFCC00"/>
                </a:solidFill>
              </a:rPr>
              <a:t>Podpora zaměstnanosti a podpora mobility pracovních sil</a:t>
            </a:r>
          </a:p>
          <a:p>
            <a:pPr marL="457200" indent="-457200">
              <a:buFontTx/>
              <a:buAutoNum type="arabicParenR"/>
              <a:defRPr/>
            </a:pPr>
            <a:r>
              <a:rPr lang="cs-CZ" sz="1200" b="0" i="0" dirty="0" smtClean="0">
                <a:solidFill>
                  <a:srgbClr val="FFCC00"/>
                </a:solidFill>
              </a:rPr>
              <a:t>Podpora sociálního začleňování proti chudobě</a:t>
            </a:r>
          </a:p>
          <a:p>
            <a:pPr marL="457200" indent="-457200">
              <a:buFontTx/>
              <a:buAutoNum type="arabicParenR"/>
              <a:defRPr/>
            </a:pPr>
            <a:r>
              <a:rPr lang="cs-CZ" sz="1200" b="0" i="0" dirty="0" smtClean="0">
                <a:solidFill>
                  <a:srgbClr val="FFCC00"/>
                </a:solidFill>
              </a:rPr>
              <a:t>Investice do vzdělávání, dovedností a celoživotního učení</a:t>
            </a:r>
          </a:p>
          <a:p>
            <a:pPr marL="457200" indent="-457200">
              <a:buFontTx/>
              <a:buAutoNum type="arabicParenR"/>
              <a:defRPr/>
            </a:pPr>
            <a:r>
              <a:rPr lang="cs-CZ" sz="1200" b="0" i="0" dirty="0" smtClean="0">
                <a:solidFill>
                  <a:srgbClr val="FFCC00"/>
                </a:solidFill>
              </a:rPr>
              <a:t>Posilování institucionální kapacity a účinné veřejné správy</a:t>
            </a:r>
          </a:p>
          <a:p>
            <a:endParaRPr lang="cs-CZ" baseline="0" dirty="0" smtClean="0"/>
          </a:p>
          <a:p>
            <a:endParaRPr lang="cs-CZ" baseline="0" dirty="0" smtClean="0"/>
          </a:p>
          <a:p>
            <a:r>
              <a:rPr lang="cs-CZ" baseline="0" dirty="0" smtClean="0"/>
              <a:t>Další novou částí je vazba PRÚOOK na územně plánovací dokumentaci. Došlo k hledání styčných bodů se ZÚR. Hledali se části PRÚOOK, které mají územní průmět a ověřovalo se, zda to není v rozporu se </a:t>
            </a:r>
            <a:r>
              <a:rPr lang="cs-CZ" baseline="0" dirty="0" smtClean="0"/>
              <a:t>ZÚR (výstavba silnic a dopravních koridorů, vodní hospodářství, přehledy infrastruktury spravované krajem apod.). </a:t>
            </a:r>
            <a:endParaRPr lang="cs-CZ" baseline="0" dirty="0" smtClean="0"/>
          </a:p>
          <a:p>
            <a:r>
              <a:rPr lang="cs-CZ" baseline="0" dirty="0" smtClean="0"/>
              <a:t>Dále se naopak v navržených opatřeních hledala ta, která by potřebovala být podchycena v </a:t>
            </a:r>
            <a:r>
              <a:rPr lang="cs-CZ" baseline="0" dirty="0" smtClean="0"/>
              <a:t>ZÚR (např. konkrétní projekty v PRUOOK, které v ZUR nebyly podchyceny např. v územní rezervě).</a:t>
            </a:r>
            <a:endParaRPr lang="cs-CZ"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10</a:t>
            </a:fld>
            <a:endParaRPr lang="cs-CZ"/>
          </a:p>
        </p:txBody>
      </p:sp>
    </p:spTree>
    <p:extLst>
      <p:ext uri="{BB962C8B-B14F-4D97-AF65-F5344CB8AC3E}">
        <p14:creationId xmlns:p14="http://schemas.microsoft.com/office/powerpoint/2010/main" val="3288624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a:t>
            </a:r>
            <a:r>
              <a:rPr lang="cs-CZ" baseline="0" dirty="0" smtClean="0"/>
              <a:t> hlediska rozvoje území je potřeba cílený přístup, který bude řešit problémy v daném území. Snahou je regiony čelící podobným problémům shrnout a zařadit do stejné „kategorie“ =&gt; kategorizace území.</a:t>
            </a:r>
          </a:p>
          <a:p>
            <a:endParaRPr lang="cs-CZ" baseline="0" dirty="0" smtClean="0"/>
          </a:p>
          <a:p>
            <a:r>
              <a:rPr lang="cs-CZ" baseline="0" dirty="0" smtClean="0"/>
              <a:t>Kategorizací se zabývá zákon o podpoře regionálního rozvoje. Tento územní přístup byl pak následně uplatňován specializovanými rozvojovými programy MMR (Regionální program podpory rozvoje hospodářsky slabých a strukturálně postižených regionů) a MPO (podpora průmyslových zón – Ostravsko, Ústecko, Zlínsko), následně i u fondů EU (např. bodové zvýhodnění OPPP, SROP, samostatný program </a:t>
            </a:r>
            <a:r>
              <a:rPr lang="cs-CZ" baseline="0" dirty="0" smtClean="0"/>
              <a:t>„Rozvoj</a:t>
            </a:r>
            <a:r>
              <a:rPr lang="cs-CZ" baseline="0" dirty="0" smtClean="0"/>
              <a:t>“ v OPPI</a:t>
            </a:r>
            <a:r>
              <a:rPr lang="cs-CZ" baseline="0" dirty="0" smtClean="0"/>
              <a:t>). Bohužel se nepodařilo uplatnit princip ve všech OP ČR 2007-2013, metodickou nepřipraveností MMR a neochotou řídících orgánů OP ČR.</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11</a:t>
            </a:fld>
            <a:endParaRPr lang="cs-CZ"/>
          </a:p>
        </p:txBody>
      </p:sp>
    </p:spTree>
    <p:extLst>
      <p:ext uri="{BB962C8B-B14F-4D97-AF65-F5344CB8AC3E}">
        <p14:creationId xmlns:p14="http://schemas.microsoft.com/office/powerpoint/2010/main" val="1209152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Nyní se MMR snaží</a:t>
            </a:r>
            <a:r>
              <a:rPr lang="cs-CZ" baseline="0" dirty="0" smtClean="0"/>
              <a:t> nastavit novou kategorizaci území pro KP 2014+. </a:t>
            </a:r>
          </a:p>
          <a:p>
            <a:r>
              <a:rPr lang="cs-CZ" baseline="0" dirty="0" smtClean="0"/>
              <a:t>Děje se tak v rámci aktualizace SRR 2014+. </a:t>
            </a:r>
            <a:r>
              <a:rPr lang="cs-CZ" sz="1200" kern="1200" dirty="0" smtClean="0">
                <a:solidFill>
                  <a:schemeClr val="tx1"/>
                </a:solidFill>
                <a:effectLst/>
                <a:latin typeface="+mn-lt"/>
                <a:ea typeface="+mn-ea"/>
                <a:cs typeface="+mn-cs"/>
              </a:rPr>
              <a:t>SRR 2014+ je koncepčním dokumentem, který formuluje přístupy k rozvoji regionů ČR, vytváří základ regionální politiky ČR a směruje územní zaměření ostatních rozvojových politik (ministerstev,</a:t>
            </a:r>
            <a:r>
              <a:rPr lang="cs-CZ" sz="1200" kern="1200" baseline="0" dirty="0" smtClean="0">
                <a:solidFill>
                  <a:schemeClr val="tx1"/>
                </a:solidFill>
                <a:effectLst/>
                <a:latin typeface="+mn-lt"/>
                <a:ea typeface="+mn-ea"/>
                <a:cs typeface="+mn-cs"/>
              </a:rPr>
              <a:t> mezinárodní politiky – KP, zahraniční spolupráce,…)</a:t>
            </a:r>
            <a:r>
              <a:rPr lang="cs-CZ" sz="1200" kern="1200" dirty="0" smtClean="0">
                <a:solidFill>
                  <a:schemeClr val="tx1"/>
                </a:solidFill>
                <a:effectLst/>
                <a:latin typeface="+mn-lt"/>
                <a:ea typeface="+mn-ea"/>
                <a:cs typeface="+mn-cs"/>
              </a:rPr>
              <a:t>.</a:t>
            </a:r>
            <a:endParaRPr lang="cs-CZ" baseline="0" dirty="0" smtClean="0"/>
          </a:p>
          <a:p>
            <a:r>
              <a:rPr lang="cs-CZ" baseline="0" dirty="0" smtClean="0"/>
              <a:t>Současně SRR je základem pro koncepční materiály krajů a obcí.</a:t>
            </a:r>
          </a:p>
          <a:p>
            <a:r>
              <a:rPr lang="cs-CZ" baseline="0" dirty="0" smtClean="0"/>
              <a:t>Aktualizace SRR zpracovává MMR od roku 2010 s konsorciem poradenských firem.</a:t>
            </a:r>
          </a:p>
          <a:p>
            <a:endParaRPr lang="cs-CZ" baseline="0" dirty="0" smtClean="0"/>
          </a:p>
          <a:p>
            <a:r>
              <a:rPr lang="cs-CZ" baseline="0" dirty="0" smtClean="0"/>
              <a:t>Jako klíčové se jeví kategorie Aglomerací (cca 100 tis. obyvatel +) a kategorie Hospodářsky problémových regionů (zvýšená podpora v rámci KP 2014+, viz následující </a:t>
            </a:r>
            <a:r>
              <a:rPr lang="cs-CZ" baseline="0" dirty="0" err="1" smtClean="0"/>
              <a:t>slide</a:t>
            </a:r>
            <a:r>
              <a:rPr lang="cs-CZ" baseline="0" dirty="0" smtClean="0"/>
              <a:t>).</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12</a:t>
            </a:fld>
            <a:endParaRPr lang="cs-CZ"/>
          </a:p>
        </p:txBody>
      </p:sp>
    </p:spTree>
    <p:extLst>
      <p:ext uri="{BB962C8B-B14F-4D97-AF65-F5344CB8AC3E}">
        <p14:creationId xmlns:p14="http://schemas.microsoft.com/office/powerpoint/2010/main" val="1762346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Přesné nastavení hospodářsky</a:t>
            </a:r>
            <a:r>
              <a:rPr lang="cs-CZ" baseline="0" dirty="0" smtClean="0"/>
              <a:t> problémových území se nyní řeší na MMR. Poslední návrh MMR v rámci přípravy SRR 2014+ (z minulého týdne) počítá, že v OK by se jednalo o ORP: </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Jeseník, Šumperk, Zábřeh, Mohelnice, Konice, Uničov, Šternberk, Přerov, Lipník nad Bečvou</a:t>
            </a: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MMR vychází ze</a:t>
            </a:r>
            <a:r>
              <a:rPr lang="cs-CZ" sz="1200" kern="1200" baseline="0" dirty="0" smtClean="0">
                <a:solidFill>
                  <a:schemeClr val="tx1"/>
                </a:solidFill>
                <a:effectLst/>
                <a:latin typeface="+mn-lt"/>
                <a:ea typeface="+mn-ea"/>
                <a:cs typeface="+mn-cs"/>
              </a:rPr>
              <a:t> sady ukazatelů, z nichž nejspornější je asi Index konkurenceschopnosti. Tento ukazatel je založen na výpočtech firem zpracovávajících SRR 2014+. Jeho přibližná je znázorněna na následujícím </a:t>
            </a:r>
            <a:r>
              <a:rPr lang="cs-CZ" sz="1200" kern="1200" baseline="0" dirty="0" err="1" smtClean="0">
                <a:solidFill>
                  <a:schemeClr val="tx1"/>
                </a:solidFill>
                <a:effectLst/>
                <a:latin typeface="+mn-lt"/>
                <a:ea typeface="+mn-ea"/>
                <a:cs typeface="+mn-cs"/>
              </a:rPr>
              <a:t>slide</a:t>
            </a:r>
            <a:r>
              <a:rPr lang="cs-CZ" sz="1200" kern="1200" baseline="0" dirty="0" smtClean="0">
                <a:solidFill>
                  <a:schemeClr val="tx1"/>
                </a:solidFill>
                <a:effectLst/>
                <a:latin typeface="+mn-lt"/>
                <a:ea typeface="+mn-ea"/>
                <a:cs typeface="+mn-cs"/>
              </a:rPr>
              <a:t>.</a:t>
            </a:r>
            <a:endParaRPr lang="cs-C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endParaRPr lang="cs-CZ" sz="1200" kern="1200" dirty="0" smtClean="0">
              <a:solidFill>
                <a:schemeClr val="tx1"/>
              </a:solidFill>
              <a:effectLst/>
              <a:latin typeface="+mn-lt"/>
              <a:ea typeface="+mn-ea"/>
              <a:cs typeface="+mn-cs"/>
            </a:endParaRP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13</a:t>
            </a:fld>
            <a:endParaRPr lang="cs-CZ"/>
          </a:p>
        </p:txBody>
      </p:sp>
    </p:spTree>
    <p:extLst>
      <p:ext uri="{BB962C8B-B14F-4D97-AF65-F5344CB8AC3E}">
        <p14:creationId xmlns:p14="http://schemas.microsoft.com/office/powerpoint/2010/main" val="419935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Mezinárodní Index konkurenceschopnosti sleduje dlouhodobě OECD.</a:t>
            </a:r>
            <a:r>
              <a:rPr lang="cs-CZ" baseline="0" dirty="0" smtClean="0"/>
              <a:t> Tento index zahrnuje několik desítek ukazatelů jednotlivých zemí (většinou zjišťovaných každoročními průzkumy).</a:t>
            </a:r>
          </a:p>
          <a:p>
            <a:endParaRPr lang="cs-CZ" baseline="0" dirty="0" smtClean="0"/>
          </a:p>
          <a:p>
            <a:r>
              <a:rPr lang="cs-CZ" baseline="0" dirty="0" smtClean="0"/>
              <a:t>EK považuje index konkurenceschopnosti za stabilní možnost zjišťování celkové výkonnosti země, která komplexně zahrnuje většinu aspektů rozvoje a stability. Z těchto důvodů doporučila, aby se státy zaměřili ne jen na jednostranné zlepšení nějakého faktory (HDP, nezaměstnanost, vzdělání apod.), ale aby rozvíjeli své území komplexně.</a:t>
            </a:r>
          </a:p>
          <a:p>
            <a:endParaRPr lang="cs-CZ" baseline="0" dirty="0" smtClean="0"/>
          </a:p>
          <a:p>
            <a:r>
              <a:rPr lang="cs-CZ" baseline="0" dirty="0" smtClean="0"/>
              <a:t>Za tímto účelem EK vytvořila Regionální index konkurenceschopnosti založený na datech </a:t>
            </a:r>
            <a:r>
              <a:rPr lang="cs-CZ" baseline="0" dirty="0" err="1" smtClean="0"/>
              <a:t>Eurostatu</a:t>
            </a:r>
            <a:r>
              <a:rPr lang="cs-CZ" baseline="0" dirty="0" smtClean="0"/>
              <a:t> do úrovně NUTSII.</a:t>
            </a:r>
          </a:p>
          <a:p>
            <a:r>
              <a:rPr lang="cs-CZ" baseline="0" dirty="0" smtClean="0"/>
              <a:t>K jevům sledovaným v indexu konkurenceschopnosti zaměřila ČR i Národní program reforem (základní rozvojový dokument ČR, viz prezentace Ing. Horáka).</a:t>
            </a:r>
          </a:p>
          <a:p>
            <a:r>
              <a:rPr lang="cs-CZ" baseline="0" dirty="0" smtClean="0"/>
              <a:t>MMR se rozhodlo regionální rozměr KP 2014+ také založit na indexu konkurenceschopnosti. V rámci zpracování SRR byl takovýto index zpracován (viz mapka).</a:t>
            </a:r>
          </a:p>
          <a:p>
            <a:r>
              <a:rPr lang="cs-CZ" dirty="0" smtClean="0"/>
              <a:t>Krajům se konstrukce tohoto indexu nelíbila – index nezahrnoval všechny oblasti, např. školství; navíc některé použité data jsou nevhodná.</a:t>
            </a:r>
          </a:p>
          <a:p>
            <a:r>
              <a:rPr lang="cs-CZ" dirty="0" smtClean="0"/>
              <a:t>Proto se AK ČR rozhodla zpracovat vlastní Regionální index konkurenceschopnosti. Zpracovala index na úrovni NUTS III,</a:t>
            </a:r>
            <a:r>
              <a:rPr lang="cs-CZ" baseline="0" dirty="0" smtClean="0"/>
              <a:t> ale z důvodu nedostupnosti dat nebyla AK ČR schopna dosáhnout indexu na úrovni ORP</a:t>
            </a:r>
            <a:r>
              <a:rPr lang="cs-CZ" baseline="0" dirty="0" smtClean="0"/>
              <a:t>. Proto se AKCŘ v 10ú2011 dohodla s MMR na využití Indexu konkurenceschopnosti zpracovaným MMR s doplněním indikátorů zejména za oblast školství.</a:t>
            </a:r>
          </a:p>
          <a:p>
            <a:r>
              <a:rPr lang="cs-CZ" baseline="0" dirty="0" smtClean="0"/>
              <a:t>Lepší pozice Jeseníku-</a:t>
            </a:r>
            <a:r>
              <a:rPr lang="cs-CZ" baseline="0" dirty="0" err="1" smtClean="0"/>
              <a:t>Šu</a:t>
            </a:r>
            <a:r>
              <a:rPr lang="cs-CZ" baseline="0" dirty="0" smtClean="0"/>
              <a:t> je daná např. kratší dojezdovou vzdáleností do nemocnice Jeseník, větším počtem lůžek, než např. červený Bruntál apod.</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14</a:t>
            </a:fld>
            <a:endParaRPr lang="cs-CZ"/>
          </a:p>
        </p:txBody>
      </p:sp>
    </p:spTree>
    <p:extLst>
      <p:ext uri="{BB962C8B-B14F-4D97-AF65-F5344CB8AC3E}">
        <p14:creationId xmlns:p14="http://schemas.microsoft.com/office/powerpoint/2010/main" val="31042173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Založeno na vyhodnocení 15 indikátorů</a:t>
            </a:r>
          </a:p>
          <a:p>
            <a:r>
              <a:rPr lang="cs-CZ" dirty="0"/>
              <a:t>Demografické:</a:t>
            </a:r>
          </a:p>
          <a:p>
            <a:r>
              <a:rPr lang="cs-CZ" dirty="0"/>
              <a:t>Hustota zalidnění, Přirozený přírůstek, Migrační saldo, Index stáří, Ekonomická aktivita obyvatel</a:t>
            </a:r>
          </a:p>
          <a:p>
            <a:r>
              <a:rPr lang="cs-CZ" dirty="0"/>
              <a:t>Socioekonomické:</a:t>
            </a:r>
          </a:p>
          <a:p>
            <a:r>
              <a:rPr lang="cs-CZ" dirty="0"/>
              <a:t>Míra nezaměstnanosti, Dynamika růstu nezaměstnanosti, Počet dosažitelných uchazečů o zaměstnání na 1 volné pracovní místo, Počet podnikatelů (fyzických osob) na 1000 obyvatel, Daňové příjmy obcí na 1 obyvatele, Bytová výstavba, Vybavenost obcí technickou infrastrukturou, Zaměstnanost v průmyslu, Zaměstnanost v </a:t>
            </a:r>
            <a:r>
              <a:rPr lang="cs-CZ" dirty="0" smtClean="0"/>
              <a:t>zemědělství</a:t>
            </a:r>
          </a:p>
          <a:p>
            <a:endParaRPr lang="cs-CZ" dirty="0" smtClean="0"/>
          </a:p>
          <a:p>
            <a:r>
              <a:rPr lang="cs-CZ" dirty="0" smtClean="0"/>
              <a:t>Tab.</a:t>
            </a:r>
            <a:r>
              <a:rPr lang="cs-CZ" baseline="0" dirty="0" smtClean="0"/>
              <a:t> k nezaměstnanosti a PRUOOK</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15</a:t>
            </a:fld>
            <a:endParaRPr lang="cs-CZ"/>
          </a:p>
        </p:txBody>
      </p:sp>
    </p:spTree>
    <p:extLst>
      <p:ext uri="{BB962C8B-B14F-4D97-AF65-F5344CB8AC3E}">
        <p14:creationId xmlns:p14="http://schemas.microsoft.com/office/powerpoint/2010/main" val="3879648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Olomoucký kraj při návrhu kategorizace vycházel z přístupu</a:t>
            </a:r>
            <a:r>
              <a:rPr lang="cs-CZ" baseline="0" dirty="0" smtClean="0"/>
              <a:t> AK ČR a snaží se zaměřit kategorizaci na tři základní pilíře politiky soudržnosti – hospodářská soudržnost, územní soudržnost a sociální soudržnost. (Na rozdíl od MMR, které vychází ze souhrnného indexu konkurenceschopnosti a již neřeší, jakou oblast daný region potřebuje rozvíjet.)</a:t>
            </a:r>
          </a:p>
          <a:p>
            <a:endParaRPr lang="cs-CZ" baseline="0" dirty="0" smtClean="0"/>
          </a:p>
          <a:p>
            <a:r>
              <a:rPr lang="cs-CZ" baseline="0" dirty="0" smtClean="0"/>
              <a:t>Jako základní jednotka byla zvolena ORP v souladu s MMR, kdy se neuvažuje o kategorizaci níže něž na ORP.</a:t>
            </a:r>
          </a:p>
          <a:p>
            <a:endParaRPr lang="cs-CZ" baseline="0" dirty="0" smtClean="0"/>
          </a:p>
          <a:p>
            <a:r>
              <a:rPr lang="cs-CZ" baseline="0" dirty="0" smtClean="0"/>
              <a:t>Aktuální východiska pro kategorizaci území jsou na následujícím </a:t>
            </a:r>
            <a:r>
              <a:rPr lang="cs-CZ" baseline="0" dirty="0" err="1" smtClean="0"/>
              <a:t>slide</a:t>
            </a:r>
            <a:r>
              <a:rPr lang="cs-CZ" baseline="0" dirty="0" smtClean="0"/>
              <a:t>.</a:t>
            </a: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16</a:t>
            </a:fld>
            <a:endParaRPr lang="cs-CZ"/>
          </a:p>
        </p:txBody>
      </p:sp>
    </p:spTree>
    <p:extLst>
      <p:ext uri="{BB962C8B-B14F-4D97-AF65-F5344CB8AC3E}">
        <p14:creationId xmlns:p14="http://schemas.microsoft.com/office/powerpoint/2010/main" val="25864042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Hospodářská</a:t>
            </a:r>
            <a:r>
              <a:rPr lang="cs-CZ" baseline="0" dirty="0" smtClean="0"/>
              <a:t> soudržnost – cílem je určit regiony, kde je vhodnější zaměřit podporu na inovace a kde na rozvoj základních podnikatelských potřeb.</a:t>
            </a:r>
          </a:p>
          <a:p>
            <a:r>
              <a:rPr lang="cs-CZ" baseline="0" dirty="0" smtClean="0"/>
              <a:t>Nadprůměrné ORP v OK: Olomouc, Mohelnice, Uničov</a:t>
            </a:r>
          </a:p>
          <a:p>
            <a:r>
              <a:rPr lang="cs-CZ" baseline="0" dirty="0" smtClean="0"/>
              <a:t>Podprůměrné ORP v OK: Jeseník, Lipník, Konice a Zábřeh</a:t>
            </a:r>
          </a:p>
          <a:p>
            <a:r>
              <a:rPr lang="cs-CZ" baseline="0" dirty="0" smtClean="0"/>
              <a:t>Hodnocené ukazatele:</a:t>
            </a:r>
          </a:p>
          <a:p>
            <a:r>
              <a:rPr lang="cs-CZ" sz="1200" kern="1200" dirty="0" smtClean="0">
                <a:solidFill>
                  <a:schemeClr val="tx1"/>
                </a:solidFill>
                <a:effectLst/>
                <a:latin typeface="+mn-lt"/>
                <a:ea typeface="+mn-ea"/>
                <a:cs typeface="+mn-cs"/>
              </a:rPr>
              <a:t>Podíl osob s VŠ vzděláním v populaci 25-64 let </a:t>
            </a:r>
          </a:p>
          <a:p>
            <a:r>
              <a:rPr lang="cs-CZ" sz="1200" kern="1200" dirty="0" smtClean="0">
                <a:solidFill>
                  <a:schemeClr val="tx1"/>
                </a:solidFill>
                <a:effectLst/>
                <a:latin typeface="+mn-lt"/>
                <a:ea typeface="+mn-ea"/>
                <a:cs typeface="+mn-cs"/>
              </a:rPr>
              <a:t>Míra zaměstnanosti </a:t>
            </a:r>
          </a:p>
          <a:p>
            <a:r>
              <a:rPr lang="cs-CZ" sz="1200" kern="1200" dirty="0" smtClean="0">
                <a:solidFill>
                  <a:schemeClr val="tx1"/>
                </a:solidFill>
                <a:effectLst/>
                <a:latin typeface="+mn-lt"/>
                <a:ea typeface="+mn-ea"/>
                <a:cs typeface="+mn-cs"/>
              </a:rPr>
              <a:t>Regionální HDP na obyvatele (převzato z MMR) </a:t>
            </a:r>
          </a:p>
          <a:p>
            <a:r>
              <a:rPr lang="cs-CZ" sz="1200" kern="1200" dirty="0" smtClean="0">
                <a:solidFill>
                  <a:schemeClr val="tx1"/>
                </a:solidFill>
                <a:effectLst/>
                <a:latin typeface="+mn-lt"/>
                <a:ea typeface="+mn-ea"/>
                <a:cs typeface="+mn-cs"/>
              </a:rPr>
              <a:t>Disponibilní důchod domácností na obyvatele </a:t>
            </a:r>
          </a:p>
          <a:p>
            <a:r>
              <a:rPr lang="cs-CZ" sz="1200" kern="1200" dirty="0" smtClean="0">
                <a:solidFill>
                  <a:schemeClr val="tx1"/>
                </a:solidFill>
                <a:effectLst/>
                <a:latin typeface="+mn-lt"/>
                <a:ea typeface="+mn-ea"/>
                <a:cs typeface="+mn-cs"/>
              </a:rPr>
              <a:t>Podíl znalostně náročných služeb na celkové přidané hodnotě ve sledovaných sektorech</a:t>
            </a:r>
            <a:r>
              <a:rPr lang="cs-CZ" sz="1200" b="1" kern="1200" dirty="0" smtClean="0">
                <a:solidFill>
                  <a:schemeClr val="tx1"/>
                </a:solidFill>
                <a:effectLst/>
                <a:latin typeface="+mn-lt"/>
                <a:ea typeface="+mn-ea"/>
                <a:cs typeface="+mn-cs"/>
              </a:rPr>
              <a:t> </a:t>
            </a:r>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Podíl technologicky náročných oborů na celkové přidané hodnotě ve sledovaných sektorech  </a:t>
            </a:r>
          </a:p>
          <a:p>
            <a:r>
              <a:rPr lang="cs-CZ" sz="1200" kern="1200" dirty="0" smtClean="0">
                <a:solidFill>
                  <a:schemeClr val="tx1"/>
                </a:solidFill>
                <a:effectLst/>
                <a:latin typeface="+mn-lt"/>
                <a:ea typeface="+mn-ea"/>
                <a:cs typeface="+mn-cs"/>
              </a:rPr>
              <a:t>Podnikatelská aktivita </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Územní soudržnos</a:t>
            </a:r>
            <a:r>
              <a:rPr lang="cs-CZ" sz="1200" kern="1200" baseline="0" dirty="0" smtClean="0">
                <a:solidFill>
                  <a:schemeClr val="tx1"/>
                </a:solidFill>
                <a:effectLst/>
                <a:latin typeface="+mn-lt"/>
                <a:ea typeface="+mn-ea"/>
                <a:cs typeface="+mn-cs"/>
              </a:rPr>
              <a:t>t – cíl zaměřený na vyrovnávání rozdílů vzniklých geografií regionu a jeho vybavením infrastrukturou.</a:t>
            </a:r>
          </a:p>
          <a:p>
            <a:r>
              <a:rPr lang="cs-CZ" sz="1200" kern="1200" baseline="0" dirty="0" smtClean="0">
                <a:solidFill>
                  <a:schemeClr val="tx1"/>
                </a:solidFill>
                <a:effectLst/>
                <a:latin typeface="+mn-lt"/>
                <a:ea typeface="+mn-ea"/>
                <a:cs typeface="+mn-cs"/>
              </a:rPr>
              <a:t>Nadprůměrné: Litovel, Olomouc, Prostějov, Šternberk</a:t>
            </a:r>
          </a:p>
          <a:p>
            <a:r>
              <a:rPr lang="cs-CZ" sz="1200" kern="1200" baseline="0" dirty="0" smtClean="0">
                <a:solidFill>
                  <a:schemeClr val="tx1"/>
                </a:solidFill>
                <a:effectLst/>
                <a:latin typeface="+mn-lt"/>
                <a:ea typeface="+mn-ea"/>
                <a:cs typeface="+mn-cs"/>
              </a:rPr>
              <a:t>Podprůměrné: Jeseník, Konice, Přerov, Šumperk</a:t>
            </a:r>
          </a:p>
          <a:p>
            <a:r>
              <a:rPr lang="cs-CZ" sz="1200" kern="1200" baseline="0" dirty="0" smtClean="0">
                <a:solidFill>
                  <a:schemeClr val="tx1"/>
                </a:solidFill>
                <a:effectLst/>
                <a:latin typeface="+mn-lt"/>
                <a:ea typeface="+mn-ea"/>
                <a:cs typeface="+mn-cs"/>
              </a:rPr>
              <a:t>Hodnocené ukazatele:</a:t>
            </a:r>
          </a:p>
          <a:p>
            <a:r>
              <a:rPr lang="cs-CZ" sz="1200" kern="1200" dirty="0" smtClean="0">
                <a:solidFill>
                  <a:schemeClr val="tx1"/>
                </a:solidFill>
                <a:effectLst/>
                <a:latin typeface="+mn-lt"/>
                <a:ea typeface="+mn-ea"/>
                <a:cs typeface="+mn-cs"/>
              </a:rPr>
              <a:t>Průměrná časová </a:t>
            </a:r>
            <a:r>
              <a:rPr lang="cs-CZ" sz="1200" kern="1200" dirty="0" err="1" smtClean="0">
                <a:solidFill>
                  <a:schemeClr val="tx1"/>
                </a:solidFill>
                <a:effectLst/>
                <a:latin typeface="+mn-lt"/>
                <a:ea typeface="+mn-ea"/>
                <a:cs typeface="+mn-cs"/>
              </a:rPr>
              <a:t>dojezdnost</a:t>
            </a:r>
            <a:r>
              <a:rPr lang="cs-CZ" sz="1200" kern="1200" dirty="0" smtClean="0">
                <a:solidFill>
                  <a:schemeClr val="tx1"/>
                </a:solidFill>
                <a:effectLst/>
                <a:latin typeface="+mn-lt"/>
                <a:ea typeface="+mn-ea"/>
                <a:cs typeface="+mn-cs"/>
              </a:rPr>
              <a:t> obyvatel do krajského města</a:t>
            </a:r>
          </a:p>
          <a:p>
            <a:r>
              <a:rPr lang="cs-CZ" sz="1200" kern="1200" dirty="0" smtClean="0">
                <a:solidFill>
                  <a:schemeClr val="tx1"/>
                </a:solidFill>
                <a:effectLst/>
                <a:latin typeface="+mn-lt"/>
                <a:ea typeface="+mn-ea"/>
                <a:cs typeface="+mn-cs"/>
              </a:rPr>
              <a:t>Hustota železniční sítě</a:t>
            </a:r>
          </a:p>
          <a:p>
            <a:r>
              <a:rPr lang="cs-CZ" sz="1200" kern="1200" dirty="0" smtClean="0">
                <a:solidFill>
                  <a:schemeClr val="tx1"/>
                </a:solidFill>
                <a:effectLst/>
                <a:latin typeface="+mn-lt"/>
                <a:ea typeface="+mn-ea"/>
                <a:cs typeface="+mn-cs"/>
              </a:rPr>
              <a:t>Migrační saldo</a:t>
            </a:r>
          </a:p>
          <a:p>
            <a:r>
              <a:rPr lang="cs-CZ" sz="1200" kern="1200" dirty="0" smtClean="0">
                <a:solidFill>
                  <a:schemeClr val="tx1"/>
                </a:solidFill>
                <a:effectLst/>
                <a:latin typeface="+mn-lt"/>
                <a:ea typeface="+mn-ea"/>
                <a:cs typeface="+mn-cs"/>
              </a:rPr>
              <a:t>Index stáří</a:t>
            </a:r>
          </a:p>
          <a:p>
            <a:r>
              <a:rPr lang="cs-CZ" sz="1200" kern="1200" dirty="0" smtClean="0">
                <a:solidFill>
                  <a:schemeClr val="tx1"/>
                </a:solidFill>
                <a:effectLst/>
                <a:latin typeface="+mn-lt"/>
                <a:ea typeface="+mn-ea"/>
                <a:cs typeface="+mn-cs"/>
              </a:rPr>
              <a:t>Intenzita bytové výstavby</a:t>
            </a:r>
          </a:p>
          <a:p>
            <a:r>
              <a:rPr lang="cs-CZ" sz="1200" kern="1200" dirty="0" smtClean="0">
                <a:solidFill>
                  <a:schemeClr val="tx1"/>
                </a:solidFill>
                <a:effectLst/>
                <a:latin typeface="+mn-lt"/>
                <a:ea typeface="+mn-ea"/>
                <a:cs typeface="+mn-cs"/>
              </a:rPr>
              <a:t>Přirozený přírůstek obyvatel</a:t>
            </a:r>
          </a:p>
          <a:p>
            <a:endParaRPr lang="cs-CZ" sz="1200" kern="1200" dirty="0" smtClean="0">
              <a:solidFill>
                <a:schemeClr val="tx1"/>
              </a:solidFill>
              <a:effectLst/>
              <a:latin typeface="+mn-lt"/>
              <a:ea typeface="+mn-ea"/>
              <a:cs typeface="+mn-cs"/>
            </a:endParaRPr>
          </a:p>
          <a:p>
            <a:r>
              <a:rPr lang="cs-CZ" sz="1200" kern="1200" dirty="0" smtClean="0">
                <a:solidFill>
                  <a:schemeClr val="tx1"/>
                </a:solidFill>
                <a:effectLst/>
                <a:latin typeface="+mn-lt"/>
                <a:ea typeface="+mn-ea"/>
                <a:cs typeface="+mn-cs"/>
              </a:rPr>
              <a:t>Sociální soudržnost – zaměřena na regiony s problém v oblasti soužití obyvatelstva</a:t>
            </a:r>
          </a:p>
          <a:p>
            <a:r>
              <a:rPr lang="cs-CZ" sz="1200" kern="1200" dirty="0" smtClean="0">
                <a:solidFill>
                  <a:schemeClr val="tx1"/>
                </a:solidFill>
                <a:effectLst/>
                <a:latin typeface="+mn-lt"/>
                <a:ea typeface="+mn-ea"/>
                <a:cs typeface="+mn-cs"/>
              </a:rPr>
              <a:t>Nadprůměrné:</a:t>
            </a:r>
            <a:r>
              <a:rPr lang="cs-CZ" sz="1200" kern="1200" baseline="0" dirty="0" smtClean="0">
                <a:solidFill>
                  <a:schemeClr val="tx1"/>
                </a:solidFill>
                <a:effectLst/>
                <a:latin typeface="+mn-lt"/>
                <a:ea typeface="+mn-ea"/>
                <a:cs typeface="+mn-cs"/>
              </a:rPr>
              <a:t> Litovel, Olomouc</a:t>
            </a:r>
          </a:p>
          <a:p>
            <a:r>
              <a:rPr lang="cs-CZ" sz="1200" kern="1200" baseline="0" dirty="0" smtClean="0">
                <a:solidFill>
                  <a:schemeClr val="tx1"/>
                </a:solidFill>
                <a:effectLst/>
                <a:latin typeface="+mn-lt"/>
                <a:ea typeface="+mn-ea"/>
                <a:cs typeface="+mn-cs"/>
              </a:rPr>
              <a:t>Podprůměrné: Jeseník, Litovel, Konice, Mohelnice, Přerov, Šternberk, Šumperk a Zábřeh</a:t>
            </a:r>
          </a:p>
          <a:p>
            <a:r>
              <a:rPr lang="cs-CZ" sz="1200" kern="1200" baseline="0" dirty="0" smtClean="0">
                <a:solidFill>
                  <a:schemeClr val="tx1"/>
                </a:solidFill>
                <a:effectLst/>
                <a:latin typeface="+mn-lt"/>
                <a:ea typeface="+mn-ea"/>
                <a:cs typeface="+mn-cs"/>
              </a:rPr>
              <a:t>Hodnocené </a:t>
            </a:r>
            <a:r>
              <a:rPr lang="cs-CZ" sz="1200" kern="1200" baseline="0" dirty="0" err="1" smtClean="0">
                <a:solidFill>
                  <a:schemeClr val="tx1"/>
                </a:solidFill>
                <a:effectLst/>
                <a:latin typeface="+mn-lt"/>
                <a:ea typeface="+mn-ea"/>
                <a:cs typeface="+mn-cs"/>
              </a:rPr>
              <a:t>ukaztele</a:t>
            </a:r>
            <a:r>
              <a:rPr lang="cs-CZ" sz="1200" kern="1200" baseline="0" dirty="0" smtClean="0">
                <a:solidFill>
                  <a:schemeClr val="tx1"/>
                </a:solidFill>
                <a:effectLst/>
                <a:latin typeface="+mn-lt"/>
                <a:ea typeface="+mn-ea"/>
                <a:cs typeface="+mn-cs"/>
              </a:rPr>
              <a:t>:</a:t>
            </a:r>
          </a:p>
          <a:p>
            <a:r>
              <a:rPr lang="cs-CZ" sz="1200" kern="1200" dirty="0" smtClean="0">
                <a:solidFill>
                  <a:schemeClr val="tx1"/>
                </a:solidFill>
                <a:effectLst/>
                <a:latin typeface="+mn-lt"/>
                <a:ea typeface="+mn-ea"/>
                <a:cs typeface="+mn-cs"/>
              </a:rPr>
              <a:t>Podíl osob s žádným, neukončeným nebo základním vzděláním v populaci 18-24 let</a:t>
            </a:r>
          </a:p>
          <a:p>
            <a:r>
              <a:rPr lang="cs-CZ" sz="1200" kern="1200" dirty="0" smtClean="0">
                <a:solidFill>
                  <a:schemeClr val="tx1"/>
                </a:solidFill>
                <a:effectLst/>
                <a:latin typeface="+mn-lt"/>
                <a:ea typeface="+mn-ea"/>
                <a:cs typeface="+mn-cs"/>
              </a:rPr>
              <a:t>Míra dlouhodobé nezaměstnanosti </a:t>
            </a:r>
          </a:p>
          <a:p>
            <a:r>
              <a:rPr lang="cs-CZ" sz="1200" kern="1200" dirty="0" smtClean="0">
                <a:solidFill>
                  <a:schemeClr val="tx1"/>
                </a:solidFill>
                <a:effectLst/>
                <a:latin typeface="+mn-lt"/>
                <a:ea typeface="+mn-ea"/>
                <a:cs typeface="+mn-cs"/>
              </a:rPr>
              <a:t>Míra registrované nezaměstnanosti</a:t>
            </a:r>
          </a:p>
          <a:p>
            <a:r>
              <a:rPr lang="cs-CZ" sz="1200" kern="1200" dirty="0" smtClean="0">
                <a:solidFill>
                  <a:schemeClr val="tx1"/>
                </a:solidFill>
                <a:effectLst/>
                <a:latin typeface="+mn-lt"/>
                <a:ea typeface="+mn-ea"/>
                <a:cs typeface="+mn-cs"/>
              </a:rPr>
              <a:t>Počet uchazečů o zaměstnání na 1 volné pracovní místo</a:t>
            </a:r>
          </a:p>
          <a:p>
            <a:r>
              <a:rPr lang="cs-CZ" sz="1200" kern="1200" dirty="0" smtClean="0">
                <a:solidFill>
                  <a:schemeClr val="tx1"/>
                </a:solidFill>
                <a:effectLst/>
                <a:latin typeface="+mn-lt"/>
                <a:ea typeface="+mn-ea"/>
                <a:cs typeface="+mn-cs"/>
              </a:rPr>
              <a:t>Počty případů dílčích výplat příspěvků na živobytí</a:t>
            </a:r>
          </a:p>
          <a:p>
            <a:r>
              <a:rPr lang="cs-CZ" sz="1200" kern="1200" dirty="0" smtClean="0">
                <a:solidFill>
                  <a:schemeClr val="tx1"/>
                </a:solidFill>
                <a:effectLst/>
                <a:latin typeface="+mn-lt"/>
                <a:ea typeface="+mn-ea"/>
                <a:cs typeface="+mn-cs"/>
              </a:rPr>
              <a:t>Počet příspěvků na živobytí  na 1000 obyv.</a:t>
            </a:r>
          </a:p>
          <a:p>
            <a:endParaRPr lang="cs-CZ" sz="1200" kern="1200" dirty="0" smtClean="0">
              <a:solidFill>
                <a:schemeClr val="tx1"/>
              </a:solidFill>
              <a:effectLst/>
              <a:latin typeface="+mn-lt"/>
              <a:ea typeface="+mn-ea"/>
              <a:cs typeface="+mn-cs"/>
            </a:endParaRPr>
          </a:p>
          <a:p>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17</a:t>
            </a:fld>
            <a:endParaRPr lang="cs-CZ"/>
          </a:p>
        </p:txBody>
      </p:sp>
    </p:spTree>
    <p:extLst>
      <p:ext uri="{BB962C8B-B14F-4D97-AF65-F5344CB8AC3E}">
        <p14:creationId xmlns:p14="http://schemas.microsoft.com/office/powerpoint/2010/main" val="3486057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Integrovaná řešení budou důležitým</a:t>
            </a:r>
            <a:r>
              <a:rPr lang="cs-CZ" baseline="0" dirty="0" smtClean="0"/>
              <a:t> prvkem rozvoje území v KP 2014+.</a:t>
            </a:r>
          </a:p>
          <a:p>
            <a:r>
              <a:rPr lang="cs-CZ" baseline="0" dirty="0" smtClean="0"/>
              <a:t>Jejich existence je zakotvena již v Nařízeních vydaných EK a je ze strany EK podporována.</a:t>
            </a:r>
          </a:p>
          <a:p>
            <a:endParaRPr lang="cs-CZ" baseline="0" dirty="0" smtClean="0"/>
          </a:p>
          <a:p>
            <a:r>
              <a:rPr lang="cs-CZ" baseline="0" dirty="0" smtClean="0"/>
              <a:t>Způsob využití integrovaných řešení není dosud uspokojivě vyřešen ani na úrovni EU. </a:t>
            </a:r>
          </a:p>
          <a:p>
            <a:r>
              <a:rPr lang="cs-CZ" baseline="0" dirty="0" smtClean="0"/>
              <a:t>Jejich skutečné využití bude předmětem Dohody o partnerství (viz prezentace Ing. Horáka).</a:t>
            </a:r>
            <a:r>
              <a:rPr lang="cs-CZ" baseline="0" dirty="0"/>
              <a:t> </a:t>
            </a:r>
            <a:r>
              <a:rPr lang="cs-CZ" baseline="0" dirty="0" smtClean="0"/>
              <a:t>Tuto dohodu vyjednává  EK a MMR. Její znění by mělo být známe do konce roku.</a:t>
            </a:r>
          </a:p>
          <a:p>
            <a:r>
              <a:rPr lang="cs-CZ" baseline="0" dirty="0" smtClean="0"/>
              <a:t>Každý operační program v Dohodě o spolupráci by měl obsahovat, jaké nástroje pro integrovaný rozvoj bude obsahovat, jaká na ně bude alokace a na jaké opatření se budou používat.</a:t>
            </a:r>
          </a:p>
          <a:p>
            <a:endParaRPr lang="cs-CZ" baseline="0" dirty="0" smtClean="0"/>
          </a:p>
          <a:p>
            <a:r>
              <a:rPr lang="cs-CZ" baseline="0" dirty="0" smtClean="0"/>
              <a:t>Uplatnění integrovaných řešení v ČR je v současnosti předmětem diskuze v rámci ČR. (MMR, ministerstva, kraje, odborové organizace, NNO, </a:t>
            </a:r>
            <a:r>
              <a:rPr lang="cs-CZ" baseline="0" dirty="0" err="1" smtClean="0"/>
              <a:t>MASky</a:t>
            </a:r>
            <a:r>
              <a:rPr lang="cs-CZ" baseline="0" dirty="0" smtClean="0"/>
              <a:t>,…). O aktuálním stavu pojednává prezentace dále.</a:t>
            </a: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18</a:t>
            </a:fld>
            <a:endParaRPr lang="cs-CZ"/>
          </a:p>
        </p:txBody>
      </p:sp>
    </p:spTree>
    <p:extLst>
      <p:ext uri="{BB962C8B-B14F-4D97-AF65-F5344CB8AC3E}">
        <p14:creationId xmlns:p14="http://schemas.microsoft.com/office/powerpoint/2010/main" val="134460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ITI v současné době MMR uvažuje využití v rámci velkých aglomerací (tam by měla spadnout Olomouc). Jediný</a:t>
            </a:r>
            <a:r>
              <a:rPr lang="cs-CZ" baseline="0" dirty="0" smtClean="0"/>
              <a:t> nástroj, který lze využít i pro investiční projekty na jiných územních jednotkách </a:t>
            </a:r>
            <a:r>
              <a:rPr lang="cs-CZ" baseline="0" dirty="0" smtClean="0"/>
              <a:t>typu mimo MAS a ČR, např. na ORP či krajích. Kteří budou realizátory projektu(CLLD </a:t>
            </a:r>
            <a:r>
              <a:rPr lang="cs-CZ" baseline="0" dirty="0" smtClean="0"/>
              <a:t>– </a:t>
            </a:r>
            <a:r>
              <a:rPr lang="cs-CZ" baseline="0" dirty="0" smtClean="0"/>
              <a:t>tj. LEADER určený pro KP - LEADER </a:t>
            </a:r>
            <a:r>
              <a:rPr lang="cs-CZ" baseline="0" dirty="0" smtClean="0"/>
              <a:t>určen pro MAS, JAP neobsahuje investice). Pravděpodobně se bude jednat o obdobu IPRM a IPRÚ. Bude realizováno individuálními projekty zapojenými do ITI, odpovědnost za plnění ukazatelů nese řídící </a:t>
            </a:r>
            <a:r>
              <a:rPr lang="cs-CZ" baseline="0" dirty="0" smtClean="0"/>
              <a:t>orgán (ministerstva).</a:t>
            </a:r>
            <a:endParaRPr lang="cs-CZ" dirty="0" smtClean="0"/>
          </a:p>
          <a:p>
            <a:endParaRPr lang="cs-CZ" dirty="0" smtClean="0"/>
          </a:p>
          <a:p>
            <a:r>
              <a:rPr lang="cs-CZ" dirty="0" smtClean="0"/>
              <a:t>LEADER</a:t>
            </a:r>
            <a:r>
              <a:rPr lang="cs-CZ" baseline="0" dirty="0" smtClean="0"/>
              <a:t> by měl být realizován MAS. </a:t>
            </a:r>
            <a:r>
              <a:rPr lang="cs-CZ" baseline="0" dirty="0" err="1" smtClean="0"/>
              <a:t>MZe</a:t>
            </a:r>
            <a:r>
              <a:rPr lang="cs-CZ" baseline="0" dirty="0" smtClean="0"/>
              <a:t> chce na LEADER vyčlenit téměř celou alokaci určenou na rozvoj venkova. MMR k tomu chce přidat podstatnou část alokace KP 2014+ na malé obce. (nebude rozdělení podle počtu obyvatel, ale tematicky, např. ČOV a komunikace budou řešeny centrálně, místní komunikace a sportovní hřiště budou řešeny LEADEREM)</a:t>
            </a:r>
          </a:p>
          <a:p>
            <a:r>
              <a:rPr lang="cs-CZ" baseline="0" dirty="0" smtClean="0"/>
              <a:t>Z hlediska MMR jsou výhodné nízké nároky na implementační struktury na úrovni ministerstev (pouze kontrolní a auditní funkce</a:t>
            </a:r>
            <a:r>
              <a:rPr lang="cs-CZ" baseline="0" dirty="0" smtClean="0"/>
              <a:t>), a administrativa je tím přesunuta na MAS, placená z technické asistence. Jednodušeji bude řešeno i </a:t>
            </a:r>
            <a:r>
              <a:rPr lang="cs-CZ" baseline="0" dirty="0" smtClean="0"/>
              <a:t>rozhraní s EAFRD (nebudou třenice o počtu obyvatel </a:t>
            </a:r>
            <a:r>
              <a:rPr lang="cs-CZ" baseline="0" dirty="0" smtClean="0"/>
              <a:t>obcí) </a:t>
            </a:r>
            <a:r>
              <a:rPr lang="cs-CZ" baseline="0" dirty="0" smtClean="0"/>
              <a:t>a </a:t>
            </a:r>
            <a:r>
              <a:rPr lang="cs-CZ" baseline="0" dirty="0" smtClean="0"/>
              <a:t>bude bezproblémové </a:t>
            </a:r>
            <a:r>
              <a:rPr lang="cs-CZ" baseline="0" dirty="0" smtClean="0"/>
              <a:t>nastavení priorit na venkov </a:t>
            </a:r>
            <a:r>
              <a:rPr lang="cs-CZ" baseline="0" dirty="0" smtClean="0"/>
              <a:t>(MMR nemusí </a:t>
            </a:r>
            <a:r>
              <a:rPr lang="cs-CZ" baseline="0" dirty="0" smtClean="0"/>
              <a:t>nic nastavovat, každá MAS bude mít svůj plán).</a:t>
            </a:r>
          </a:p>
          <a:p>
            <a:endParaRPr lang="cs-CZ" baseline="0" dirty="0" smtClean="0"/>
          </a:p>
          <a:p>
            <a:r>
              <a:rPr lang="cs-CZ" baseline="0" dirty="0" smtClean="0"/>
              <a:t>JAP bude nejnáročnější na administraci. Bude určen spíše na velké komplexní projekty, jež bude garantovat veřejná správa. Určen výhradně na neinvestiční projekty. Bude schvalováno na úrovni EK, funkce ŘO silně omezeny, hlavní odpovědnost nositel projektu. Obdoba velkých projektů ESF – OPLZZ, IOP,…</a:t>
            </a:r>
          </a:p>
          <a:p>
            <a:endParaRPr lang="cs-CZ" baseline="0" dirty="0" smtClean="0"/>
          </a:p>
          <a:p>
            <a:r>
              <a:rPr lang="cs-CZ" baseline="0" dirty="0" smtClean="0"/>
              <a:t>Více k jednotlivým nástrojům na dalším </a:t>
            </a:r>
            <a:r>
              <a:rPr lang="cs-CZ" baseline="0" dirty="0" err="1" smtClean="0"/>
              <a:t>slide</a:t>
            </a:r>
            <a:r>
              <a:rPr lang="cs-CZ" baseline="0" dirty="0" smtClean="0"/>
              <a:t>.</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19</a:t>
            </a:fld>
            <a:endParaRPr lang="cs-CZ"/>
          </a:p>
        </p:txBody>
      </p:sp>
    </p:spTree>
    <p:extLst>
      <p:ext uri="{BB962C8B-B14F-4D97-AF65-F5344CB8AC3E}">
        <p14:creationId xmlns:p14="http://schemas.microsoft.com/office/powerpoint/2010/main" val="2494513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V předchozích</a:t>
            </a:r>
            <a:r>
              <a:rPr lang="cs-CZ" baseline="0" dirty="0" smtClean="0"/>
              <a:t> prezentacích jste viděli, jak k podpoře regionu a jeho rozvoji přispívá Olomoucký kraj. Čeho se podařilo v posledních letech dosáhnout. </a:t>
            </a:r>
          </a:p>
          <a:p>
            <a:endParaRPr lang="cs-CZ" baseline="0" dirty="0" smtClean="0"/>
          </a:p>
          <a:p>
            <a:r>
              <a:rPr lang="cs-CZ" baseline="0" dirty="0" smtClean="0"/>
              <a:t>Dále Ing. Horák prezentoval postup vyjednávání nové podoby KP 2014+ na úrovni EU a ČR. Jaká jsou východiska pro změnu zaměření KP 2014+, jaké jsou podklady zpracovávané EK, jak na </a:t>
            </a:r>
            <a:r>
              <a:rPr lang="cs-CZ" baseline="0" dirty="0" smtClean="0"/>
              <a:t>ně </a:t>
            </a:r>
            <a:r>
              <a:rPr lang="cs-CZ" baseline="0" dirty="0" smtClean="0"/>
              <a:t>reaguje ČR.</a:t>
            </a:r>
          </a:p>
          <a:p>
            <a:endParaRPr lang="cs-CZ" dirty="0" smtClean="0"/>
          </a:p>
          <a:p>
            <a:r>
              <a:rPr lang="cs-CZ" dirty="0" smtClean="0"/>
              <a:t>Ve</a:t>
            </a:r>
            <a:r>
              <a:rPr lang="cs-CZ" baseline="0" dirty="0" smtClean="0"/>
              <a:t> své prezentaci se budu věnovat zapojení Olomouckého kraje do přípravy KP 2014+. Jak spolupracuje s MMR a ostatními partnery.</a:t>
            </a:r>
          </a:p>
          <a:p>
            <a:endParaRPr lang="cs-CZ" baseline="0" dirty="0" smtClean="0"/>
          </a:p>
          <a:p>
            <a:r>
              <a:rPr lang="cs-CZ" baseline="0" dirty="0" smtClean="0"/>
              <a:t>Klíčovými partnery pro něž Olomoucký kraj poskytuje informace jsou MMR a AK ČR, proto se budeme věnovat postojům Asociace krajů.</a:t>
            </a:r>
          </a:p>
          <a:p>
            <a:endParaRPr lang="cs-CZ" baseline="0" dirty="0" smtClean="0"/>
          </a:p>
          <a:p>
            <a:r>
              <a:rPr lang="cs-CZ" baseline="0" dirty="0" smtClean="0"/>
              <a:t>Olomoucký kraj na svém území koordinuje regionální rozvoj. Základem pro budoucí koordinaci KP 2014+ bude určení velikosti </a:t>
            </a:r>
            <a:r>
              <a:rPr lang="cs-CZ" baseline="0" dirty="0" smtClean="0"/>
              <a:t>území </a:t>
            </a:r>
            <a:r>
              <a:rPr lang="cs-CZ" baseline="0" dirty="0" smtClean="0"/>
              <a:t>a typu intervencí na tomto území. Pro jejich určení se provádí kategorizace území.</a:t>
            </a:r>
          </a:p>
          <a:p>
            <a:endParaRPr lang="cs-CZ" baseline="0" dirty="0" smtClean="0"/>
          </a:p>
          <a:p>
            <a:r>
              <a:rPr lang="cs-CZ" baseline="0" dirty="0" smtClean="0"/>
              <a:t>Posílení role integrovaných projektů, to je jedna z hlavních změn, která nás v KP 2014+ čeká. Proto se v závěru podíváme, jaké typy integrovaných projektů se budou připravovat.</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2</a:t>
            </a:fld>
            <a:endParaRPr lang="cs-CZ"/>
          </a:p>
        </p:txBody>
      </p:sp>
    </p:spTree>
    <p:extLst>
      <p:ext uri="{BB962C8B-B14F-4D97-AF65-F5344CB8AC3E}">
        <p14:creationId xmlns:p14="http://schemas.microsoft.com/office/powerpoint/2010/main" val="42352103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0" i="1" dirty="0" smtClean="0"/>
              <a:t>Pozn. EMFF – námořní a rybářský fond</a:t>
            </a:r>
          </a:p>
          <a:p>
            <a:pPr marL="0" marR="0" indent="0" algn="l" defTabSz="914400" rtl="0" eaLnBrk="1" fontAlgn="auto" latinLnBrk="0" hangingPunct="1">
              <a:lnSpc>
                <a:spcPct val="100000"/>
              </a:lnSpc>
              <a:spcBef>
                <a:spcPts val="0"/>
              </a:spcBef>
              <a:spcAft>
                <a:spcPts val="0"/>
              </a:spcAft>
              <a:buClrTx/>
              <a:buSzTx/>
              <a:buFontTx/>
              <a:buNone/>
              <a:tabLst/>
              <a:defRPr/>
            </a:pPr>
            <a:endParaRPr lang="cs-CZ" b="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0" i="1" dirty="0" smtClean="0"/>
              <a:t>V Dohodě o partnerství musí být</a:t>
            </a:r>
            <a:r>
              <a:rPr lang="cs-CZ" b="0" i="1" baseline="0" dirty="0" smtClean="0"/>
              <a:t> vymezeny operační programy, </a:t>
            </a:r>
            <a:r>
              <a:rPr lang="cs-CZ" b="0" i="1" baseline="0" dirty="0" err="1" smtClean="0"/>
              <a:t>tématické</a:t>
            </a:r>
            <a:r>
              <a:rPr lang="cs-CZ" b="0" i="1" baseline="0" dirty="0" smtClean="0"/>
              <a:t> zaměření, vyčleněny alokace na integrovaný rozvoj vč. indikátorů-závazků. Čerpání prostředků bude ne ročními alokacemi, ale postupně při prověřování dosahování plnění indikátorů apod.</a:t>
            </a:r>
          </a:p>
          <a:p>
            <a:pPr marL="0" marR="0" indent="0" algn="l" defTabSz="914400" rtl="0" eaLnBrk="1" fontAlgn="auto" latinLnBrk="0" hangingPunct="1">
              <a:lnSpc>
                <a:spcPct val="100000"/>
              </a:lnSpc>
              <a:spcBef>
                <a:spcPts val="0"/>
              </a:spcBef>
              <a:spcAft>
                <a:spcPts val="0"/>
              </a:spcAft>
              <a:buClrTx/>
              <a:buSzTx/>
              <a:buFontTx/>
              <a:buNone/>
              <a:tabLst/>
              <a:defRPr/>
            </a:pPr>
            <a:endParaRPr lang="cs-CZ" b="0"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b="1" dirty="0" smtClean="0"/>
              <a:t>Společný akční plán </a:t>
            </a:r>
            <a:r>
              <a:rPr lang="cs-CZ" dirty="0" smtClean="0"/>
              <a:t>se bude uplatňovat jak na regionální, tak na urbánní úrovni – bude nutný vyšší důraz na spolupráce obcí</a:t>
            </a:r>
            <a:r>
              <a:rPr lang="cs-CZ" baseline="0" dirty="0" smtClean="0"/>
              <a:t> a krajů s partnery v oblasti sociálních a zdravotnických služeb. Např. současné projekty OK na podporu sociálních služeb</a:t>
            </a:r>
            <a:r>
              <a:rPr lang="cs-CZ" baseline="0" dirty="0" smtClean="0"/>
              <a:t>. (Schvalováno přímo EK)</a:t>
            </a:r>
            <a:endParaRPr lang="cs-CZ" baseline="0" dirty="0" smtClean="0"/>
          </a:p>
          <a:p>
            <a:endParaRPr lang="cs-CZ" baseline="0" dirty="0" smtClean="0"/>
          </a:p>
          <a:p>
            <a:r>
              <a:rPr lang="cs-CZ" b="1" baseline="0" dirty="0" smtClean="0"/>
              <a:t>ITI</a:t>
            </a:r>
            <a:r>
              <a:rPr lang="cs-CZ" baseline="0" dirty="0" smtClean="0"/>
              <a:t> </a:t>
            </a:r>
            <a:r>
              <a:rPr lang="cs-CZ" baseline="0" dirty="0" smtClean="0"/>
              <a:t>–integrované územní investice - má </a:t>
            </a:r>
            <a:r>
              <a:rPr lang="cs-CZ" baseline="0" dirty="0" smtClean="0"/>
              <a:t>být primárně pro rozvoj aglomerací (metropole + zázemí). V kraji se jedná pouze o Olomouc. Naší snahou a i snahou MMR je rozšířit tento nástroj i na ostatní města. Aktuálně se uvažuje o úrovni ORP. Některé typy investic si vyžádají koordinaci na úrovni kraje. Proto i kraj bude mít </a:t>
            </a:r>
            <a:r>
              <a:rPr lang="cs-CZ" baseline="0" dirty="0" smtClean="0"/>
              <a:t>ITI, směřované do majetku kraje – střední školství, silnice apod. anebo témata nadregionálního významu-cestovní ruch, inovace, nakládání s odpady?</a:t>
            </a:r>
            <a:endParaRPr lang="cs-CZ" baseline="0" dirty="0" smtClean="0"/>
          </a:p>
          <a:p>
            <a:endParaRPr lang="cs-CZ" baseline="0" dirty="0" smtClean="0"/>
          </a:p>
          <a:p>
            <a:r>
              <a:rPr lang="cs-CZ" b="1" baseline="0" dirty="0" smtClean="0"/>
              <a:t>Místní rozvoj </a:t>
            </a:r>
            <a:r>
              <a:rPr lang="cs-CZ" baseline="0" dirty="0" smtClean="0"/>
              <a:t>– hlavní změnou je, že MAS budou moci čerpat ze všech fondů, ne jen EAFRD. Olomoucký kraj uvažuje, že podpoří MAS při přípravě jejich strategií. Jaké typy investic budou realizovány MAS, bude předmětem jednání.</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20</a:t>
            </a:fld>
            <a:endParaRPr lang="cs-CZ"/>
          </a:p>
        </p:txBody>
      </p:sp>
    </p:spTree>
    <p:extLst>
      <p:ext uri="{BB962C8B-B14F-4D97-AF65-F5344CB8AC3E}">
        <p14:creationId xmlns:p14="http://schemas.microsoft.com/office/powerpoint/2010/main" val="2494513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Aktuálně se nejdůležitější jednání</a:t>
            </a:r>
            <a:r>
              <a:rPr lang="cs-CZ" baseline="0" dirty="0" smtClean="0"/>
              <a:t> odehrávají na úrovni Vláda – ministerstva a ČR (MMR) – EK.</a:t>
            </a:r>
          </a:p>
          <a:p>
            <a:r>
              <a:rPr lang="cs-CZ" baseline="0" dirty="0" smtClean="0"/>
              <a:t>Z nich by měla vzejít podoba OP, včetně možného využití integrovaných projektů v území</a:t>
            </a:r>
            <a:r>
              <a:rPr lang="cs-CZ" baseline="0" dirty="0" smtClean="0"/>
              <a:t>. – bude schváleno usnesením vlády</a:t>
            </a:r>
            <a:endParaRPr lang="cs-CZ" baseline="0" dirty="0" smtClean="0"/>
          </a:p>
          <a:p>
            <a:r>
              <a:rPr lang="cs-CZ" baseline="0" dirty="0" smtClean="0"/>
              <a:t>MMR nyní zahájilo vyjednávání o podobě Dohody o spolupráci (bez OP ji nelze vytvořit).</a:t>
            </a:r>
          </a:p>
          <a:p>
            <a:r>
              <a:rPr lang="cs-CZ" baseline="0" dirty="0" smtClean="0"/>
              <a:t>V regionech se musíme snažit prosadit co nejlepší využití integrovaných projektů. Proto se musíme připravit:</a:t>
            </a:r>
          </a:p>
          <a:p>
            <a:r>
              <a:rPr lang="cs-CZ" baseline="0" dirty="0" smtClean="0"/>
              <a:t>Vyjednávat s MMR metodiky, prosazovat kategorizaci území co nejblíže realitě, připravovat potřebné strategické dokumenty, hledat partnery pro realizaci našich záměrů apod.</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21</a:t>
            </a:fld>
            <a:endParaRPr lang="cs-CZ"/>
          </a:p>
        </p:txBody>
      </p:sp>
    </p:spTree>
    <p:extLst>
      <p:ext uri="{BB962C8B-B14F-4D97-AF65-F5344CB8AC3E}">
        <p14:creationId xmlns:p14="http://schemas.microsoft.com/office/powerpoint/2010/main" val="11132001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22</a:t>
            </a:fld>
            <a:endParaRPr lang="cs-CZ"/>
          </a:p>
        </p:txBody>
      </p:sp>
    </p:spTree>
    <p:extLst>
      <p:ext uri="{BB962C8B-B14F-4D97-AF65-F5344CB8AC3E}">
        <p14:creationId xmlns:p14="http://schemas.microsoft.com/office/powerpoint/2010/main" val="3477295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Jak již bylo uvedeno v předchozí prezentaci Ing.</a:t>
            </a:r>
            <a:r>
              <a:rPr lang="cs-CZ" baseline="0" dirty="0" smtClean="0"/>
              <a:t> Horáka, MMR představilo hejtmanům a následně i Vládě ČR návrh operačních programů.</a:t>
            </a:r>
          </a:p>
          <a:p>
            <a:endParaRPr lang="cs-CZ" baseline="0" dirty="0" smtClean="0"/>
          </a:p>
          <a:p>
            <a:r>
              <a:rPr lang="cs-CZ" baseline="0" dirty="0" smtClean="0"/>
              <a:t>Hejtmani předložený návrh nepřijali a zaujali k němu stanovisko, které uvádím na dalšími </a:t>
            </a:r>
            <a:r>
              <a:rPr lang="cs-CZ" baseline="0" dirty="0" err="1" smtClean="0"/>
              <a:t>slide</a:t>
            </a:r>
            <a:r>
              <a:rPr lang="cs-CZ" baseline="0" dirty="0" smtClean="0"/>
              <a:t>. Jen připomínám, že návrh MMR velmi zredukoval počet OP. A vzhledem k tomu, že není stále schválen, vyvolal negativní reakce i jinde (MŠMT, SMO ČR,…).</a:t>
            </a:r>
          </a:p>
          <a:p>
            <a:endParaRPr lang="cs-CZ" baseline="0" dirty="0" smtClean="0"/>
          </a:p>
          <a:p>
            <a:r>
              <a:rPr lang="cs-CZ" baseline="0" dirty="0" smtClean="0"/>
              <a:t>Hejtmani nesouhlasili především s vytvořením Integrovaného operačního programu. Není to vhodná varianta vzhledem k metodickým nejasnostem, odtržení programu od regionu a nedořešení různých aspektů, např. rušení regionálních rad.</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3</a:t>
            </a:fld>
            <a:endParaRPr lang="cs-CZ"/>
          </a:p>
        </p:txBody>
      </p:sp>
    </p:spTree>
    <p:extLst>
      <p:ext uri="{BB962C8B-B14F-4D97-AF65-F5344CB8AC3E}">
        <p14:creationId xmlns:p14="http://schemas.microsoft.com/office/powerpoint/2010/main" val="3837675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AK ČR a následně i OK se postavili proti návrhu OP. AK ČR se rozhodla zpracovat alternativní návrh OP a OK se zapojil do jeho přípravy.</a:t>
            </a:r>
          </a:p>
          <a:p>
            <a:endParaRPr lang="cs-CZ" dirty="0" smtClean="0"/>
          </a:p>
          <a:p>
            <a:r>
              <a:rPr lang="cs-CZ" dirty="0" smtClean="0"/>
              <a:t>Podmínky KP</a:t>
            </a:r>
            <a:r>
              <a:rPr lang="cs-CZ" baseline="0" dirty="0" smtClean="0"/>
              <a:t> 2014+ vyžadují větší zapojení místních aktérů do rozhodovacích procesů. Proto se zdá být nelogické rušení regionálních </a:t>
            </a:r>
            <a:r>
              <a:rPr lang="cs-CZ" baseline="0" dirty="0" smtClean="0"/>
              <a:t>rad, ale je vhodná  </a:t>
            </a:r>
            <a:r>
              <a:rPr lang="cs-CZ" baseline="0" dirty="0" smtClean="0"/>
              <a:t>spíše jejich transformace. Složení regionálních rad by mělo zahrnovat </a:t>
            </a:r>
            <a:r>
              <a:rPr lang="cs-CZ" baseline="0" dirty="0" smtClean="0"/>
              <a:t>nejen </a:t>
            </a:r>
            <a:r>
              <a:rPr lang="cs-CZ" baseline="0" dirty="0" smtClean="0"/>
              <a:t>krajské zastupitele, ale i zástupce měst, obcí podnikatelů, NNO atd.</a:t>
            </a:r>
          </a:p>
          <a:p>
            <a:endParaRPr lang="cs-CZ" baseline="0" dirty="0" smtClean="0"/>
          </a:p>
          <a:p>
            <a:r>
              <a:rPr lang="cs-CZ" baseline="0" dirty="0" smtClean="0"/>
              <a:t>AK ČR pro přípravu alternativního návrhu využila především tým složený se zástupců úřadů regionálních rad. Veškeré výstupy byly připomínkovány také na krajích.</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4</a:t>
            </a:fld>
            <a:endParaRPr lang="cs-CZ"/>
          </a:p>
        </p:txBody>
      </p:sp>
    </p:spTree>
    <p:extLst>
      <p:ext uri="{BB962C8B-B14F-4D97-AF65-F5344CB8AC3E}">
        <p14:creationId xmlns:p14="http://schemas.microsoft.com/office/powerpoint/2010/main" val="99305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Alternativní</a:t>
            </a:r>
            <a:r>
              <a:rPr lang="cs-CZ" baseline="0" dirty="0" smtClean="0"/>
              <a:t> návrh byl připraven v červnu a předán Vládě ČR. Vláda alternativní návrh předala na MMR, které jej dalo do šuplíku, a hodlá z něj využít jen analytické údaje.</a:t>
            </a:r>
          </a:p>
          <a:p>
            <a:endParaRPr lang="cs-CZ" baseline="0" dirty="0" smtClean="0"/>
          </a:p>
          <a:p>
            <a:r>
              <a:rPr lang="cs-CZ" baseline="0" dirty="0" smtClean="0"/>
              <a:t>Jako základní rozdíl je principiální zachování </a:t>
            </a:r>
            <a:r>
              <a:rPr lang="cs-CZ" baseline="0" dirty="0" err="1" smtClean="0"/>
              <a:t>ROPů</a:t>
            </a:r>
            <a:r>
              <a:rPr lang="cs-CZ" baseline="0" dirty="0" smtClean="0"/>
              <a:t> a Regionálních rad. </a:t>
            </a:r>
            <a:r>
              <a:rPr lang="cs-CZ" baseline="0" dirty="0" smtClean="0"/>
              <a:t>Blíže viz následující </a:t>
            </a:r>
            <a:r>
              <a:rPr lang="cs-CZ" baseline="0" dirty="0" err="1" smtClean="0"/>
              <a:t>slide</a:t>
            </a:r>
            <a:r>
              <a:rPr lang="cs-CZ" baseline="0" dirty="0" smtClean="0"/>
              <a:t>.</a:t>
            </a:r>
          </a:p>
          <a:p>
            <a:endParaRPr lang="cs-CZ" baseline="0" dirty="0" smtClean="0"/>
          </a:p>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5</a:t>
            </a:fld>
            <a:endParaRPr lang="cs-CZ"/>
          </a:p>
        </p:txBody>
      </p:sp>
    </p:spTree>
    <p:extLst>
      <p:ext uri="{BB962C8B-B14F-4D97-AF65-F5344CB8AC3E}">
        <p14:creationId xmlns:p14="http://schemas.microsoft.com/office/powerpoint/2010/main" val="476979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Návrh </a:t>
            </a:r>
            <a:r>
              <a:rPr lang="cs-CZ" sz="1200" kern="1200" dirty="0" err="1" smtClean="0">
                <a:solidFill>
                  <a:schemeClr val="tx1"/>
                </a:solidFill>
                <a:effectLst/>
                <a:latin typeface="+mn-lt"/>
                <a:ea typeface="+mn-ea"/>
                <a:cs typeface="+mn-cs"/>
              </a:rPr>
              <a:t>ROPů</a:t>
            </a:r>
            <a:r>
              <a:rPr lang="cs-CZ" sz="1200" kern="1200" dirty="0" smtClean="0">
                <a:solidFill>
                  <a:schemeClr val="tx1"/>
                </a:solidFill>
                <a:effectLst/>
                <a:latin typeface="+mn-lt"/>
                <a:ea typeface="+mn-ea"/>
                <a:cs typeface="+mn-cs"/>
              </a:rPr>
              <a:t> odpovídá konzistentnímu postoji AK ČR od roku 2010, od doby zveřejnění 5. Kohezní zprávy do dnešní doby. Je kombinací národních priorit hospodářské a sociální soudržnosti, které vychází z tematických cílů EU a jejich rozpracování do podmínek ČR v kombinaci se Strategií mezinárodní konkurenceschopnosti.</a:t>
            </a:r>
          </a:p>
          <a:p>
            <a:r>
              <a:rPr lang="cs-CZ" sz="1200" kern="1200" dirty="0" smtClean="0">
                <a:solidFill>
                  <a:schemeClr val="tx1"/>
                </a:solidFill>
                <a:effectLst/>
                <a:latin typeface="+mn-lt"/>
                <a:ea typeface="+mn-ea"/>
                <a:cs typeface="+mn-cs"/>
              </a:rPr>
              <a:t>Vytváří skutečnou regionální politiku,</a:t>
            </a:r>
            <a:r>
              <a:rPr lang="cs-CZ" sz="1200" kern="1200" baseline="0" dirty="0" smtClean="0">
                <a:solidFill>
                  <a:schemeClr val="tx1"/>
                </a:solidFill>
                <a:effectLst/>
                <a:latin typeface="+mn-lt"/>
                <a:ea typeface="+mn-ea"/>
                <a:cs typeface="+mn-cs"/>
              </a:rPr>
              <a:t> která umožní zohlednit specifika regionů v souladu s </a:t>
            </a:r>
            <a:r>
              <a:rPr lang="cs-CZ" sz="1200" kern="1200" dirty="0" smtClean="0">
                <a:solidFill>
                  <a:schemeClr val="tx1"/>
                </a:solidFill>
                <a:effectLst/>
                <a:latin typeface="+mn-lt"/>
                <a:ea typeface="+mn-ea"/>
                <a:cs typeface="+mn-cs"/>
              </a:rPr>
              <a:t>národními prioritami, Strategií 2020 a Strategií mezinárodní konkurenceschopnosti.</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6</a:t>
            </a:fld>
            <a:endParaRPr lang="cs-CZ"/>
          </a:p>
        </p:txBody>
      </p:sp>
    </p:spTree>
    <p:extLst>
      <p:ext uri="{BB962C8B-B14F-4D97-AF65-F5344CB8AC3E}">
        <p14:creationId xmlns:p14="http://schemas.microsoft.com/office/powerpoint/2010/main" val="3837675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MMR je zodpovědné za přípravu</a:t>
            </a:r>
            <a:r>
              <a:rPr lang="cs-CZ" baseline="0" dirty="0" smtClean="0"/>
              <a:t> KP 2014</a:t>
            </a:r>
            <a:r>
              <a:rPr lang="cs-CZ" baseline="0" dirty="0" smtClean="0"/>
              <a:t>+ (pověřeno usnesením vlády z roku 2010). </a:t>
            </a:r>
            <a:r>
              <a:rPr lang="cs-CZ" baseline="0" dirty="0" smtClean="0"/>
              <a:t>Informuje kraje o průběhu vyjednávání a žádá od nich regionální data, regionální priority apod. </a:t>
            </a:r>
            <a:endParaRPr lang="cs-CZ" dirty="0" smtClean="0"/>
          </a:p>
          <a:p>
            <a:r>
              <a:rPr lang="cs-CZ" dirty="0" smtClean="0"/>
              <a:t>MMR tak část úkolů přenáší na kraje, jimi připravené</a:t>
            </a:r>
            <a:r>
              <a:rPr lang="cs-CZ" baseline="0" dirty="0" smtClean="0"/>
              <a:t> materiály však značně pozměňuje.</a:t>
            </a:r>
          </a:p>
          <a:p>
            <a:endParaRPr lang="cs-CZ" baseline="0" dirty="0" smtClean="0"/>
          </a:p>
          <a:p>
            <a:r>
              <a:rPr lang="cs-CZ" baseline="0" dirty="0" smtClean="0"/>
              <a:t>MMR nemělo k dispozici vhodnou analýzu krajů, tak aby mohlo dle ní připravit </a:t>
            </a:r>
            <a:r>
              <a:rPr lang="cs-CZ" baseline="0" dirty="0" smtClean="0"/>
              <a:t>Strategii </a:t>
            </a:r>
            <a:r>
              <a:rPr lang="cs-CZ" baseline="0" dirty="0" err="1" smtClean="0"/>
              <a:t>reg.rozvoje</a:t>
            </a:r>
            <a:r>
              <a:rPr lang="cs-CZ" baseline="0" dirty="0" smtClean="0"/>
              <a:t> CŘ pro KP </a:t>
            </a:r>
            <a:r>
              <a:rPr lang="cs-CZ" baseline="0" dirty="0" smtClean="0"/>
              <a:t>2014+, proto zadalo zpracování dle jednotné metodiky za každý kraj zvlášť (</a:t>
            </a:r>
            <a:r>
              <a:rPr lang="cs-CZ" baseline="0" dirty="0" err="1" smtClean="0"/>
              <a:t>Grantika</a:t>
            </a:r>
            <a:r>
              <a:rPr lang="cs-CZ" baseline="0" dirty="0" smtClean="0"/>
              <a:t>). Zpracovaná analýza byla neúplná a nesourodá, proto ji kraje a nakonec i MMR neakceptovaly</a:t>
            </a:r>
            <a:r>
              <a:rPr lang="cs-CZ" baseline="0" dirty="0" smtClean="0"/>
              <a:t>. Zpracovávala se 07-12/2010.</a:t>
            </a:r>
            <a:endParaRPr lang="cs-CZ" baseline="0" dirty="0" smtClean="0"/>
          </a:p>
          <a:p>
            <a:endParaRPr lang="cs-CZ" baseline="0" dirty="0" smtClean="0"/>
          </a:p>
          <a:p>
            <a:r>
              <a:rPr lang="cs-CZ" baseline="0" dirty="0" smtClean="0"/>
              <a:t>Následně zpracované priority krajů se MMR nezdály dost podrobné a podložené analytickými údaji, proto požádala o zpracování „problémových analýz</a:t>
            </a:r>
            <a:r>
              <a:rPr lang="cs-CZ" baseline="0" dirty="0" smtClean="0"/>
              <a:t>“-témat které je třeba řešit v území za podpory SF EU. </a:t>
            </a:r>
            <a:r>
              <a:rPr lang="cs-CZ" baseline="0" dirty="0" smtClean="0"/>
              <a:t>Olomoucký kraj zpracoval analýzu na přelomu 2011/2012, ROK schválila v 1/2012.</a:t>
            </a:r>
          </a:p>
          <a:p>
            <a:r>
              <a:rPr lang="cs-CZ" baseline="0" dirty="0" smtClean="0"/>
              <a:t>Zadání MMR bylo nejasné, z každého kraje dostalo MMR jinou analýzu a prohlásilo, že všechny jsou špatně.</a:t>
            </a:r>
          </a:p>
          <a:p>
            <a:endParaRPr lang="cs-CZ" baseline="0" dirty="0" smtClean="0"/>
          </a:p>
          <a:p>
            <a:r>
              <a:rPr lang="cs-CZ" baseline="0" dirty="0" smtClean="0"/>
              <a:t>Pro budoucí období bude důležitá příprava tzv. ex-ante </a:t>
            </a:r>
            <a:r>
              <a:rPr lang="cs-CZ" baseline="0" dirty="0" err="1" smtClean="0"/>
              <a:t>kondicionalit</a:t>
            </a:r>
            <a:r>
              <a:rPr lang="cs-CZ" baseline="0" dirty="0" smtClean="0"/>
              <a:t> (podmínek, které musí ČR splnit, aby mohlo čerpat prostředky KP 2014+). Ex-ante </a:t>
            </a:r>
            <a:r>
              <a:rPr lang="cs-CZ" baseline="0" dirty="0" err="1" smtClean="0"/>
              <a:t>kondicionality</a:t>
            </a:r>
            <a:r>
              <a:rPr lang="cs-CZ" baseline="0" dirty="0" smtClean="0"/>
              <a:t> budou obsahem Dohody o </a:t>
            </a:r>
            <a:r>
              <a:rPr lang="cs-CZ" baseline="0" dirty="0" smtClean="0"/>
              <a:t>spolupráci mezi členským státem a EU.</a:t>
            </a:r>
            <a:endParaRPr lang="cs-CZ" baseline="0" dirty="0" smtClean="0"/>
          </a:p>
          <a:p>
            <a:r>
              <a:rPr lang="cs-CZ" baseline="0" dirty="0" smtClean="0"/>
              <a:t>Z hlediska OK se bude jednat především o přípravu některých strategických materiálů (např. RIS, školství, sociální věci). Jejich přesný rozsah se diskutuje s EK.</a:t>
            </a:r>
          </a:p>
          <a:p>
            <a:endParaRPr lang="cs-CZ" baseline="0"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cs-CZ" baseline="0" dirty="0" smtClean="0"/>
              <a:t>Dále např. OK připomínkoval tzv. karty tematických okruhů (viz prezentace Ing. Horáka). Jedná se o </a:t>
            </a:r>
            <a:r>
              <a:rPr lang="cs-CZ" sz="1800" b="0" dirty="0" smtClean="0">
                <a:solidFill>
                  <a:srgbClr val="33339A"/>
                </a:solidFill>
              </a:rPr>
              <a:t>popis, vazby na strategie a priority ČR a EU, cíle a zaměření, cílové skupiny, indikátory, územní rozměr, implementace, podmínky čerpání v rámci opatření, které daný tematický okruh zahrnuje.</a:t>
            </a:r>
          </a:p>
          <a:p>
            <a:r>
              <a:rPr lang="cs-CZ" baseline="0" dirty="0" smtClean="0"/>
              <a:t>AK ČR považovala zpracování karet tematických okruhů a zahrnutí regionální dimenze za nedostatečné. Proto bylo zpracováno alternativní znění karet. Na něm byl pak založen i alternativní návrh OP.</a:t>
            </a:r>
          </a:p>
          <a:p>
            <a:endParaRPr lang="cs-CZ" baseline="0" dirty="0" smtClean="0"/>
          </a:p>
          <a:p>
            <a:r>
              <a:rPr lang="cs-CZ" baseline="0" dirty="0" smtClean="0"/>
              <a:t>AK ČR spolupracuje s kraji na přípravě podkladů pro MMR, jako hlavní výkonné jednotky však využívá úřady regionálních rad.</a:t>
            </a:r>
          </a:p>
          <a:p>
            <a:endParaRPr lang="cs-CZ" baseline="0" dirty="0" smtClean="0"/>
          </a:p>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7</a:t>
            </a:fld>
            <a:endParaRPr lang="cs-CZ"/>
          </a:p>
        </p:txBody>
      </p:sp>
    </p:spTree>
    <p:extLst>
      <p:ext uri="{BB962C8B-B14F-4D97-AF65-F5344CB8AC3E}">
        <p14:creationId xmlns:p14="http://schemas.microsoft.com/office/powerpoint/2010/main" val="167778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Zahájena příprava v návaznosti</a:t>
            </a:r>
            <a:r>
              <a:rPr lang="cs-CZ" baseline="0" dirty="0" smtClean="0"/>
              <a:t> na </a:t>
            </a:r>
            <a:r>
              <a:rPr lang="cs-CZ" dirty="0" smtClean="0"/>
              <a:t>představení </a:t>
            </a:r>
            <a:r>
              <a:rPr lang="cs-CZ" dirty="0" smtClean="0"/>
              <a:t>návrhu</a:t>
            </a:r>
            <a:r>
              <a:rPr lang="cs-CZ" baseline="0" dirty="0" smtClean="0"/>
              <a:t> OP ze strany MMR v </a:t>
            </a:r>
            <a:r>
              <a:rPr lang="cs-CZ" baseline="0" dirty="0" smtClean="0"/>
              <a:t>3/2012, který neuvažoval s </a:t>
            </a:r>
            <a:r>
              <a:rPr lang="cs-CZ" baseline="0" dirty="0" err="1" smtClean="0"/>
              <a:t>ROPy</a:t>
            </a:r>
            <a:r>
              <a:rPr lang="cs-CZ" baseline="0" dirty="0" smtClean="0"/>
              <a:t>. </a:t>
            </a:r>
            <a:r>
              <a:rPr lang="cs-CZ" baseline="0" dirty="0" smtClean="0"/>
              <a:t>Protože zůstává nadále nejasné postavení regionů, způsob realizace IROP, použití integrovaných nástrojů apod., zahájil OK přípravu vlastních podkladů. Tyto podklady mají vytvořit možný způsob čerpání prostředků KP 2014+ na území kraje. </a:t>
            </a:r>
            <a:endParaRPr lang="cs-CZ" dirty="0" smtClean="0"/>
          </a:p>
          <a:p>
            <a:r>
              <a:rPr lang="cs-CZ" dirty="0" smtClean="0"/>
              <a:t>Olomoucký kraj na přípravě</a:t>
            </a:r>
            <a:r>
              <a:rPr lang="cs-CZ" baseline="0" dirty="0" smtClean="0"/>
              <a:t> vlastních podkladů spolupracuje s ZK a ÚRR v rámci NUTS II. (VRR pověřilo zpracováním materiálů ÚRR ve spolupráci s kraji.)</a:t>
            </a:r>
          </a:p>
          <a:p>
            <a:r>
              <a:rPr lang="cs-CZ" baseline="0" dirty="0" smtClean="0"/>
              <a:t>Uskutečnila se tři jednání, řešila se příprava dokumentů na úrovni kraje a možnosti využívání fondů KP 2014+. Především se jedná o to, aby bylo možno o financích KP 2014+ rozhodovat co nejblíže jejich uplatnění.</a:t>
            </a:r>
          </a:p>
          <a:p>
            <a:endParaRPr lang="cs-CZ" baseline="0" dirty="0" smtClean="0"/>
          </a:p>
          <a:p>
            <a:r>
              <a:rPr lang="cs-CZ" baseline="0" dirty="0" smtClean="0"/>
              <a:t>Zpracovávají se celkem tři podklady:</a:t>
            </a:r>
          </a:p>
          <a:p>
            <a:r>
              <a:rPr lang="cs-CZ" baseline="0" dirty="0" smtClean="0"/>
              <a:t>Analýza partnerství – shrnuje možné partnery v regionu a navrhuje, které partnery zapojit do procesu čerpání prostředků KP 2014+ (města, obce, NNO, podnikatele,…).</a:t>
            </a:r>
          </a:p>
          <a:p>
            <a:r>
              <a:rPr lang="cs-CZ" baseline="0" dirty="0" smtClean="0"/>
              <a:t>Kategorizace území – analyzuje využití prostředků KP do současnosti, analyzuje existující rozdíly v území. Na základě těchto analýz navrhuje kategorizaci území (viz dále).</a:t>
            </a:r>
          </a:p>
          <a:p>
            <a:r>
              <a:rPr lang="cs-CZ" baseline="0" dirty="0" smtClean="0"/>
              <a:t>Metodika strategií místního rozvoje – hodnotí možnosti využití vzájemně provázaných intervencí v regionu (viz poslední část prezentace).</a:t>
            </a:r>
          </a:p>
          <a:p>
            <a:endParaRPr lang="cs-CZ"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8</a:t>
            </a:fld>
            <a:endParaRPr lang="cs-CZ"/>
          </a:p>
        </p:txBody>
      </p:sp>
    </p:spTree>
    <p:extLst>
      <p:ext uri="{BB962C8B-B14F-4D97-AF65-F5344CB8AC3E}">
        <p14:creationId xmlns:p14="http://schemas.microsoft.com/office/powerpoint/2010/main" val="11922610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Olomoucký kraj pracuje</a:t>
            </a:r>
            <a:r>
              <a:rPr lang="cs-CZ" baseline="0" dirty="0" smtClean="0"/>
              <a:t> samostatně i na dalších podkladech potřebných pro KP 2014+.</a:t>
            </a:r>
          </a:p>
          <a:p>
            <a:endParaRPr lang="cs-CZ" baseline="0" dirty="0" smtClean="0"/>
          </a:p>
          <a:p>
            <a:r>
              <a:rPr lang="cs-CZ" baseline="0" dirty="0" smtClean="0"/>
              <a:t>Jedním z podkladů, ze kterých se vychází a které budou vyžadovány, jsou strategické dokumenty (viz dříve ex-ante </a:t>
            </a:r>
            <a:r>
              <a:rPr lang="cs-CZ" baseline="0" dirty="0" err="1" smtClean="0"/>
              <a:t>kondicionality</a:t>
            </a:r>
            <a:r>
              <a:rPr lang="cs-CZ" baseline="0" dirty="0" smtClean="0"/>
              <a:t>, dále viz integrovaná řešení).</a:t>
            </a:r>
          </a:p>
          <a:p>
            <a:endParaRPr lang="cs-CZ" baseline="0" dirty="0" smtClean="0"/>
          </a:p>
          <a:p>
            <a:r>
              <a:rPr lang="cs-CZ" baseline="0" dirty="0" smtClean="0"/>
              <a:t>Základním dokumentem, ze kterého můžeme vycházet je PRÚOOK. Např. soulad s tímto dokumentem je vyžadován již v některých stávajících OP.</a:t>
            </a:r>
          </a:p>
          <a:p>
            <a:endParaRPr lang="cs-CZ" baseline="0" dirty="0" smtClean="0"/>
          </a:p>
          <a:p>
            <a:r>
              <a:rPr lang="cs-CZ" baseline="0" dirty="0" smtClean="0"/>
              <a:t>PRÚOOK je základním dokumentem OK. Při jeho tvorbě byly zohledněny jak strategické dokumenty vyšší úrovně, tak i strategie nižší úrovně (odborů, obcí apod.). PRÚOOK je projednáván z partnery v území, prochází SEA hodnocením a tak vyhovuje, všem požadavků, které EK klade na podkladové dokumenty pro KP 2014+.</a:t>
            </a:r>
          </a:p>
          <a:p>
            <a:endParaRPr lang="cs-CZ" baseline="0" dirty="0" smtClean="0"/>
          </a:p>
          <a:p>
            <a:r>
              <a:rPr lang="cs-CZ" baseline="0" dirty="0" smtClean="0"/>
              <a:t>Současné verze PRÚOOK byla zpracována v letech 2010 – 2011. Platnost dokumentu je do roku 2015.</a:t>
            </a:r>
          </a:p>
          <a:p>
            <a:endParaRPr lang="cs-CZ" baseline="0" dirty="0" smtClean="0"/>
          </a:p>
          <a:p>
            <a:r>
              <a:rPr lang="cs-CZ" baseline="0" dirty="0" smtClean="0"/>
              <a:t>Pro budoucí období bude žádána platnost do roku 2020. Proto bude nové ZOK řešit prodloužení platnosti tohoto dokumentu, případně aktualizaci některých priorit.</a:t>
            </a:r>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9</a:t>
            </a:fld>
            <a:endParaRPr lang="cs-CZ"/>
          </a:p>
        </p:txBody>
      </p:sp>
    </p:spTree>
    <p:extLst>
      <p:ext uri="{BB962C8B-B14F-4D97-AF65-F5344CB8AC3E}">
        <p14:creationId xmlns:p14="http://schemas.microsoft.com/office/powerpoint/2010/main" val="404858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606675"/>
            <a:ext cx="7772400" cy="1470025"/>
          </a:xfrm>
        </p:spPr>
        <p:txBody>
          <a:bodyPr/>
          <a:lstStyle>
            <a:lvl1pPr>
              <a:defRPr>
                <a:solidFill>
                  <a:srgbClr val="33339A"/>
                </a:solidFill>
              </a:defRPr>
            </a:lvl1pPr>
          </a:lstStyle>
          <a:p>
            <a:pPr lvl="0"/>
            <a:r>
              <a:rPr lang="cs-CZ" noProof="0" smtClean="0"/>
              <a:t>Klepnutím lze upravit styl předlohy nadpisů.</a:t>
            </a:r>
          </a:p>
        </p:txBody>
      </p:sp>
      <p:sp>
        <p:nvSpPr>
          <p:cNvPr id="5123" name="Rectangle 3"/>
          <p:cNvSpPr>
            <a:spLocks noGrp="1" noChangeArrowheads="1"/>
          </p:cNvSpPr>
          <p:nvPr>
            <p:ph type="subTitle" idx="1"/>
          </p:nvPr>
        </p:nvSpPr>
        <p:spPr>
          <a:xfrm>
            <a:off x="1371600" y="4292600"/>
            <a:ext cx="6400800" cy="1346200"/>
          </a:xfrm>
        </p:spPr>
        <p:txBody>
          <a:bodyPr/>
          <a:lstStyle>
            <a:lvl1pPr marL="0" indent="0" algn="ctr">
              <a:buFontTx/>
              <a:buNone/>
              <a:defRPr sz="1800">
                <a:solidFill>
                  <a:srgbClr val="33339A"/>
                </a:solidFill>
              </a:defRPr>
            </a:lvl1pPr>
          </a:lstStyle>
          <a:p>
            <a:pPr lvl="0"/>
            <a:r>
              <a:rPr lang="cs-CZ" noProof="0" smtClean="0"/>
              <a:t>Klepnutím lze upravit styl předlohy podnadpisů.</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F833F862-01A0-4BE8-816D-6611BA907408}" type="slidenum">
              <a:rPr lang="cs-CZ"/>
              <a:pPr/>
              <a:t>‹#›</a:t>
            </a:fld>
            <a:endParaRPr lang="cs-CZ"/>
          </a:p>
        </p:txBody>
      </p:sp>
    </p:spTree>
    <p:extLst>
      <p:ext uri="{BB962C8B-B14F-4D97-AF65-F5344CB8AC3E}">
        <p14:creationId xmlns:p14="http://schemas.microsoft.com/office/powerpoint/2010/main" val="1895820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9413" y="115888"/>
            <a:ext cx="2090737" cy="601027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115888"/>
            <a:ext cx="6119813" cy="601027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D74C237D-4A9F-4F07-B906-6D40D35B5987}" type="slidenum">
              <a:rPr lang="cs-CZ"/>
              <a:pPr/>
              <a:t>‹#›</a:t>
            </a:fld>
            <a:endParaRPr lang="cs-CZ"/>
          </a:p>
        </p:txBody>
      </p:sp>
    </p:spTree>
    <p:extLst>
      <p:ext uri="{BB962C8B-B14F-4D97-AF65-F5344CB8AC3E}">
        <p14:creationId xmlns:p14="http://schemas.microsoft.com/office/powerpoint/2010/main" val="3852598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a:xfrm>
            <a:off x="3510930" y="6356945"/>
            <a:ext cx="2133600" cy="476250"/>
          </a:xfrm>
        </p:spPr>
        <p:txBody>
          <a:bodyPr/>
          <a:lstStyle>
            <a:lvl1pPr algn="ctr">
              <a:defRPr/>
            </a:lvl1pPr>
          </a:lstStyle>
          <a:p>
            <a:fld id="{57167D27-7101-4338-82A1-62DB34D25E34}" type="slidenum">
              <a:rPr lang="cs-CZ" smtClean="0"/>
              <a:pPr/>
              <a:t>‹#›</a:t>
            </a:fld>
            <a:endParaRPr lang="cs-CZ"/>
          </a:p>
        </p:txBody>
      </p:sp>
    </p:spTree>
    <p:extLst>
      <p:ext uri="{BB962C8B-B14F-4D97-AF65-F5344CB8AC3E}">
        <p14:creationId xmlns:p14="http://schemas.microsoft.com/office/powerpoint/2010/main" val="1084121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279D20E1-4466-4E27-87DE-B0D49EC82FF6}" type="slidenum">
              <a:rPr lang="cs-CZ"/>
              <a:pPr/>
              <a:t>‹#›</a:t>
            </a:fld>
            <a:endParaRPr lang="cs-CZ"/>
          </a:p>
        </p:txBody>
      </p:sp>
    </p:spTree>
    <p:extLst>
      <p:ext uri="{BB962C8B-B14F-4D97-AF65-F5344CB8AC3E}">
        <p14:creationId xmlns:p14="http://schemas.microsoft.com/office/powerpoint/2010/main" val="4066449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557338"/>
            <a:ext cx="4105275" cy="4568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14875" y="1557338"/>
            <a:ext cx="4105275" cy="4568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AF724EE2-3262-49D8-9480-6FD6B078DE01}" type="slidenum">
              <a:rPr lang="cs-CZ"/>
              <a:pPr/>
              <a:t>‹#›</a:t>
            </a:fld>
            <a:endParaRPr lang="cs-CZ"/>
          </a:p>
        </p:txBody>
      </p:sp>
    </p:spTree>
    <p:extLst>
      <p:ext uri="{BB962C8B-B14F-4D97-AF65-F5344CB8AC3E}">
        <p14:creationId xmlns:p14="http://schemas.microsoft.com/office/powerpoint/2010/main" val="3124393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lvl1pPr>
              <a:defRPr/>
            </a:lvl1pPr>
          </a:lstStyle>
          <a:p>
            <a:endParaRPr lang="cs-CZ"/>
          </a:p>
        </p:txBody>
      </p:sp>
      <p:sp>
        <p:nvSpPr>
          <p:cNvPr id="8" name="Zástupný symbol pro zápatí 7"/>
          <p:cNvSpPr>
            <a:spLocks noGrp="1"/>
          </p:cNvSpPr>
          <p:nvPr>
            <p:ph type="ftr" sz="quarter" idx="11"/>
          </p:nvPr>
        </p:nvSpPr>
        <p:spPr/>
        <p:txBody>
          <a:bodyPr/>
          <a:lstStyle>
            <a:lvl1pPr>
              <a:defRPr/>
            </a:lvl1pPr>
          </a:lstStyle>
          <a:p>
            <a:endParaRPr lang="cs-CZ"/>
          </a:p>
        </p:txBody>
      </p:sp>
      <p:sp>
        <p:nvSpPr>
          <p:cNvPr id="9" name="Zástupný symbol pro číslo snímku 8"/>
          <p:cNvSpPr>
            <a:spLocks noGrp="1"/>
          </p:cNvSpPr>
          <p:nvPr>
            <p:ph type="sldNum" sz="quarter" idx="12"/>
          </p:nvPr>
        </p:nvSpPr>
        <p:spPr/>
        <p:txBody>
          <a:bodyPr/>
          <a:lstStyle>
            <a:lvl1pPr>
              <a:defRPr/>
            </a:lvl1pPr>
          </a:lstStyle>
          <a:p>
            <a:fld id="{0A7530BF-7845-4DD5-AA4B-0A161B1EA475}" type="slidenum">
              <a:rPr lang="cs-CZ"/>
              <a:pPr/>
              <a:t>‹#›</a:t>
            </a:fld>
            <a:endParaRPr lang="cs-CZ"/>
          </a:p>
        </p:txBody>
      </p:sp>
    </p:spTree>
    <p:extLst>
      <p:ext uri="{BB962C8B-B14F-4D97-AF65-F5344CB8AC3E}">
        <p14:creationId xmlns:p14="http://schemas.microsoft.com/office/powerpoint/2010/main" val="428884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lvl1pPr>
              <a:defRPr/>
            </a:lvl1pPr>
          </a:lstStyle>
          <a:p>
            <a:endParaRPr lang="cs-CZ"/>
          </a:p>
        </p:txBody>
      </p:sp>
      <p:sp>
        <p:nvSpPr>
          <p:cNvPr id="4" name="Zástupný symbol pro zápatí 3"/>
          <p:cNvSpPr>
            <a:spLocks noGrp="1"/>
          </p:cNvSpPr>
          <p:nvPr>
            <p:ph type="ftr" sz="quarter" idx="11"/>
          </p:nvPr>
        </p:nvSpPr>
        <p:spPr/>
        <p:txBody>
          <a:bodyPr/>
          <a:lstStyle>
            <a:lvl1pPr>
              <a:defRPr/>
            </a:lvl1pPr>
          </a:lstStyle>
          <a:p>
            <a:endParaRPr lang="cs-CZ"/>
          </a:p>
        </p:txBody>
      </p:sp>
      <p:sp>
        <p:nvSpPr>
          <p:cNvPr id="5" name="Zástupný symbol pro číslo snímku 4"/>
          <p:cNvSpPr>
            <a:spLocks noGrp="1"/>
          </p:cNvSpPr>
          <p:nvPr>
            <p:ph type="sldNum" sz="quarter" idx="12"/>
          </p:nvPr>
        </p:nvSpPr>
        <p:spPr/>
        <p:txBody>
          <a:bodyPr/>
          <a:lstStyle>
            <a:lvl1pPr>
              <a:defRPr/>
            </a:lvl1pPr>
          </a:lstStyle>
          <a:p>
            <a:fld id="{AB51AD28-FD34-4F86-94F5-A8EBA202B1D1}" type="slidenum">
              <a:rPr lang="cs-CZ"/>
              <a:pPr/>
              <a:t>‹#›</a:t>
            </a:fld>
            <a:endParaRPr lang="cs-CZ"/>
          </a:p>
        </p:txBody>
      </p:sp>
    </p:spTree>
    <p:extLst>
      <p:ext uri="{BB962C8B-B14F-4D97-AF65-F5344CB8AC3E}">
        <p14:creationId xmlns:p14="http://schemas.microsoft.com/office/powerpoint/2010/main" val="1932665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lvl1pPr>
              <a:defRPr/>
            </a:lvl1pPr>
          </a:lstStyle>
          <a:p>
            <a:endParaRPr lang="cs-CZ"/>
          </a:p>
        </p:txBody>
      </p:sp>
      <p:sp>
        <p:nvSpPr>
          <p:cNvPr id="3" name="Zástupný symbol pro zápatí 2"/>
          <p:cNvSpPr>
            <a:spLocks noGrp="1"/>
          </p:cNvSpPr>
          <p:nvPr>
            <p:ph type="ftr" sz="quarter" idx="11"/>
          </p:nvPr>
        </p:nvSpPr>
        <p:spPr/>
        <p:txBody>
          <a:bodyPr/>
          <a:lstStyle>
            <a:lvl1pPr>
              <a:defRPr/>
            </a:lvl1pPr>
          </a:lstStyle>
          <a:p>
            <a:endParaRPr lang="cs-CZ"/>
          </a:p>
        </p:txBody>
      </p:sp>
      <p:sp>
        <p:nvSpPr>
          <p:cNvPr id="4" name="Zástupný symbol pro číslo snímku 3"/>
          <p:cNvSpPr>
            <a:spLocks noGrp="1"/>
          </p:cNvSpPr>
          <p:nvPr>
            <p:ph type="sldNum" sz="quarter" idx="12"/>
          </p:nvPr>
        </p:nvSpPr>
        <p:spPr/>
        <p:txBody>
          <a:bodyPr/>
          <a:lstStyle>
            <a:lvl1pPr>
              <a:defRPr/>
            </a:lvl1pPr>
          </a:lstStyle>
          <a:p>
            <a:fld id="{F643C4A4-5060-46E1-BDD3-765BDC0EB6A9}" type="slidenum">
              <a:rPr lang="cs-CZ"/>
              <a:pPr/>
              <a:t>‹#›</a:t>
            </a:fld>
            <a:endParaRPr lang="cs-CZ"/>
          </a:p>
        </p:txBody>
      </p:sp>
    </p:spTree>
    <p:extLst>
      <p:ext uri="{BB962C8B-B14F-4D97-AF65-F5344CB8AC3E}">
        <p14:creationId xmlns:p14="http://schemas.microsoft.com/office/powerpoint/2010/main" val="2793882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7DD78E0E-A28D-4724-A341-DEEEB9ACC7E3}" type="slidenum">
              <a:rPr lang="cs-CZ"/>
              <a:pPr/>
              <a:t>‹#›</a:t>
            </a:fld>
            <a:endParaRPr lang="cs-CZ"/>
          </a:p>
        </p:txBody>
      </p:sp>
    </p:spTree>
    <p:extLst>
      <p:ext uri="{BB962C8B-B14F-4D97-AF65-F5344CB8AC3E}">
        <p14:creationId xmlns:p14="http://schemas.microsoft.com/office/powerpoint/2010/main" val="1145413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1F49B751-CEED-437F-93AA-430EA0203FC3}" type="slidenum">
              <a:rPr lang="cs-CZ"/>
              <a:pPr/>
              <a:t>‹#›</a:t>
            </a:fld>
            <a:endParaRPr lang="cs-CZ"/>
          </a:p>
        </p:txBody>
      </p:sp>
    </p:spTree>
    <p:extLst>
      <p:ext uri="{BB962C8B-B14F-4D97-AF65-F5344CB8AC3E}">
        <p14:creationId xmlns:p14="http://schemas.microsoft.com/office/powerpoint/2010/main" val="3895389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14563" y="115888"/>
            <a:ext cx="468153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557338"/>
            <a:ext cx="8362950" cy="456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2725738"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3994"/>
                </a:solidFill>
              </a:defRPr>
            </a:lvl1pPr>
          </a:lstStyle>
          <a:p>
            <a:endParaRPr lang="cs-CZ"/>
          </a:p>
        </p:txBody>
      </p:sp>
      <p:sp>
        <p:nvSpPr>
          <p:cNvPr id="1029" name="Rectangle 5"/>
          <p:cNvSpPr>
            <a:spLocks noGrp="1" noChangeArrowheads="1"/>
          </p:cNvSpPr>
          <p:nvPr>
            <p:ph type="ftr" sz="quarter" idx="3"/>
          </p:nvPr>
        </p:nvSpPr>
        <p:spPr bwMode="auto">
          <a:xfrm>
            <a:off x="92075" y="6337300"/>
            <a:ext cx="3327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3994"/>
                </a:solidFill>
              </a:defRPr>
            </a:lvl1pPr>
          </a:lstStyle>
          <a:p>
            <a:endParaRPr lang="cs-CZ"/>
          </a:p>
        </p:txBody>
      </p:sp>
      <p:sp>
        <p:nvSpPr>
          <p:cNvPr id="1030" name="Rectangle 6"/>
          <p:cNvSpPr>
            <a:spLocks noGrp="1" noChangeArrowheads="1"/>
          </p:cNvSpPr>
          <p:nvPr>
            <p:ph type="sldNum" sz="quarter" idx="4"/>
          </p:nvPr>
        </p:nvSpPr>
        <p:spPr bwMode="auto">
          <a:xfrm>
            <a:off x="3924300"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3994"/>
                </a:solidFill>
              </a:defRPr>
            </a:lvl1pPr>
          </a:lstStyle>
          <a:p>
            <a:fld id="{1953BCB5-15D9-4407-BFAE-1237D3476102}" type="slidenum">
              <a:rPr lang="cs-CZ"/>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3200" b="1">
          <a:solidFill>
            <a:srgbClr val="003994"/>
          </a:solidFill>
          <a:latin typeface="+mj-lt"/>
          <a:ea typeface="+mj-ea"/>
          <a:cs typeface="+mj-cs"/>
        </a:defRPr>
      </a:lvl1pPr>
      <a:lvl2pPr algn="ctr" rtl="0" fontAlgn="base">
        <a:spcBef>
          <a:spcPct val="0"/>
        </a:spcBef>
        <a:spcAft>
          <a:spcPct val="0"/>
        </a:spcAft>
        <a:defRPr sz="3200" b="1">
          <a:solidFill>
            <a:srgbClr val="003994"/>
          </a:solidFill>
          <a:latin typeface="Arial" charset="0"/>
        </a:defRPr>
      </a:lvl2pPr>
      <a:lvl3pPr algn="ctr" rtl="0" fontAlgn="base">
        <a:spcBef>
          <a:spcPct val="0"/>
        </a:spcBef>
        <a:spcAft>
          <a:spcPct val="0"/>
        </a:spcAft>
        <a:defRPr sz="3200" b="1">
          <a:solidFill>
            <a:srgbClr val="003994"/>
          </a:solidFill>
          <a:latin typeface="Arial" charset="0"/>
        </a:defRPr>
      </a:lvl3pPr>
      <a:lvl4pPr algn="ctr" rtl="0" fontAlgn="base">
        <a:spcBef>
          <a:spcPct val="0"/>
        </a:spcBef>
        <a:spcAft>
          <a:spcPct val="0"/>
        </a:spcAft>
        <a:defRPr sz="3200" b="1">
          <a:solidFill>
            <a:srgbClr val="003994"/>
          </a:solidFill>
          <a:latin typeface="Arial" charset="0"/>
        </a:defRPr>
      </a:lvl4pPr>
      <a:lvl5pPr algn="ctr" rtl="0" fontAlgn="base">
        <a:spcBef>
          <a:spcPct val="0"/>
        </a:spcBef>
        <a:spcAft>
          <a:spcPct val="0"/>
        </a:spcAft>
        <a:defRPr sz="3200" b="1">
          <a:solidFill>
            <a:srgbClr val="003994"/>
          </a:solidFill>
          <a:latin typeface="Arial" charset="0"/>
        </a:defRPr>
      </a:lvl5pPr>
      <a:lvl6pPr marL="457200" algn="ctr" rtl="0" fontAlgn="base">
        <a:spcBef>
          <a:spcPct val="0"/>
        </a:spcBef>
        <a:spcAft>
          <a:spcPct val="0"/>
        </a:spcAft>
        <a:defRPr sz="3200" b="1">
          <a:solidFill>
            <a:srgbClr val="003994"/>
          </a:solidFill>
          <a:latin typeface="Arial" charset="0"/>
        </a:defRPr>
      </a:lvl6pPr>
      <a:lvl7pPr marL="914400" algn="ctr" rtl="0" fontAlgn="base">
        <a:spcBef>
          <a:spcPct val="0"/>
        </a:spcBef>
        <a:spcAft>
          <a:spcPct val="0"/>
        </a:spcAft>
        <a:defRPr sz="3200" b="1">
          <a:solidFill>
            <a:srgbClr val="003994"/>
          </a:solidFill>
          <a:latin typeface="Arial" charset="0"/>
        </a:defRPr>
      </a:lvl7pPr>
      <a:lvl8pPr marL="1371600" algn="ctr" rtl="0" fontAlgn="base">
        <a:spcBef>
          <a:spcPct val="0"/>
        </a:spcBef>
        <a:spcAft>
          <a:spcPct val="0"/>
        </a:spcAft>
        <a:defRPr sz="3200" b="1">
          <a:solidFill>
            <a:srgbClr val="003994"/>
          </a:solidFill>
          <a:latin typeface="Arial" charset="0"/>
        </a:defRPr>
      </a:lvl8pPr>
      <a:lvl9pPr marL="1828800" algn="ctr" rtl="0" fontAlgn="base">
        <a:spcBef>
          <a:spcPct val="0"/>
        </a:spcBef>
        <a:spcAft>
          <a:spcPct val="0"/>
        </a:spcAft>
        <a:defRPr sz="3200" b="1">
          <a:solidFill>
            <a:srgbClr val="003994"/>
          </a:solidFill>
          <a:latin typeface="Arial" charset="0"/>
        </a:defRPr>
      </a:lvl9pPr>
    </p:titleStyle>
    <p:bodyStyle>
      <a:lvl1pPr marL="342900" indent="-342900" algn="l" rtl="0" fontAlgn="base">
        <a:spcBef>
          <a:spcPct val="20000"/>
        </a:spcBef>
        <a:spcAft>
          <a:spcPct val="0"/>
        </a:spcAft>
        <a:buChar char="•"/>
        <a:defRPr sz="2400" b="1">
          <a:solidFill>
            <a:srgbClr val="FF9900"/>
          </a:solidFill>
          <a:latin typeface="+mn-lt"/>
          <a:ea typeface="+mn-ea"/>
          <a:cs typeface="+mn-cs"/>
        </a:defRPr>
      </a:lvl1pPr>
      <a:lvl2pPr marL="742950" indent="-285750" algn="l" rtl="0" fontAlgn="base">
        <a:spcBef>
          <a:spcPct val="20000"/>
        </a:spcBef>
        <a:spcAft>
          <a:spcPct val="0"/>
        </a:spcAft>
        <a:buChar char="–"/>
        <a:defRPr sz="2400" b="1">
          <a:solidFill>
            <a:srgbClr val="003994"/>
          </a:solidFill>
          <a:latin typeface="+mn-lt"/>
        </a:defRPr>
      </a:lvl2pPr>
      <a:lvl3pPr marL="1143000" indent="-228600" algn="l" rtl="0" fontAlgn="base">
        <a:spcBef>
          <a:spcPct val="20000"/>
        </a:spcBef>
        <a:spcAft>
          <a:spcPct val="0"/>
        </a:spcAft>
        <a:buChar char="•"/>
        <a:defRPr sz="2000" b="1">
          <a:solidFill>
            <a:srgbClr val="003994"/>
          </a:solidFill>
          <a:latin typeface="+mn-lt"/>
        </a:defRPr>
      </a:lvl3pPr>
      <a:lvl4pPr marL="1600200" indent="-228600" algn="l" rtl="0" fontAlgn="base">
        <a:spcBef>
          <a:spcPct val="20000"/>
        </a:spcBef>
        <a:spcAft>
          <a:spcPct val="0"/>
        </a:spcAft>
        <a:buChar char="–"/>
        <a:defRPr b="1">
          <a:solidFill>
            <a:srgbClr val="003994"/>
          </a:solidFill>
          <a:latin typeface="+mn-lt"/>
        </a:defRPr>
      </a:lvl4pPr>
      <a:lvl5pPr marL="2057400" indent="-228600" algn="l" rtl="0" fontAlgn="base">
        <a:spcBef>
          <a:spcPct val="20000"/>
        </a:spcBef>
        <a:spcAft>
          <a:spcPct val="0"/>
        </a:spcAft>
        <a:buChar char="»"/>
        <a:defRPr>
          <a:solidFill>
            <a:srgbClr val="003994"/>
          </a:solidFill>
          <a:latin typeface="+mn-lt"/>
        </a:defRPr>
      </a:lvl5pPr>
      <a:lvl6pPr marL="2514600" indent="-228600" algn="l" rtl="0" fontAlgn="base">
        <a:spcBef>
          <a:spcPct val="20000"/>
        </a:spcBef>
        <a:spcAft>
          <a:spcPct val="0"/>
        </a:spcAft>
        <a:buChar char="»"/>
        <a:defRPr>
          <a:solidFill>
            <a:srgbClr val="003994"/>
          </a:solidFill>
          <a:latin typeface="+mn-lt"/>
        </a:defRPr>
      </a:lvl6pPr>
      <a:lvl7pPr marL="2971800" indent="-228600" algn="l" rtl="0" fontAlgn="base">
        <a:spcBef>
          <a:spcPct val="20000"/>
        </a:spcBef>
        <a:spcAft>
          <a:spcPct val="0"/>
        </a:spcAft>
        <a:buChar char="»"/>
        <a:defRPr>
          <a:solidFill>
            <a:srgbClr val="003994"/>
          </a:solidFill>
          <a:latin typeface="+mn-lt"/>
        </a:defRPr>
      </a:lvl7pPr>
      <a:lvl8pPr marL="3429000" indent="-228600" algn="l" rtl="0" fontAlgn="base">
        <a:spcBef>
          <a:spcPct val="20000"/>
        </a:spcBef>
        <a:spcAft>
          <a:spcPct val="0"/>
        </a:spcAft>
        <a:buChar char="»"/>
        <a:defRPr>
          <a:solidFill>
            <a:srgbClr val="003994"/>
          </a:solidFill>
          <a:latin typeface="+mn-lt"/>
        </a:defRPr>
      </a:lvl8pPr>
      <a:lvl9pPr marL="3886200" indent="-228600" algn="l" rtl="0" fontAlgn="base">
        <a:spcBef>
          <a:spcPct val="20000"/>
        </a:spcBef>
        <a:spcAft>
          <a:spcPct val="0"/>
        </a:spcAft>
        <a:buChar char="»"/>
        <a:defRPr>
          <a:solidFill>
            <a:srgbClr val="003994"/>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kr-olomoucky.cz/OlomouckyKraj/Aktuality_CZ.htm?lang=CZ"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kr-olomoucky.cz/OlomouckyKraj/Region&#225;ln&#237;+rozvoj/Program+rozvoje+&#250;zemn&#237;ho+obvodu+OK/PR&#218;OOK_CZ.htm?lang=CZ" TargetMode="External"/><Relationship Id="rId5" Type="http://schemas.openxmlformats.org/officeDocument/2006/relationships/hyperlink" Target="http://www.kr-olomoucky.cz/analyzy-a-koncepce-cl-184.html" TargetMode="External"/><Relationship Id="rId4" Type="http://schemas.openxmlformats.org/officeDocument/2006/relationships/hyperlink" Target="http://www.kr-olomoucky.cz/OlomouckyKraj/Region&#225;ln&#237;+rozvoj/region&#225;ln&#237;+rozvoj_CZ.htm?lang=CZ"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sz="3600" dirty="0" smtClean="0">
                <a:solidFill>
                  <a:srgbClr val="FF9900"/>
                </a:solidFill>
              </a:rPr>
              <a:t>Příprava Olomouckého kraje na kohezní politiku EU 2014+ </a:t>
            </a:r>
            <a:endParaRPr lang="cs-CZ" sz="3600" dirty="0">
              <a:solidFill>
                <a:srgbClr val="FF9900"/>
              </a:solidFill>
            </a:endParaRPr>
          </a:p>
        </p:txBody>
      </p:sp>
      <p:sp>
        <p:nvSpPr>
          <p:cNvPr id="2051" name="Rectangle 3"/>
          <p:cNvSpPr>
            <a:spLocks noGrp="1" noChangeArrowheads="1"/>
          </p:cNvSpPr>
          <p:nvPr>
            <p:ph type="subTitle" idx="1"/>
          </p:nvPr>
        </p:nvSpPr>
        <p:spPr>
          <a:xfrm>
            <a:off x="179512" y="4292600"/>
            <a:ext cx="8856984" cy="1346200"/>
          </a:xfrm>
        </p:spPr>
        <p:txBody>
          <a:bodyPr/>
          <a:lstStyle/>
          <a:p>
            <a:endParaRPr lang="cs-CZ" dirty="0"/>
          </a:p>
          <a:p>
            <a:r>
              <a:rPr lang="cs-CZ" sz="2000" dirty="0" smtClean="0"/>
              <a:t>Budoucnost Olomouckého kraje v rámci kohezní politiky EU 2014+, </a:t>
            </a:r>
            <a:endParaRPr lang="cs-CZ" sz="2000" dirty="0"/>
          </a:p>
          <a:p>
            <a:r>
              <a:rPr lang="cs-CZ" sz="2000" dirty="0" smtClean="0"/>
              <a:t>18. 9. 2012, Olomouc</a:t>
            </a:r>
            <a:endParaRPr lang="cs-CZ"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solidFill>
                  <a:srgbClr val="FF9900"/>
                </a:solidFill>
              </a:rPr>
              <a:t>Další součásti PRÚOOK</a:t>
            </a:r>
            <a:endParaRPr lang="cs-CZ" dirty="0"/>
          </a:p>
        </p:txBody>
      </p:sp>
      <p:sp>
        <p:nvSpPr>
          <p:cNvPr id="3" name="Zástupný symbol pro obsah 2"/>
          <p:cNvSpPr>
            <a:spLocks noGrp="1"/>
          </p:cNvSpPr>
          <p:nvPr>
            <p:ph idx="1"/>
          </p:nvPr>
        </p:nvSpPr>
        <p:spPr>
          <a:xfrm>
            <a:off x="179512" y="1557338"/>
            <a:ext cx="8640638" cy="4568825"/>
          </a:xfrm>
        </p:spPr>
        <p:txBody>
          <a:bodyPr/>
          <a:lstStyle/>
          <a:p>
            <a:pPr algn="just">
              <a:lnSpc>
                <a:spcPct val="90000"/>
              </a:lnSpc>
              <a:buClr>
                <a:schemeClr val="accent2"/>
              </a:buClr>
              <a:buFont typeface="Arial" pitchFamily="34" charset="0"/>
              <a:buChar char="−"/>
            </a:pPr>
            <a:r>
              <a:rPr lang="cs-CZ" sz="2200" b="0" dirty="0">
                <a:solidFill>
                  <a:schemeClr val="accent2"/>
                </a:solidFill>
              </a:rPr>
              <a:t>Porovnání navržených priorit s </a:t>
            </a:r>
            <a:r>
              <a:rPr lang="cs-CZ" sz="2200" b="0" dirty="0" smtClean="0">
                <a:solidFill>
                  <a:schemeClr val="accent2"/>
                </a:solidFill>
              </a:rPr>
              <a:t>cíli </a:t>
            </a:r>
            <a:r>
              <a:rPr lang="cs-CZ" sz="2200" b="0" dirty="0">
                <a:solidFill>
                  <a:schemeClr val="accent2"/>
                </a:solidFill>
              </a:rPr>
              <a:t>připravované kohezní politiky 2014-2020</a:t>
            </a:r>
          </a:p>
          <a:p>
            <a:pPr algn="just">
              <a:lnSpc>
                <a:spcPct val="90000"/>
              </a:lnSpc>
              <a:buClr>
                <a:schemeClr val="accent2"/>
              </a:buClr>
              <a:buFont typeface="Arial" pitchFamily="34" charset="0"/>
              <a:buChar char="−"/>
            </a:pPr>
            <a:r>
              <a:rPr lang="cs-CZ" sz="2200" b="0" dirty="0">
                <a:solidFill>
                  <a:schemeClr val="accent2"/>
                </a:solidFill>
              </a:rPr>
              <a:t>Provázanost PRÚOOK s územně plánovací </a:t>
            </a:r>
            <a:r>
              <a:rPr lang="cs-CZ" sz="2200" b="0" dirty="0" smtClean="0">
                <a:solidFill>
                  <a:schemeClr val="accent2"/>
                </a:solidFill>
              </a:rPr>
              <a:t>dokumentací</a:t>
            </a:r>
          </a:p>
          <a:p>
            <a:pPr algn="just">
              <a:lnSpc>
                <a:spcPct val="90000"/>
              </a:lnSpc>
              <a:buClr>
                <a:schemeClr val="accent2"/>
              </a:buClr>
              <a:buFont typeface="Arial" pitchFamily="34" charset="0"/>
              <a:buChar char="−"/>
            </a:pPr>
            <a:r>
              <a:rPr lang="cs-CZ" sz="2200" b="0" dirty="0">
                <a:solidFill>
                  <a:schemeClr val="accent2"/>
                </a:solidFill>
              </a:rPr>
              <a:t>Územní průmět – znázornění priorit v </a:t>
            </a:r>
            <a:r>
              <a:rPr lang="cs-CZ" sz="2200" b="0" dirty="0" smtClean="0">
                <a:solidFill>
                  <a:schemeClr val="accent2"/>
                </a:solidFill>
              </a:rPr>
              <a:t>území</a:t>
            </a:r>
          </a:p>
          <a:p>
            <a:pPr algn="just">
              <a:lnSpc>
                <a:spcPct val="90000"/>
              </a:lnSpc>
              <a:buClr>
                <a:schemeClr val="accent2"/>
              </a:buClr>
              <a:buFont typeface="Arial" pitchFamily="34" charset="0"/>
              <a:buChar char="−"/>
            </a:pPr>
            <a:r>
              <a:rPr lang="cs-CZ" sz="2200" b="0" dirty="0" smtClean="0">
                <a:solidFill>
                  <a:schemeClr val="accent2"/>
                </a:solidFill>
              </a:rPr>
              <a:t>Součástí </a:t>
            </a:r>
            <a:r>
              <a:rPr lang="cs-CZ" sz="2200" b="0" dirty="0">
                <a:solidFill>
                  <a:schemeClr val="accent2"/>
                </a:solidFill>
              </a:rPr>
              <a:t>jsou i přílohy</a:t>
            </a:r>
          </a:p>
          <a:p>
            <a:pPr marL="1200150" lvl="2" indent="-342900" algn="just">
              <a:lnSpc>
                <a:spcPct val="90000"/>
              </a:lnSpc>
              <a:buClr>
                <a:schemeClr val="accent2"/>
              </a:buClr>
            </a:pPr>
            <a:r>
              <a:rPr lang="cs-CZ" b="0" dirty="0">
                <a:solidFill>
                  <a:schemeClr val="accent2"/>
                </a:solidFill>
              </a:rPr>
              <a:t>Území s výraznými rozdíly</a:t>
            </a:r>
          </a:p>
          <a:p>
            <a:pPr marL="1200150" lvl="2" indent="-342900" algn="just">
              <a:lnSpc>
                <a:spcPct val="90000"/>
              </a:lnSpc>
              <a:buClr>
                <a:schemeClr val="accent2"/>
              </a:buClr>
            </a:pPr>
            <a:r>
              <a:rPr lang="cs-CZ" b="0" dirty="0" smtClean="0">
                <a:solidFill>
                  <a:schemeClr val="accent2"/>
                </a:solidFill>
              </a:rPr>
              <a:t>Metod</a:t>
            </a:r>
            <a:r>
              <a:rPr lang="cs-CZ" b="0" dirty="0">
                <a:solidFill>
                  <a:schemeClr val="accent2"/>
                </a:solidFill>
              </a:rPr>
              <a:t>ika monitorovacích </a:t>
            </a:r>
            <a:r>
              <a:rPr lang="cs-CZ" b="0" dirty="0" smtClean="0">
                <a:solidFill>
                  <a:schemeClr val="accent2"/>
                </a:solidFill>
              </a:rPr>
              <a:t>ukazatelů</a:t>
            </a:r>
          </a:p>
          <a:p>
            <a:pPr lvl="0" algn="just">
              <a:lnSpc>
                <a:spcPct val="90000"/>
              </a:lnSpc>
              <a:buClr>
                <a:srgbClr val="333399"/>
              </a:buClr>
              <a:buFont typeface="Arial" pitchFamily="34" charset="0"/>
              <a:buChar char="−"/>
            </a:pPr>
            <a:r>
              <a:rPr lang="cs-CZ" sz="2200" b="0" dirty="0" smtClean="0">
                <a:solidFill>
                  <a:srgbClr val="333399"/>
                </a:solidFill>
              </a:rPr>
              <a:t>Vydána informativní publikace</a:t>
            </a:r>
          </a:p>
          <a:p>
            <a:pPr lvl="0" algn="just">
              <a:lnSpc>
                <a:spcPct val="90000"/>
              </a:lnSpc>
              <a:buClr>
                <a:srgbClr val="333399"/>
              </a:buClr>
              <a:buFont typeface="Arial" pitchFamily="34" charset="0"/>
              <a:buChar char="−"/>
            </a:pPr>
            <a:r>
              <a:rPr lang="cs-CZ" sz="2200" b="0" dirty="0">
                <a:solidFill>
                  <a:srgbClr val="333399"/>
                </a:solidFill>
              </a:rPr>
              <a:t>Dokument v aktualizované podobě </a:t>
            </a:r>
            <a:r>
              <a:rPr lang="cs-CZ" sz="2200" b="0" dirty="0" smtClean="0">
                <a:solidFill>
                  <a:srgbClr val="333399"/>
                </a:solidFill>
              </a:rPr>
              <a:t>umístěn </a:t>
            </a:r>
            <a:r>
              <a:rPr lang="cs-CZ" sz="2200" b="0" dirty="0">
                <a:solidFill>
                  <a:srgbClr val="333399"/>
                </a:solidFill>
              </a:rPr>
              <a:t>na internetových stránkách OK</a:t>
            </a:r>
          </a:p>
          <a:p>
            <a:pPr lvl="1">
              <a:lnSpc>
                <a:spcPct val="80000"/>
              </a:lnSpc>
              <a:buFont typeface="Wingdings" pitchFamily="2" charset="2"/>
              <a:buChar char="ü"/>
              <a:defRPr/>
            </a:pPr>
            <a:r>
              <a:rPr lang="cs-CZ" sz="2000" dirty="0">
                <a:hlinkClick r:id="rId3"/>
              </a:rPr>
              <a:t>Olomoucký kraj</a:t>
            </a:r>
            <a:r>
              <a:rPr lang="cs-CZ" sz="2000" dirty="0"/>
              <a:t> &gt; </a:t>
            </a:r>
            <a:r>
              <a:rPr lang="cs-CZ" sz="2000" dirty="0">
                <a:hlinkClick r:id="rId4"/>
              </a:rPr>
              <a:t>Regionální rozvoj</a:t>
            </a:r>
            <a:r>
              <a:rPr lang="cs-CZ" sz="2000" dirty="0"/>
              <a:t> &gt; </a:t>
            </a:r>
            <a:r>
              <a:rPr lang="cs-CZ" sz="2000" dirty="0">
                <a:hlinkClick r:id="rId5" action="ppaction://hlinkfile"/>
              </a:rPr>
              <a:t>Analýzy a koncepce</a:t>
            </a:r>
            <a:r>
              <a:rPr lang="cs-CZ" sz="2000" cap="all" dirty="0"/>
              <a:t> </a:t>
            </a:r>
            <a:r>
              <a:rPr lang="cs-CZ" sz="2000" dirty="0"/>
              <a:t>&gt; </a:t>
            </a:r>
            <a:r>
              <a:rPr lang="cs-CZ" sz="2000" dirty="0">
                <a:hlinkClick r:id="rId6"/>
              </a:rPr>
              <a:t>Program rozvoje územního obvodu OK</a:t>
            </a:r>
            <a:r>
              <a:rPr lang="cs-CZ" sz="2000" dirty="0"/>
              <a:t> </a:t>
            </a:r>
          </a:p>
          <a:p>
            <a:pPr lvl="0" algn="just">
              <a:lnSpc>
                <a:spcPct val="90000"/>
              </a:lnSpc>
              <a:buClr>
                <a:srgbClr val="333399"/>
              </a:buClr>
              <a:buFont typeface="Arial" pitchFamily="34" charset="0"/>
              <a:buChar char="−"/>
            </a:pPr>
            <a:endParaRPr lang="cs-CZ" sz="2200" b="0" dirty="0">
              <a:solidFill>
                <a:srgbClr val="333399"/>
              </a:solidFill>
            </a:endParaRPr>
          </a:p>
        </p:txBody>
      </p:sp>
      <p:sp>
        <p:nvSpPr>
          <p:cNvPr id="4" name="Zástupný symbol pro číslo snímku 3"/>
          <p:cNvSpPr>
            <a:spLocks noGrp="1"/>
          </p:cNvSpPr>
          <p:nvPr>
            <p:ph type="sldNum" sz="quarter" idx="12"/>
          </p:nvPr>
        </p:nvSpPr>
        <p:spPr/>
        <p:txBody>
          <a:bodyPr/>
          <a:lstStyle/>
          <a:p>
            <a:fld id="{57167D27-7101-4338-82A1-62DB34D25E34}" type="slidenum">
              <a:rPr lang="cs-CZ" smtClean="0"/>
              <a:pPr/>
              <a:t>10</a:t>
            </a:fld>
            <a:endParaRPr lang="cs-CZ"/>
          </a:p>
        </p:txBody>
      </p:sp>
    </p:spTree>
    <p:extLst>
      <p:ext uri="{BB962C8B-B14F-4D97-AF65-F5344CB8AC3E}">
        <p14:creationId xmlns:p14="http://schemas.microsoft.com/office/powerpoint/2010/main" val="3083252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a:solidFill>
                  <a:schemeClr val="accent2"/>
                </a:solidFill>
              </a:rPr>
              <a:t>Vyplývá ze zákona č. 248/2000 Sb., o podpoře regionálního rozvoje</a:t>
            </a:r>
          </a:p>
          <a:p>
            <a:pPr algn="just">
              <a:lnSpc>
                <a:spcPct val="90000"/>
              </a:lnSpc>
              <a:buClr>
                <a:schemeClr val="accent2"/>
              </a:buClr>
              <a:buFont typeface="Arial" pitchFamily="34" charset="0"/>
              <a:buChar char="−"/>
            </a:pPr>
            <a:r>
              <a:rPr lang="cs-CZ" sz="2200" b="0" dirty="0" smtClean="0">
                <a:solidFill>
                  <a:schemeClr val="accent2"/>
                </a:solidFill>
              </a:rPr>
              <a:t>Cíl: Omezit </a:t>
            </a:r>
            <a:r>
              <a:rPr lang="cs-CZ" sz="2200" b="0" dirty="0">
                <a:solidFill>
                  <a:schemeClr val="accent2"/>
                </a:solidFill>
              </a:rPr>
              <a:t>zvyšování rozdílů mezi </a:t>
            </a:r>
            <a:r>
              <a:rPr lang="cs-CZ" sz="2200" b="0" dirty="0" smtClean="0">
                <a:solidFill>
                  <a:schemeClr val="accent2"/>
                </a:solidFill>
              </a:rPr>
              <a:t>regiony</a:t>
            </a:r>
          </a:p>
          <a:p>
            <a:pPr marL="342900" lvl="1" indent="-342900" algn="just">
              <a:lnSpc>
                <a:spcPct val="90000"/>
              </a:lnSpc>
              <a:buClr>
                <a:schemeClr val="accent2"/>
              </a:buClr>
              <a:buFont typeface="Arial" pitchFamily="34" charset="0"/>
              <a:buChar char="−"/>
            </a:pPr>
            <a:r>
              <a:rPr lang="cs-CZ" sz="2200" b="0" dirty="0" smtClean="0">
                <a:solidFill>
                  <a:schemeClr val="accent2"/>
                </a:solidFill>
                <a:ea typeface="+mn-ea"/>
                <a:cs typeface="+mn-cs"/>
              </a:rPr>
              <a:t>Způsob rozvoje:</a:t>
            </a:r>
            <a:endParaRPr lang="cs-CZ" sz="2200" b="0" dirty="0">
              <a:solidFill>
                <a:schemeClr val="accent2"/>
              </a:solidFill>
              <a:ea typeface="+mn-ea"/>
              <a:cs typeface="+mn-cs"/>
            </a:endParaRPr>
          </a:p>
          <a:p>
            <a:pPr lvl="1" algn="just">
              <a:lnSpc>
                <a:spcPct val="90000"/>
              </a:lnSpc>
              <a:buClr>
                <a:schemeClr val="accent2"/>
              </a:buClr>
              <a:buFont typeface="Arial" pitchFamily="34" charset="0"/>
              <a:buChar char="−"/>
            </a:pPr>
            <a:r>
              <a:rPr lang="cs-CZ" sz="2200" b="0" dirty="0" smtClean="0">
                <a:solidFill>
                  <a:schemeClr val="accent2"/>
                </a:solidFill>
              </a:rPr>
              <a:t>Hledat </a:t>
            </a:r>
            <a:r>
              <a:rPr lang="cs-CZ" sz="2200" b="0" dirty="0">
                <a:solidFill>
                  <a:schemeClr val="accent2"/>
                </a:solidFill>
              </a:rPr>
              <a:t>území s obdobnými problémy k řešení</a:t>
            </a:r>
          </a:p>
          <a:p>
            <a:pPr lvl="1" algn="just">
              <a:lnSpc>
                <a:spcPct val="90000"/>
              </a:lnSpc>
              <a:buClr>
                <a:schemeClr val="accent2"/>
              </a:buClr>
              <a:buFont typeface="Arial" pitchFamily="34" charset="0"/>
              <a:buChar char="−"/>
            </a:pPr>
            <a:r>
              <a:rPr lang="cs-CZ" sz="2200" b="0" dirty="0" smtClean="0">
                <a:solidFill>
                  <a:schemeClr val="accent2"/>
                </a:solidFill>
              </a:rPr>
              <a:t>Podpořit rozvinuté regiony v inovacích, aby nezaostávaly za světem a nestagnoval celý kraj </a:t>
            </a:r>
          </a:p>
          <a:p>
            <a:pPr lvl="1" algn="just">
              <a:lnSpc>
                <a:spcPct val="90000"/>
              </a:lnSpc>
              <a:buClr>
                <a:schemeClr val="accent2"/>
              </a:buClr>
              <a:buFont typeface="Arial" pitchFamily="34" charset="0"/>
              <a:buChar char="−"/>
            </a:pPr>
            <a:r>
              <a:rPr lang="cs-CZ" sz="2200" b="0" dirty="0" smtClean="0">
                <a:solidFill>
                  <a:schemeClr val="accent2"/>
                </a:solidFill>
              </a:rPr>
              <a:t>Povzbudit rozvoj zaostávajících regionů</a:t>
            </a:r>
          </a:p>
          <a:p>
            <a:pPr lvl="1" algn="just">
              <a:lnSpc>
                <a:spcPct val="90000"/>
              </a:lnSpc>
              <a:buClr>
                <a:schemeClr val="accent2"/>
              </a:buClr>
              <a:buFont typeface="Arial" pitchFamily="34" charset="0"/>
              <a:buChar char="−"/>
            </a:pPr>
            <a:r>
              <a:rPr lang="cs-CZ" sz="2200" b="0" dirty="0" smtClean="0">
                <a:solidFill>
                  <a:schemeClr val="accent2"/>
                </a:solidFill>
              </a:rPr>
              <a:t>Zabezpečit potřebnou úroveň základní infrastruktury</a:t>
            </a: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smtClean="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Vládou vyhlášeny regiony se soustředěnou podporou státu</a:t>
            </a:r>
          </a:p>
          <a:p>
            <a:pPr lvl="1" algn="just">
              <a:lnSpc>
                <a:spcPct val="90000"/>
              </a:lnSpc>
              <a:buClr>
                <a:schemeClr val="accent2"/>
              </a:buClr>
              <a:buFont typeface="Arial" pitchFamily="34" charset="0"/>
              <a:buChar char="−"/>
            </a:pPr>
            <a:r>
              <a:rPr lang="cs-CZ" sz="2200" b="0" dirty="0">
                <a:solidFill>
                  <a:schemeClr val="accent2"/>
                </a:solidFill>
              </a:rPr>
              <a:t>Zvýhodněny v dotačních titulech </a:t>
            </a:r>
            <a:r>
              <a:rPr lang="cs-CZ" sz="2200" b="0" dirty="0" smtClean="0">
                <a:solidFill>
                  <a:schemeClr val="accent2"/>
                </a:solidFill>
              </a:rPr>
              <a:t>EU</a:t>
            </a:r>
          </a:p>
          <a:p>
            <a:pPr lvl="1" algn="just">
              <a:lnSpc>
                <a:spcPct val="90000"/>
              </a:lnSpc>
              <a:buClr>
                <a:schemeClr val="accent2"/>
              </a:buClr>
              <a:buFont typeface="Arial" pitchFamily="34" charset="0"/>
              <a:buChar char="−"/>
            </a:pPr>
            <a:r>
              <a:rPr lang="cs-CZ" sz="2200" b="0" dirty="0" smtClean="0">
                <a:solidFill>
                  <a:schemeClr val="accent2"/>
                </a:solidFill>
              </a:rPr>
              <a:t>Speciální rozvojové programy MMR</a:t>
            </a: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Cíl kategorizace území</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11</a:t>
            </a:fld>
            <a:endParaRPr lang="cs-CZ"/>
          </a:p>
        </p:txBody>
      </p:sp>
    </p:spTree>
    <p:extLst>
      <p:ext uri="{BB962C8B-B14F-4D97-AF65-F5344CB8AC3E}">
        <p14:creationId xmlns:p14="http://schemas.microsoft.com/office/powerpoint/2010/main" val="245724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smtClean="0">
                <a:solidFill>
                  <a:schemeClr val="accent2"/>
                </a:solidFill>
              </a:rPr>
              <a:t>Aktuálně řešeno v připravované Strategii regionálního rozvoje ČR </a:t>
            </a:r>
          </a:p>
          <a:p>
            <a:pPr algn="just">
              <a:lnSpc>
                <a:spcPct val="90000"/>
              </a:lnSpc>
              <a:buClr>
                <a:schemeClr val="accent2"/>
              </a:buClr>
              <a:buFont typeface="Arial" pitchFamily="34" charset="0"/>
              <a:buChar char="−"/>
            </a:pPr>
            <a:r>
              <a:rPr lang="cs-CZ" sz="2200" b="0" dirty="0" smtClean="0">
                <a:solidFill>
                  <a:schemeClr val="accent2"/>
                </a:solidFill>
              </a:rPr>
              <a:t>Navrhované kategorie</a:t>
            </a:r>
          </a:p>
          <a:p>
            <a:pPr lvl="1" algn="just">
              <a:lnSpc>
                <a:spcPct val="90000"/>
              </a:lnSpc>
              <a:buClr>
                <a:schemeClr val="accent2"/>
              </a:buClr>
              <a:buFont typeface="Arial" pitchFamily="34" charset="0"/>
              <a:buChar char="−"/>
            </a:pPr>
            <a:r>
              <a:rPr lang="cs-CZ" sz="2200" b="0" dirty="0" smtClean="0">
                <a:solidFill>
                  <a:schemeClr val="accent2"/>
                </a:solidFill>
              </a:rPr>
              <a:t>Aglomerace</a:t>
            </a:r>
            <a:endParaRPr lang="cs-CZ" sz="2200" b="0" dirty="0">
              <a:solidFill>
                <a:schemeClr val="accent2"/>
              </a:solidFill>
            </a:endParaRPr>
          </a:p>
          <a:p>
            <a:pPr lvl="1" algn="just">
              <a:lnSpc>
                <a:spcPct val="90000"/>
              </a:lnSpc>
              <a:buClr>
                <a:schemeClr val="accent2"/>
              </a:buClr>
              <a:buFont typeface="Arial" pitchFamily="34" charset="0"/>
              <a:buChar char="−"/>
            </a:pPr>
            <a:r>
              <a:rPr lang="cs-CZ" sz="2200" b="0" dirty="0" smtClean="0">
                <a:solidFill>
                  <a:schemeClr val="accent2"/>
                </a:solidFill>
              </a:rPr>
              <a:t>Regionální centra a jejich zázemí</a:t>
            </a:r>
            <a:endParaRPr lang="cs-CZ" sz="2200" b="0" dirty="0">
              <a:solidFill>
                <a:schemeClr val="accent2"/>
              </a:solidFill>
            </a:endParaRPr>
          </a:p>
          <a:p>
            <a:pPr lvl="1" algn="just">
              <a:lnSpc>
                <a:spcPct val="90000"/>
              </a:lnSpc>
              <a:buClr>
                <a:schemeClr val="accent2"/>
              </a:buClr>
              <a:buFont typeface="Arial" pitchFamily="34" charset="0"/>
              <a:buChar char="−"/>
            </a:pPr>
            <a:r>
              <a:rPr lang="cs-CZ" sz="2200" b="0" dirty="0" smtClean="0">
                <a:solidFill>
                  <a:schemeClr val="accent2"/>
                </a:solidFill>
              </a:rPr>
              <a:t>„Stabilizovaná území“</a:t>
            </a:r>
            <a:endParaRPr lang="cs-CZ" sz="2200" b="0" dirty="0">
              <a:solidFill>
                <a:schemeClr val="accent2"/>
              </a:solidFill>
            </a:endParaRPr>
          </a:p>
          <a:p>
            <a:pPr lvl="1" algn="just">
              <a:lnSpc>
                <a:spcPct val="90000"/>
              </a:lnSpc>
              <a:buClr>
                <a:schemeClr val="accent2"/>
              </a:buClr>
              <a:buFont typeface="Arial" pitchFamily="34" charset="0"/>
              <a:buChar char="−"/>
            </a:pPr>
            <a:r>
              <a:rPr lang="cs-CZ" sz="2200" b="0" dirty="0" smtClean="0">
                <a:solidFill>
                  <a:schemeClr val="accent2"/>
                </a:solidFill>
              </a:rPr>
              <a:t>„Hospodářsky problémové regiony“</a:t>
            </a:r>
          </a:p>
          <a:p>
            <a:pPr lvl="1" algn="just">
              <a:lnSpc>
                <a:spcPct val="90000"/>
              </a:lnSpc>
              <a:buClr>
                <a:schemeClr val="accent2"/>
              </a:buClr>
              <a:buFont typeface="Arial" pitchFamily="34" charset="0"/>
              <a:buChar char="−"/>
            </a:pPr>
            <a:endParaRPr lang="cs-CZ" sz="2200" b="0" dirty="0">
              <a:solidFill>
                <a:schemeClr val="accent2"/>
              </a:solidFill>
            </a:endParaRPr>
          </a:p>
          <a:p>
            <a:pPr algn="just">
              <a:lnSpc>
                <a:spcPct val="90000"/>
              </a:lnSpc>
              <a:buClr>
                <a:schemeClr val="accent2"/>
              </a:buClr>
              <a:buFont typeface="Arial" pitchFamily="34" charset="0"/>
              <a:buChar char="−"/>
            </a:pPr>
            <a:r>
              <a:rPr lang="cs-CZ" sz="2200" b="0" i="1" dirty="0">
                <a:solidFill>
                  <a:schemeClr val="accent2"/>
                </a:solidFill>
              </a:rPr>
              <a:t>Dosud nebylo MMR prezentováno konkrétní územní vymezení</a:t>
            </a: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a:solidFill>
                  <a:srgbClr val="FF9900"/>
                </a:solidFill>
              </a:rPr>
              <a:t>Kategorizace území </a:t>
            </a:r>
            <a:r>
              <a:rPr lang="cs-CZ" dirty="0" smtClean="0">
                <a:solidFill>
                  <a:srgbClr val="FF9900"/>
                </a:solidFill>
              </a:rPr>
              <a:t>pro </a:t>
            </a:r>
            <a:r>
              <a:rPr lang="cs-CZ" dirty="0">
                <a:solidFill>
                  <a:srgbClr val="FF9900"/>
                </a:solidFill>
              </a:rPr>
              <a:t>KP 2014 </a:t>
            </a:r>
            <a:r>
              <a:rPr lang="cs-CZ" dirty="0" smtClean="0">
                <a:solidFill>
                  <a:srgbClr val="FF9900"/>
                </a:solidFill>
              </a:rPr>
              <a:t>+ dle MMR</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12</a:t>
            </a:fld>
            <a:endParaRPr lang="cs-CZ"/>
          </a:p>
        </p:txBody>
      </p:sp>
    </p:spTree>
    <p:extLst>
      <p:ext uri="{BB962C8B-B14F-4D97-AF65-F5344CB8AC3E}">
        <p14:creationId xmlns:p14="http://schemas.microsoft.com/office/powerpoint/2010/main" val="3505606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r>
              <a:rPr lang="cs-CZ" dirty="0" smtClean="0"/>
              <a:t>Strategie </a:t>
            </a:r>
            <a:r>
              <a:rPr lang="cs-CZ" dirty="0"/>
              <a:t>regionálního rozvoje ČR </a:t>
            </a:r>
            <a:endParaRPr lang="cs-CZ" dirty="0" smtClean="0"/>
          </a:p>
          <a:p>
            <a:pPr algn="just">
              <a:lnSpc>
                <a:spcPct val="90000"/>
              </a:lnSpc>
              <a:buClr>
                <a:schemeClr val="accent2"/>
              </a:buClr>
              <a:buFont typeface="Arial" pitchFamily="34" charset="0"/>
              <a:buChar char="−"/>
            </a:pPr>
            <a:r>
              <a:rPr lang="cs-CZ" sz="2200" b="0" dirty="0" smtClean="0">
                <a:solidFill>
                  <a:schemeClr val="accent2"/>
                </a:solidFill>
              </a:rPr>
              <a:t>„Hospodářsky problémové regiony“</a:t>
            </a:r>
          </a:p>
          <a:p>
            <a:pPr algn="just">
              <a:lnSpc>
                <a:spcPct val="90000"/>
              </a:lnSpc>
              <a:buClr>
                <a:schemeClr val="accent2"/>
              </a:buClr>
              <a:buFont typeface="Arial" pitchFamily="34" charset="0"/>
              <a:buChar char="−"/>
            </a:pPr>
            <a:r>
              <a:rPr lang="cs-CZ" sz="2200" b="0" dirty="0" smtClean="0">
                <a:solidFill>
                  <a:schemeClr val="accent2"/>
                </a:solidFill>
              </a:rPr>
              <a:t>Zvýhodněny v dotační politice</a:t>
            </a:r>
          </a:p>
          <a:p>
            <a:pPr algn="just">
              <a:lnSpc>
                <a:spcPct val="90000"/>
              </a:lnSpc>
              <a:buClr>
                <a:schemeClr val="accent2"/>
              </a:buClr>
              <a:buFont typeface="Arial" pitchFamily="34" charset="0"/>
              <a:buChar char="−"/>
            </a:pPr>
            <a:r>
              <a:rPr lang="cs-CZ" sz="2200" b="0" dirty="0" smtClean="0">
                <a:solidFill>
                  <a:schemeClr val="accent2"/>
                </a:solidFill>
              </a:rPr>
              <a:t>Specializovaní dotační programy</a:t>
            </a:r>
          </a:p>
          <a:p>
            <a:pPr algn="just">
              <a:lnSpc>
                <a:spcPct val="90000"/>
              </a:lnSpc>
              <a:buClr>
                <a:schemeClr val="accent2"/>
              </a:buClr>
              <a:buFont typeface="Arial" pitchFamily="34" charset="0"/>
              <a:buChar char="−"/>
            </a:pPr>
            <a:endParaRPr lang="cs-CZ" sz="2200" b="0" dirty="0" smtClean="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Uvažované ukazatele pro jejich vymezení</a:t>
            </a:r>
          </a:p>
          <a:p>
            <a:pPr lvl="1" algn="just">
              <a:lnSpc>
                <a:spcPct val="90000"/>
              </a:lnSpc>
              <a:buClr>
                <a:schemeClr val="accent2"/>
              </a:buClr>
              <a:buFont typeface="Arial" pitchFamily="34" charset="0"/>
              <a:buChar char="−"/>
            </a:pPr>
            <a:r>
              <a:rPr lang="cs-CZ" sz="2200" b="0" dirty="0" smtClean="0">
                <a:solidFill>
                  <a:schemeClr val="accent2"/>
                </a:solidFill>
              </a:rPr>
              <a:t>HDP v regionu (výpočtem z krajského HDP)</a:t>
            </a:r>
          </a:p>
          <a:p>
            <a:pPr lvl="1" algn="just">
              <a:lnSpc>
                <a:spcPct val="90000"/>
              </a:lnSpc>
              <a:buClr>
                <a:schemeClr val="accent2"/>
              </a:buClr>
              <a:buFont typeface="Arial" pitchFamily="34" charset="0"/>
              <a:buChar char="−"/>
            </a:pPr>
            <a:r>
              <a:rPr lang="cs-CZ" sz="2200" b="0" dirty="0" smtClean="0">
                <a:solidFill>
                  <a:schemeClr val="accent2"/>
                </a:solidFill>
              </a:rPr>
              <a:t>Míra nezaměstnanosti</a:t>
            </a:r>
          </a:p>
          <a:p>
            <a:pPr lvl="1" algn="just">
              <a:lnSpc>
                <a:spcPct val="90000"/>
              </a:lnSpc>
              <a:buClr>
                <a:schemeClr val="accent2"/>
              </a:buClr>
              <a:buFont typeface="Arial" pitchFamily="34" charset="0"/>
              <a:buChar char="−"/>
            </a:pPr>
            <a:r>
              <a:rPr lang="cs-CZ" sz="2200" b="0" dirty="0" smtClean="0">
                <a:solidFill>
                  <a:schemeClr val="accent2"/>
                </a:solidFill>
              </a:rPr>
              <a:t>Daňová výtěžnost obcí</a:t>
            </a:r>
          </a:p>
          <a:p>
            <a:pPr lvl="1" algn="just">
              <a:lnSpc>
                <a:spcPct val="90000"/>
              </a:lnSpc>
              <a:buClr>
                <a:schemeClr val="accent2"/>
              </a:buClr>
              <a:buFont typeface="Arial" pitchFamily="34" charset="0"/>
              <a:buChar char="−"/>
            </a:pPr>
            <a:r>
              <a:rPr lang="cs-CZ" sz="2200" b="0" dirty="0" smtClean="0">
                <a:solidFill>
                  <a:schemeClr val="accent2"/>
                </a:solidFill>
              </a:rPr>
              <a:t>Vyplacené sociální dávky</a:t>
            </a:r>
          </a:p>
          <a:p>
            <a:pPr lvl="1" algn="just">
              <a:lnSpc>
                <a:spcPct val="90000"/>
              </a:lnSpc>
              <a:buClr>
                <a:schemeClr val="accent2"/>
              </a:buClr>
              <a:buFont typeface="Arial" pitchFamily="34" charset="0"/>
              <a:buChar char="−"/>
            </a:pPr>
            <a:r>
              <a:rPr lang="cs-CZ" sz="2200" b="0" dirty="0" smtClean="0">
                <a:solidFill>
                  <a:schemeClr val="accent2"/>
                </a:solidFill>
              </a:rPr>
              <a:t>Migrační saldo</a:t>
            </a:r>
          </a:p>
          <a:p>
            <a:pPr lvl="1" algn="just">
              <a:lnSpc>
                <a:spcPct val="90000"/>
              </a:lnSpc>
              <a:buClr>
                <a:schemeClr val="accent2"/>
              </a:buClr>
              <a:buFont typeface="Arial" pitchFamily="34" charset="0"/>
              <a:buChar char="−"/>
            </a:pPr>
            <a:r>
              <a:rPr lang="cs-CZ" sz="2200" b="0" dirty="0" smtClean="0">
                <a:solidFill>
                  <a:schemeClr val="accent2"/>
                </a:solidFill>
              </a:rPr>
              <a:t>Index konkurenceschopnosti (výpočet MMR)</a:t>
            </a: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a:solidFill>
                  <a:srgbClr val="FF9900"/>
                </a:solidFill>
              </a:rPr>
              <a:t>Kategorizace území </a:t>
            </a:r>
            <a:r>
              <a:rPr lang="cs-CZ" dirty="0" smtClean="0">
                <a:solidFill>
                  <a:srgbClr val="FF9900"/>
                </a:solidFill>
              </a:rPr>
              <a:t>pro </a:t>
            </a:r>
            <a:r>
              <a:rPr lang="cs-CZ" dirty="0">
                <a:solidFill>
                  <a:srgbClr val="FF9900"/>
                </a:solidFill>
              </a:rPr>
              <a:t>KP 2014 </a:t>
            </a:r>
            <a:r>
              <a:rPr lang="cs-CZ" dirty="0" smtClean="0">
                <a:solidFill>
                  <a:srgbClr val="FF9900"/>
                </a:solidFill>
              </a:rPr>
              <a:t>+ dle MMR</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13</a:t>
            </a:fld>
            <a:endParaRPr lang="cs-CZ"/>
          </a:p>
        </p:txBody>
      </p:sp>
    </p:spTree>
    <p:extLst>
      <p:ext uri="{BB962C8B-B14F-4D97-AF65-F5344CB8AC3E}">
        <p14:creationId xmlns:p14="http://schemas.microsoft.com/office/powerpoint/2010/main" val="6567747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Kategorizace území – index konkurenceschopnosti</a:t>
            </a:r>
            <a:endParaRPr lang="cs-CZ" dirty="0"/>
          </a:p>
        </p:txBody>
      </p:sp>
      <p:pic>
        <p:nvPicPr>
          <p:cNvPr id="2050" name="obrázek 13" descr="Typologie RCIcz ORP_NEW"/>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3477" r="2815" b="1639"/>
          <a:stretch>
            <a:fillRect/>
          </a:stretch>
        </p:blipFill>
        <p:spPr bwMode="auto">
          <a:xfrm>
            <a:off x="179512" y="1340768"/>
            <a:ext cx="7272808" cy="540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23622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6567"/>
          <a:stretch/>
        </p:blipFill>
        <p:spPr bwMode="auto">
          <a:xfrm>
            <a:off x="35496" y="1916832"/>
            <a:ext cx="407067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58" name="Rectangle 2"/>
          <p:cNvSpPr>
            <a:spLocks noGrp="1" noChangeArrowheads="1"/>
          </p:cNvSpPr>
          <p:nvPr>
            <p:ph type="body" idx="1"/>
          </p:nvPr>
        </p:nvSpPr>
        <p:spPr>
          <a:xfrm>
            <a:off x="3563888" y="1340768"/>
            <a:ext cx="5616624"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smtClean="0">
                <a:solidFill>
                  <a:schemeClr val="accent2"/>
                </a:solidFill>
              </a:rPr>
              <a:t>Kategorizace je </a:t>
            </a:r>
            <a:r>
              <a:rPr lang="cs-CZ" sz="2200" b="0" dirty="0" smtClean="0">
                <a:solidFill>
                  <a:schemeClr val="accent2"/>
                </a:solidFill>
              </a:rPr>
              <a:t>již nyní </a:t>
            </a:r>
            <a:r>
              <a:rPr lang="cs-CZ" sz="2200" b="0" dirty="0" smtClean="0">
                <a:solidFill>
                  <a:schemeClr val="accent2"/>
                </a:solidFill>
              </a:rPr>
              <a:t>řešena v Programu rozvoje územního obvodu Olomouckého kraje:</a:t>
            </a:r>
          </a:p>
          <a:p>
            <a:pPr lvl="1" algn="just">
              <a:lnSpc>
                <a:spcPct val="90000"/>
              </a:lnSpc>
              <a:buClr>
                <a:schemeClr val="accent2"/>
              </a:buClr>
              <a:buFont typeface="Arial" pitchFamily="34" charset="0"/>
              <a:buChar char="−"/>
            </a:pPr>
            <a:r>
              <a:rPr lang="cs-CZ" sz="2200" b="0" dirty="0" smtClean="0">
                <a:solidFill>
                  <a:schemeClr val="accent2"/>
                </a:solidFill>
              </a:rPr>
              <a:t>Analýza až na úroveň POÚ</a:t>
            </a:r>
          </a:p>
          <a:p>
            <a:pPr lvl="1" algn="just">
              <a:lnSpc>
                <a:spcPct val="90000"/>
              </a:lnSpc>
              <a:buClr>
                <a:schemeClr val="accent2"/>
              </a:buClr>
              <a:buFont typeface="Arial" pitchFamily="34" charset="0"/>
              <a:buChar char="−"/>
            </a:pPr>
            <a:r>
              <a:rPr lang="cs-CZ" sz="2200" b="0" dirty="0" smtClean="0">
                <a:solidFill>
                  <a:schemeClr val="accent2"/>
                </a:solidFill>
              </a:rPr>
              <a:t>Vychází z dosud platné metodiky určení hospodářsky slabých a strukturálně postižených regionů</a:t>
            </a: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Kategorizace území – Olomoucký kraj</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15</a:t>
            </a:fld>
            <a:endParaRPr lang="cs-CZ"/>
          </a:p>
        </p:txBody>
      </p:sp>
    </p:spTree>
    <p:extLst>
      <p:ext uri="{BB962C8B-B14F-4D97-AF65-F5344CB8AC3E}">
        <p14:creationId xmlns:p14="http://schemas.microsoft.com/office/powerpoint/2010/main" val="421258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smtClean="0">
                <a:solidFill>
                  <a:schemeClr val="accent2"/>
                </a:solidFill>
              </a:rPr>
              <a:t>Olomoucký kraj ve spolupráci se Zlínským krajem a Úřadem Regionální rady Střední Morava</a:t>
            </a:r>
          </a:p>
          <a:p>
            <a:pPr algn="just">
              <a:lnSpc>
                <a:spcPct val="90000"/>
              </a:lnSpc>
              <a:buClr>
                <a:schemeClr val="accent2"/>
              </a:buClr>
              <a:buFont typeface="Arial" pitchFamily="34" charset="0"/>
              <a:buChar char="−"/>
            </a:pPr>
            <a:r>
              <a:rPr lang="cs-CZ" sz="2200" b="0" dirty="0" smtClean="0">
                <a:solidFill>
                  <a:schemeClr val="accent2"/>
                </a:solidFill>
              </a:rPr>
              <a:t>Iniciativně hledáme řešení pro uplatnění kohezní politiky na regionální úrovni</a:t>
            </a:r>
          </a:p>
          <a:p>
            <a:pPr algn="just">
              <a:lnSpc>
                <a:spcPct val="90000"/>
              </a:lnSpc>
              <a:buClr>
                <a:schemeClr val="accent2"/>
              </a:buClr>
              <a:buFont typeface="Arial" pitchFamily="34" charset="0"/>
              <a:buChar char="−"/>
            </a:pPr>
            <a:r>
              <a:rPr lang="cs-CZ" sz="2200" b="0" dirty="0" smtClean="0">
                <a:solidFill>
                  <a:schemeClr val="accent2"/>
                </a:solidFill>
              </a:rPr>
              <a:t>Bude diskutováno ve Výboru Regionální rady a Radě Olomouckého a Zlínského kraje</a:t>
            </a:r>
          </a:p>
          <a:p>
            <a:pPr algn="just">
              <a:lnSpc>
                <a:spcPct val="90000"/>
              </a:lnSpc>
              <a:buClr>
                <a:schemeClr val="accent2"/>
              </a:buClr>
              <a:buFont typeface="Arial" pitchFamily="34" charset="0"/>
              <a:buChar char="−"/>
            </a:pPr>
            <a:r>
              <a:rPr lang="cs-CZ" sz="2200" b="0" dirty="0" smtClean="0">
                <a:solidFill>
                  <a:schemeClr val="accent2"/>
                </a:solidFill>
              </a:rPr>
              <a:t>Kategorizace vychází z přístupu užitého AK ČR při zpracování alternativního návrhu</a:t>
            </a: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a:solidFill>
                  <a:srgbClr val="FF9900"/>
                </a:solidFill>
              </a:rPr>
              <a:t>Kategorizace území </a:t>
            </a:r>
            <a:r>
              <a:rPr lang="cs-CZ" dirty="0" smtClean="0">
                <a:solidFill>
                  <a:srgbClr val="FF9900"/>
                </a:solidFill>
              </a:rPr>
              <a:t/>
            </a:r>
            <a:br>
              <a:rPr lang="cs-CZ" dirty="0" smtClean="0">
                <a:solidFill>
                  <a:srgbClr val="FF9900"/>
                </a:solidFill>
              </a:rPr>
            </a:br>
            <a:r>
              <a:rPr lang="cs-CZ" dirty="0" smtClean="0">
                <a:solidFill>
                  <a:srgbClr val="FF9900"/>
                </a:solidFill>
              </a:rPr>
              <a:t>v NUTS II</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16</a:t>
            </a:fld>
            <a:endParaRPr lang="cs-CZ" dirty="0"/>
          </a:p>
        </p:txBody>
      </p:sp>
    </p:spTree>
    <p:extLst>
      <p:ext uri="{BB962C8B-B14F-4D97-AF65-F5344CB8AC3E}">
        <p14:creationId xmlns:p14="http://schemas.microsoft.com/office/powerpoint/2010/main" val="34841659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p:txBody>
          <a:bodyPr/>
          <a:lstStyle/>
          <a:p>
            <a:r>
              <a:rPr lang="cs-CZ" dirty="0" smtClean="0">
                <a:solidFill>
                  <a:srgbClr val="FF9900"/>
                </a:solidFill>
              </a:rPr>
              <a:t>Kategorizace území – návrh za NUTS II</a:t>
            </a:r>
            <a:endParaRPr lang="cs-CZ" dirty="0">
              <a:solidFill>
                <a:srgbClr val="FF9900"/>
              </a:solidFill>
            </a:endParaRPr>
          </a:p>
        </p:txBody>
      </p:sp>
      <p:grpSp>
        <p:nvGrpSpPr>
          <p:cNvPr id="5" name="Skupina 4"/>
          <p:cNvGrpSpPr>
            <a:grpSpLocks noChangeAspect="1"/>
          </p:cNvGrpSpPr>
          <p:nvPr/>
        </p:nvGrpSpPr>
        <p:grpSpPr>
          <a:xfrm>
            <a:off x="80433" y="1733924"/>
            <a:ext cx="2910408" cy="4412958"/>
            <a:chOff x="770090" y="-833986"/>
            <a:chExt cx="7043187" cy="10679357"/>
          </a:xfrm>
        </p:grpSpPr>
        <p:pic>
          <p:nvPicPr>
            <p:cNvPr id="6" name="Obráze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090" y="-833986"/>
              <a:ext cx="7043187" cy="10440000"/>
            </a:xfrm>
            <a:prstGeom prst="rect">
              <a:avLst/>
            </a:prstGeom>
          </p:spPr>
        </p:pic>
        <p:sp>
          <p:nvSpPr>
            <p:cNvPr id="7" name="Obdélník 6"/>
            <p:cNvSpPr/>
            <p:nvPr/>
          </p:nvSpPr>
          <p:spPr>
            <a:xfrm>
              <a:off x="4424660" y="1086668"/>
              <a:ext cx="648072" cy="432048"/>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050"/>
            </a:p>
          </p:txBody>
        </p:sp>
        <p:sp>
          <p:nvSpPr>
            <p:cNvPr id="8" name="Obdélník 7"/>
            <p:cNvSpPr/>
            <p:nvPr/>
          </p:nvSpPr>
          <p:spPr>
            <a:xfrm>
              <a:off x="4424660" y="1629394"/>
              <a:ext cx="648072" cy="432048"/>
            </a:xfrm>
            <a:prstGeom prst="rect">
              <a:avLst/>
            </a:prstGeom>
            <a:solidFill>
              <a:srgbClr val="92D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050"/>
            </a:p>
          </p:txBody>
        </p:sp>
        <p:sp>
          <p:nvSpPr>
            <p:cNvPr id="9" name="Obdélník 8"/>
            <p:cNvSpPr/>
            <p:nvPr/>
          </p:nvSpPr>
          <p:spPr>
            <a:xfrm>
              <a:off x="4424660" y="2172120"/>
              <a:ext cx="648072" cy="432048"/>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1050"/>
            </a:p>
          </p:txBody>
        </p:sp>
        <p:sp>
          <p:nvSpPr>
            <p:cNvPr id="10" name="TextovéPole 9"/>
            <p:cNvSpPr txBox="1"/>
            <p:nvPr/>
          </p:nvSpPr>
          <p:spPr>
            <a:xfrm>
              <a:off x="5017826" y="943719"/>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Regiony konkurenceschopné</a:t>
              </a:r>
              <a:endParaRPr lang="cs-CZ" sz="700" dirty="0">
                <a:latin typeface="Arial" pitchFamily="34" charset="0"/>
                <a:cs typeface="Arial" pitchFamily="34" charset="0"/>
              </a:endParaRPr>
            </a:p>
          </p:txBody>
        </p:sp>
        <p:sp>
          <p:nvSpPr>
            <p:cNvPr id="11" name="TextovéPole 10"/>
            <p:cNvSpPr txBox="1"/>
            <p:nvPr/>
          </p:nvSpPr>
          <p:spPr>
            <a:xfrm>
              <a:off x="5017826" y="1545435"/>
              <a:ext cx="2795451" cy="744820"/>
            </a:xfrm>
            <a:prstGeom prst="rect">
              <a:avLst/>
            </a:prstGeom>
            <a:noFill/>
          </p:spPr>
          <p:txBody>
            <a:bodyPr wrap="square" rtlCol="0">
              <a:spAutoFit/>
            </a:bodyPr>
            <a:lstStyle/>
            <a:p>
              <a:r>
                <a:rPr lang="cs-CZ" sz="700" dirty="0" smtClean="0">
                  <a:latin typeface="Arial" pitchFamily="34" charset="0"/>
                  <a:cs typeface="Arial" pitchFamily="34" charset="0"/>
                </a:rPr>
                <a:t>Regiony s nízkou konkurenceschopností</a:t>
              </a:r>
              <a:endParaRPr lang="cs-CZ" sz="700" dirty="0">
                <a:latin typeface="Arial" pitchFamily="34" charset="0"/>
                <a:cs typeface="Arial" pitchFamily="34" charset="0"/>
              </a:endParaRPr>
            </a:p>
          </p:txBody>
        </p:sp>
        <p:sp>
          <p:nvSpPr>
            <p:cNvPr id="12" name="TextovéPole 11"/>
            <p:cNvSpPr txBox="1"/>
            <p:nvPr/>
          </p:nvSpPr>
          <p:spPr>
            <a:xfrm>
              <a:off x="5017826" y="2111212"/>
              <a:ext cx="2684438" cy="744820"/>
            </a:xfrm>
            <a:prstGeom prst="rect">
              <a:avLst/>
            </a:prstGeom>
            <a:noFill/>
          </p:spPr>
          <p:txBody>
            <a:bodyPr wrap="square" rtlCol="0">
              <a:spAutoFit/>
            </a:bodyPr>
            <a:lstStyle/>
            <a:p>
              <a:r>
                <a:rPr lang="cs-CZ" sz="700" dirty="0" smtClean="0">
                  <a:latin typeface="Arial" pitchFamily="34" charset="0"/>
                  <a:cs typeface="Arial" pitchFamily="34" charset="0"/>
                </a:rPr>
                <a:t>Nekonkurenceschopné regiony</a:t>
              </a:r>
              <a:endParaRPr lang="cs-CZ" sz="700" dirty="0">
                <a:latin typeface="Arial" pitchFamily="34" charset="0"/>
                <a:cs typeface="Arial" pitchFamily="34" charset="0"/>
              </a:endParaRPr>
            </a:p>
          </p:txBody>
        </p:sp>
        <p:sp>
          <p:nvSpPr>
            <p:cNvPr id="13" name="TextovéPole 12"/>
            <p:cNvSpPr txBox="1"/>
            <p:nvPr/>
          </p:nvSpPr>
          <p:spPr>
            <a:xfrm>
              <a:off x="2696468" y="44926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Jeseník</a:t>
              </a:r>
              <a:endParaRPr lang="cs-CZ" sz="700" dirty="0">
                <a:latin typeface="Arial" pitchFamily="34" charset="0"/>
                <a:cs typeface="Arial" pitchFamily="34" charset="0"/>
              </a:endParaRPr>
            </a:p>
          </p:txBody>
        </p:sp>
        <p:sp>
          <p:nvSpPr>
            <p:cNvPr id="14" name="TextovéPole 13"/>
            <p:cNvSpPr txBox="1"/>
            <p:nvPr/>
          </p:nvSpPr>
          <p:spPr>
            <a:xfrm>
              <a:off x="1281832" y="270003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Zábřeh</a:t>
              </a:r>
              <a:endParaRPr lang="cs-CZ" sz="700" dirty="0">
                <a:latin typeface="Arial" pitchFamily="34" charset="0"/>
                <a:cs typeface="Arial" pitchFamily="34" charset="0"/>
              </a:endParaRPr>
            </a:p>
          </p:txBody>
        </p:sp>
        <p:sp>
          <p:nvSpPr>
            <p:cNvPr id="15" name="TextovéPole 14"/>
            <p:cNvSpPr txBox="1"/>
            <p:nvPr/>
          </p:nvSpPr>
          <p:spPr>
            <a:xfrm>
              <a:off x="1905966" y="185931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Šumperk</a:t>
              </a:r>
              <a:endParaRPr lang="cs-CZ" sz="700" dirty="0">
                <a:latin typeface="Arial" pitchFamily="34" charset="0"/>
                <a:cs typeface="Arial" pitchFamily="34" charset="0"/>
              </a:endParaRPr>
            </a:p>
          </p:txBody>
        </p:sp>
        <p:sp>
          <p:nvSpPr>
            <p:cNvPr id="16" name="TextovéPole 15"/>
            <p:cNvSpPr txBox="1"/>
            <p:nvPr/>
          </p:nvSpPr>
          <p:spPr>
            <a:xfrm>
              <a:off x="1229916" y="323636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Mohelnice</a:t>
              </a:r>
              <a:endParaRPr lang="cs-CZ" sz="700" dirty="0">
                <a:latin typeface="Arial" pitchFamily="34" charset="0"/>
                <a:cs typeface="Arial" pitchFamily="34" charset="0"/>
              </a:endParaRPr>
            </a:p>
          </p:txBody>
        </p:sp>
        <p:sp>
          <p:nvSpPr>
            <p:cNvPr id="17" name="TextovéPole 16"/>
            <p:cNvSpPr txBox="1"/>
            <p:nvPr/>
          </p:nvSpPr>
          <p:spPr>
            <a:xfrm>
              <a:off x="2264420" y="3257574"/>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Uničov</a:t>
              </a:r>
              <a:endParaRPr lang="cs-CZ" sz="700" dirty="0">
                <a:latin typeface="Arial" pitchFamily="34" charset="0"/>
                <a:cs typeface="Arial" pitchFamily="34" charset="0"/>
              </a:endParaRPr>
            </a:p>
          </p:txBody>
        </p:sp>
        <p:sp>
          <p:nvSpPr>
            <p:cNvPr id="18" name="TextovéPole 17"/>
            <p:cNvSpPr txBox="1"/>
            <p:nvPr/>
          </p:nvSpPr>
          <p:spPr>
            <a:xfrm>
              <a:off x="1760364" y="3957910"/>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Litovel</a:t>
              </a:r>
              <a:endParaRPr lang="cs-CZ" sz="700" dirty="0">
                <a:latin typeface="Arial" pitchFamily="34" charset="0"/>
                <a:cs typeface="Arial" pitchFamily="34" charset="0"/>
              </a:endParaRPr>
            </a:p>
          </p:txBody>
        </p:sp>
        <p:sp>
          <p:nvSpPr>
            <p:cNvPr id="19" name="TextovéPole 18"/>
            <p:cNvSpPr txBox="1"/>
            <p:nvPr/>
          </p:nvSpPr>
          <p:spPr>
            <a:xfrm>
              <a:off x="3056508" y="357100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Šternberk</a:t>
              </a:r>
              <a:endParaRPr lang="cs-CZ" sz="700" dirty="0">
                <a:latin typeface="Arial" pitchFamily="34" charset="0"/>
                <a:cs typeface="Arial" pitchFamily="34" charset="0"/>
              </a:endParaRPr>
            </a:p>
          </p:txBody>
        </p:sp>
        <p:sp>
          <p:nvSpPr>
            <p:cNvPr id="20" name="TextovéPole 19"/>
            <p:cNvSpPr txBox="1"/>
            <p:nvPr/>
          </p:nvSpPr>
          <p:spPr>
            <a:xfrm rot="20024225">
              <a:off x="1018880" y="397479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Konice</a:t>
              </a:r>
              <a:endParaRPr lang="cs-CZ" sz="700" dirty="0">
                <a:latin typeface="Arial" pitchFamily="34" charset="0"/>
                <a:cs typeface="Arial" pitchFamily="34" charset="0"/>
              </a:endParaRPr>
            </a:p>
          </p:txBody>
        </p:sp>
        <p:sp>
          <p:nvSpPr>
            <p:cNvPr id="21" name="TextovéPole 20"/>
            <p:cNvSpPr txBox="1"/>
            <p:nvPr/>
          </p:nvSpPr>
          <p:spPr>
            <a:xfrm>
              <a:off x="2794000" y="4559885"/>
              <a:ext cx="2545804" cy="400110"/>
            </a:xfrm>
            <a:prstGeom prst="rect">
              <a:avLst/>
            </a:prstGeom>
            <a:noFill/>
          </p:spPr>
          <p:txBody>
            <a:bodyPr wrap="square" rtlCol="0">
              <a:spAutoFit/>
            </a:bodyPr>
            <a:lstStyle/>
            <a:p>
              <a:r>
                <a:rPr lang="cs-CZ" sz="700" b="1" dirty="0" smtClean="0">
                  <a:latin typeface="Arial" pitchFamily="34" charset="0"/>
                  <a:cs typeface="Arial" pitchFamily="34" charset="0"/>
                </a:rPr>
                <a:t>Olomouc</a:t>
              </a:r>
              <a:endParaRPr lang="cs-CZ" sz="700" b="1" dirty="0">
                <a:latin typeface="Arial" pitchFamily="34" charset="0"/>
                <a:cs typeface="Arial" pitchFamily="34" charset="0"/>
              </a:endParaRPr>
            </a:p>
          </p:txBody>
        </p:sp>
        <p:sp>
          <p:nvSpPr>
            <p:cNvPr id="22" name="TextovéPole 21"/>
            <p:cNvSpPr txBox="1"/>
            <p:nvPr/>
          </p:nvSpPr>
          <p:spPr>
            <a:xfrm>
              <a:off x="1904380" y="5326061"/>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Prostějov</a:t>
              </a:r>
              <a:endParaRPr lang="cs-CZ" sz="700" dirty="0">
                <a:latin typeface="Arial" pitchFamily="34" charset="0"/>
                <a:cs typeface="Arial" pitchFamily="34" charset="0"/>
              </a:endParaRPr>
            </a:p>
          </p:txBody>
        </p:sp>
        <p:sp>
          <p:nvSpPr>
            <p:cNvPr id="23" name="TextovéPole 22"/>
            <p:cNvSpPr txBox="1"/>
            <p:nvPr/>
          </p:nvSpPr>
          <p:spPr>
            <a:xfrm>
              <a:off x="3272532" y="5542085"/>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Přerov</a:t>
              </a:r>
              <a:endParaRPr lang="cs-CZ" sz="700" dirty="0">
                <a:latin typeface="Arial" pitchFamily="34" charset="0"/>
                <a:cs typeface="Arial" pitchFamily="34" charset="0"/>
              </a:endParaRPr>
            </a:p>
          </p:txBody>
        </p:sp>
        <p:sp>
          <p:nvSpPr>
            <p:cNvPr id="24" name="TextovéPole 23"/>
            <p:cNvSpPr txBox="1"/>
            <p:nvPr/>
          </p:nvSpPr>
          <p:spPr>
            <a:xfrm rot="1851156">
              <a:off x="3823462" y="5621403"/>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Lipník</a:t>
              </a:r>
              <a:endParaRPr lang="cs-CZ" sz="700" dirty="0">
                <a:latin typeface="Arial" pitchFamily="34" charset="0"/>
                <a:cs typeface="Arial" pitchFamily="34" charset="0"/>
              </a:endParaRPr>
            </a:p>
          </p:txBody>
        </p:sp>
        <p:sp>
          <p:nvSpPr>
            <p:cNvPr id="25" name="TextovéPole 24"/>
            <p:cNvSpPr txBox="1"/>
            <p:nvPr/>
          </p:nvSpPr>
          <p:spPr>
            <a:xfrm>
              <a:off x="4568675" y="4985765"/>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Hranice</a:t>
              </a:r>
              <a:endParaRPr lang="cs-CZ" sz="700" dirty="0">
                <a:latin typeface="Arial" pitchFamily="34" charset="0"/>
                <a:cs typeface="Arial" pitchFamily="34" charset="0"/>
              </a:endParaRPr>
            </a:p>
          </p:txBody>
        </p:sp>
        <p:sp>
          <p:nvSpPr>
            <p:cNvPr id="26" name="TextovéPole 25"/>
            <p:cNvSpPr txBox="1"/>
            <p:nvPr/>
          </p:nvSpPr>
          <p:spPr>
            <a:xfrm>
              <a:off x="5242271" y="5515221"/>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Valašské</a:t>
              </a:r>
            </a:p>
            <a:p>
              <a:r>
                <a:rPr lang="cs-CZ" sz="700" dirty="0" smtClean="0">
                  <a:latin typeface="Arial" pitchFamily="34" charset="0"/>
                  <a:cs typeface="Arial" pitchFamily="34" charset="0"/>
                </a:rPr>
                <a:t>Meziříčí</a:t>
              </a:r>
              <a:endParaRPr lang="cs-CZ" sz="700" dirty="0">
                <a:latin typeface="Arial" pitchFamily="34" charset="0"/>
                <a:cs typeface="Arial" pitchFamily="34" charset="0"/>
              </a:endParaRPr>
            </a:p>
          </p:txBody>
        </p:sp>
        <p:sp>
          <p:nvSpPr>
            <p:cNvPr id="27" name="TextovéPole 26"/>
            <p:cNvSpPr txBox="1"/>
            <p:nvPr/>
          </p:nvSpPr>
          <p:spPr>
            <a:xfrm rot="882584">
              <a:off x="6156357" y="5884041"/>
              <a:ext cx="1520020" cy="400110"/>
            </a:xfrm>
            <a:prstGeom prst="rect">
              <a:avLst/>
            </a:prstGeom>
            <a:noFill/>
          </p:spPr>
          <p:txBody>
            <a:bodyPr wrap="square" rtlCol="0">
              <a:spAutoFit/>
            </a:bodyPr>
            <a:lstStyle/>
            <a:p>
              <a:r>
                <a:rPr lang="cs-CZ" sz="700" dirty="0" smtClean="0">
                  <a:latin typeface="Arial" pitchFamily="34" charset="0"/>
                  <a:cs typeface="Arial" pitchFamily="34" charset="0"/>
                </a:rPr>
                <a:t>Rožnov p. R.</a:t>
              </a:r>
              <a:endParaRPr lang="cs-CZ" sz="700" dirty="0">
                <a:latin typeface="Arial" pitchFamily="34" charset="0"/>
                <a:cs typeface="Arial" pitchFamily="34" charset="0"/>
              </a:endParaRPr>
            </a:p>
          </p:txBody>
        </p:sp>
        <p:sp>
          <p:nvSpPr>
            <p:cNvPr id="28" name="TextovéPole 27"/>
            <p:cNvSpPr txBox="1"/>
            <p:nvPr/>
          </p:nvSpPr>
          <p:spPr>
            <a:xfrm>
              <a:off x="5746327" y="6550197"/>
              <a:ext cx="1872208" cy="400110"/>
            </a:xfrm>
            <a:prstGeom prst="rect">
              <a:avLst/>
            </a:prstGeom>
            <a:noFill/>
          </p:spPr>
          <p:txBody>
            <a:bodyPr wrap="square" rtlCol="0">
              <a:spAutoFit/>
            </a:bodyPr>
            <a:lstStyle/>
            <a:p>
              <a:r>
                <a:rPr lang="cs-CZ" sz="700" dirty="0" smtClean="0">
                  <a:latin typeface="Arial" pitchFamily="34" charset="0"/>
                  <a:cs typeface="Arial" pitchFamily="34" charset="0"/>
                </a:rPr>
                <a:t>Vsetín</a:t>
              </a:r>
              <a:endParaRPr lang="cs-CZ" sz="700" dirty="0">
                <a:latin typeface="Arial" pitchFamily="34" charset="0"/>
                <a:cs typeface="Arial" pitchFamily="34" charset="0"/>
              </a:endParaRPr>
            </a:p>
          </p:txBody>
        </p:sp>
        <p:sp>
          <p:nvSpPr>
            <p:cNvPr id="29" name="TextovéPole 28"/>
            <p:cNvSpPr txBox="1"/>
            <p:nvPr/>
          </p:nvSpPr>
          <p:spPr>
            <a:xfrm>
              <a:off x="4304009" y="5993877"/>
              <a:ext cx="1646386" cy="400110"/>
            </a:xfrm>
            <a:prstGeom prst="rect">
              <a:avLst/>
            </a:prstGeom>
            <a:noFill/>
          </p:spPr>
          <p:txBody>
            <a:bodyPr wrap="square" rtlCol="0">
              <a:spAutoFit/>
            </a:bodyPr>
            <a:lstStyle/>
            <a:p>
              <a:r>
                <a:rPr lang="cs-CZ" sz="700" dirty="0" err="1" smtClean="0">
                  <a:latin typeface="Arial" pitchFamily="34" charset="0"/>
                  <a:cs typeface="Arial" pitchFamily="34" charset="0"/>
                </a:rPr>
                <a:t>Bystř</a:t>
              </a:r>
              <a:r>
                <a:rPr lang="cs-CZ" sz="700" dirty="0" smtClean="0">
                  <a:latin typeface="Arial" pitchFamily="34" charset="0"/>
                  <a:cs typeface="Arial" pitchFamily="34" charset="0"/>
                </a:rPr>
                <a:t>. p. H</a:t>
              </a:r>
              <a:endParaRPr lang="cs-CZ" sz="700" dirty="0">
                <a:latin typeface="Arial" pitchFamily="34" charset="0"/>
                <a:cs typeface="Arial" pitchFamily="34" charset="0"/>
              </a:endParaRPr>
            </a:p>
          </p:txBody>
        </p:sp>
        <p:sp>
          <p:nvSpPr>
            <p:cNvPr id="30" name="TextovéPole 29"/>
            <p:cNvSpPr txBox="1"/>
            <p:nvPr/>
          </p:nvSpPr>
          <p:spPr>
            <a:xfrm rot="17591554">
              <a:off x="3119104" y="5452981"/>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Holešov</a:t>
              </a:r>
              <a:endParaRPr lang="cs-CZ" sz="700" dirty="0">
                <a:latin typeface="Arial" pitchFamily="34" charset="0"/>
                <a:cs typeface="Arial" pitchFamily="34" charset="0"/>
              </a:endParaRPr>
            </a:p>
          </p:txBody>
        </p:sp>
        <p:sp>
          <p:nvSpPr>
            <p:cNvPr id="31" name="TextovéPole 30"/>
            <p:cNvSpPr txBox="1"/>
            <p:nvPr/>
          </p:nvSpPr>
          <p:spPr>
            <a:xfrm>
              <a:off x="2599854" y="6785965"/>
              <a:ext cx="1699516" cy="400110"/>
            </a:xfrm>
            <a:prstGeom prst="rect">
              <a:avLst/>
            </a:prstGeom>
            <a:noFill/>
          </p:spPr>
          <p:txBody>
            <a:bodyPr wrap="square" rtlCol="0">
              <a:spAutoFit/>
            </a:bodyPr>
            <a:lstStyle/>
            <a:p>
              <a:r>
                <a:rPr lang="cs-CZ" sz="700" dirty="0" smtClean="0">
                  <a:latin typeface="Arial" pitchFamily="34" charset="0"/>
                  <a:cs typeface="Arial" pitchFamily="34" charset="0"/>
                </a:rPr>
                <a:t>Kroměříž</a:t>
              </a:r>
              <a:endParaRPr lang="cs-CZ" sz="700" dirty="0">
                <a:latin typeface="Arial" pitchFamily="34" charset="0"/>
                <a:cs typeface="Arial" pitchFamily="34" charset="0"/>
              </a:endParaRPr>
            </a:p>
          </p:txBody>
        </p:sp>
        <p:sp>
          <p:nvSpPr>
            <p:cNvPr id="32" name="TextovéPole 31"/>
            <p:cNvSpPr txBox="1"/>
            <p:nvPr/>
          </p:nvSpPr>
          <p:spPr>
            <a:xfrm>
              <a:off x="2552452" y="7722069"/>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Uherské Hradiště</a:t>
              </a:r>
              <a:endParaRPr lang="cs-CZ" sz="700" dirty="0">
                <a:latin typeface="Arial" pitchFamily="34" charset="0"/>
                <a:cs typeface="Arial" pitchFamily="34" charset="0"/>
              </a:endParaRPr>
            </a:p>
          </p:txBody>
        </p:sp>
        <p:sp>
          <p:nvSpPr>
            <p:cNvPr id="33" name="TextovéPole 32"/>
            <p:cNvSpPr txBox="1"/>
            <p:nvPr/>
          </p:nvSpPr>
          <p:spPr>
            <a:xfrm>
              <a:off x="3854302" y="8442149"/>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Uherský Brod</a:t>
              </a:r>
              <a:endParaRPr lang="cs-CZ" sz="700" dirty="0">
                <a:latin typeface="Arial" pitchFamily="34" charset="0"/>
                <a:cs typeface="Arial" pitchFamily="34" charset="0"/>
              </a:endParaRPr>
            </a:p>
          </p:txBody>
        </p:sp>
        <p:sp>
          <p:nvSpPr>
            <p:cNvPr id="34" name="TextovéPole 33"/>
            <p:cNvSpPr txBox="1"/>
            <p:nvPr/>
          </p:nvSpPr>
          <p:spPr>
            <a:xfrm rot="1300692">
              <a:off x="4432441" y="7991201"/>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Luhačovice</a:t>
              </a:r>
              <a:endParaRPr lang="cs-CZ" sz="700" dirty="0">
                <a:latin typeface="Arial" pitchFamily="34" charset="0"/>
                <a:cs typeface="Arial" pitchFamily="34" charset="0"/>
              </a:endParaRPr>
            </a:p>
          </p:txBody>
        </p:sp>
        <p:sp>
          <p:nvSpPr>
            <p:cNvPr id="35" name="TextovéPole 34"/>
            <p:cNvSpPr txBox="1"/>
            <p:nvPr/>
          </p:nvSpPr>
          <p:spPr>
            <a:xfrm rot="3130122">
              <a:off x="4926241" y="8264692"/>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Valašské</a:t>
              </a:r>
            </a:p>
            <a:p>
              <a:r>
                <a:rPr lang="cs-CZ" sz="700" dirty="0" smtClean="0">
                  <a:latin typeface="Arial" pitchFamily="34" charset="0"/>
                  <a:cs typeface="Arial" pitchFamily="34" charset="0"/>
                </a:rPr>
                <a:t>Klobouky</a:t>
              </a:r>
              <a:endParaRPr lang="cs-CZ" sz="700" dirty="0">
                <a:latin typeface="Arial" pitchFamily="34" charset="0"/>
                <a:cs typeface="Arial" pitchFamily="34" charset="0"/>
              </a:endParaRPr>
            </a:p>
          </p:txBody>
        </p:sp>
        <p:sp>
          <p:nvSpPr>
            <p:cNvPr id="36" name="TextovéPole 35"/>
            <p:cNvSpPr txBox="1"/>
            <p:nvPr/>
          </p:nvSpPr>
          <p:spPr>
            <a:xfrm rot="3669198">
              <a:off x="4442965" y="7616255"/>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Vizovice</a:t>
              </a:r>
              <a:endParaRPr lang="cs-CZ" sz="700" dirty="0">
                <a:latin typeface="Arial" pitchFamily="34" charset="0"/>
                <a:cs typeface="Arial" pitchFamily="34" charset="0"/>
              </a:endParaRPr>
            </a:p>
          </p:txBody>
        </p:sp>
        <p:sp>
          <p:nvSpPr>
            <p:cNvPr id="37" name="TextovéPole 36"/>
            <p:cNvSpPr txBox="1"/>
            <p:nvPr/>
          </p:nvSpPr>
          <p:spPr>
            <a:xfrm rot="17848036">
              <a:off x="2943628" y="6203399"/>
              <a:ext cx="2545804" cy="615554"/>
            </a:xfrm>
            <a:prstGeom prst="rect">
              <a:avLst/>
            </a:prstGeom>
            <a:noFill/>
          </p:spPr>
          <p:txBody>
            <a:bodyPr wrap="square" rtlCol="0">
              <a:spAutoFit/>
            </a:bodyPr>
            <a:lstStyle/>
            <a:p>
              <a:r>
                <a:rPr lang="cs-CZ" sz="700" dirty="0" err="1" smtClean="0">
                  <a:latin typeface="Arial" pitchFamily="34" charset="0"/>
                  <a:cs typeface="Arial" pitchFamily="34" charset="0"/>
                </a:rPr>
                <a:t>Otroko</a:t>
              </a:r>
              <a:r>
                <a:rPr lang="cs-CZ" sz="700" dirty="0" smtClean="0">
                  <a:latin typeface="Arial" pitchFamily="34" charset="0"/>
                  <a:cs typeface="Arial" pitchFamily="34" charset="0"/>
                </a:rPr>
                <a:t>-</a:t>
              </a:r>
            </a:p>
            <a:p>
              <a:r>
                <a:rPr lang="cs-CZ" sz="700" dirty="0" smtClean="0">
                  <a:latin typeface="Arial" pitchFamily="34" charset="0"/>
                  <a:cs typeface="Arial" pitchFamily="34" charset="0"/>
                </a:rPr>
                <a:t>vice</a:t>
              </a:r>
              <a:endParaRPr lang="cs-CZ" sz="700" dirty="0">
                <a:latin typeface="Arial" pitchFamily="34" charset="0"/>
                <a:cs typeface="Arial" pitchFamily="34" charset="0"/>
              </a:endParaRPr>
            </a:p>
          </p:txBody>
        </p:sp>
        <p:sp>
          <p:nvSpPr>
            <p:cNvPr id="38" name="TextovéPole 37"/>
            <p:cNvSpPr txBox="1"/>
            <p:nvPr/>
          </p:nvSpPr>
          <p:spPr>
            <a:xfrm>
              <a:off x="4208636" y="6935677"/>
              <a:ext cx="2545804" cy="400110"/>
            </a:xfrm>
            <a:prstGeom prst="rect">
              <a:avLst/>
            </a:prstGeom>
            <a:noFill/>
          </p:spPr>
          <p:txBody>
            <a:bodyPr wrap="square" rtlCol="0">
              <a:spAutoFit/>
            </a:bodyPr>
            <a:lstStyle/>
            <a:p>
              <a:r>
                <a:rPr lang="cs-CZ" sz="700" b="1" dirty="0" smtClean="0">
                  <a:latin typeface="Arial" pitchFamily="34" charset="0"/>
                  <a:cs typeface="Arial" pitchFamily="34" charset="0"/>
                </a:rPr>
                <a:t>Zlín</a:t>
              </a:r>
              <a:endParaRPr lang="cs-CZ" sz="700" b="1" dirty="0">
                <a:latin typeface="Arial" pitchFamily="34" charset="0"/>
                <a:cs typeface="Arial" pitchFamily="34" charset="0"/>
              </a:endParaRPr>
            </a:p>
          </p:txBody>
        </p:sp>
        <p:sp>
          <p:nvSpPr>
            <p:cNvPr id="39" name="TextovéPole 38"/>
            <p:cNvSpPr txBox="1"/>
            <p:nvPr/>
          </p:nvSpPr>
          <p:spPr>
            <a:xfrm>
              <a:off x="3272532" y="-702866"/>
              <a:ext cx="4420292" cy="1340675"/>
            </a:xfrm>
            <a:prstGeom prst="rect">
              <a:avLst/>
            </a:prstGeom>
            <a:noFill/>
          </p:spPr>
          <p:txBody>
            <a:bodyPr wrap="square" rtlCol="0">
              <a:spAutoFit/>
            </a:bodyPr>
            <a:lstStyle/>
            <a:p>
              <a:pPr algn="ctr"/>
              <a:r>
                <a:rPr lang="cs-CZ" sz="1000" b="1" dirty="0" smtClean="0">
                  <a:latin typeface="Arial" pitchFamily="34" charset="0"/>
                  <a:cs typeface="Arial" pitchFamily="34" charset="0"/>
                </a:rPr>
                <a:t>Hospodářská soudržnost ORP v regionu soudržnosti Střední Morava</a:t>
              </a:r>
            </a:p>
          </p:txBody>
        </p:sp>
        <p:sp>
          <p:nvSpPr>
            <p:cNvPr id="40" name="TextovéPole 39"/>
            <p:cNvSpPr txBox="1"/>
            <p:nvPr/>
          </p:nvSpPr>
          <p:spPr>
            <a:xfrm>
              <a:off x="803682" y="8913548"/>
              <a:ext cx="2840782" cy="744820"/>
            </a:xfrm>
            <a:prstGeom prst="rect">
              <a:avLst/>
            </a:prstGeom>
            <a:noFill/>
          </p:spPr>
          <p:txBody>
            <a:bodyPr wrap="square" rtlCol="0">
              <a:spAutoFit/>
            </a:bodyPr>
            <a:lstStyle/>
            <a:p>
              <a:r>
                <a:rPr lang="cs-CZ" sz="700" dirty="0" smtClean="0">
                  <a:latin typeface="Arial" pitchFamily="34" charset="0"/>
                  <a:cs typeface="Arial" pitchFamily="34" charset="0"/>
                </a:rPr>
                <a:t>Založeno na vlastních výpočtech</a:t>
              </a:r>
            </a:p>
          </p:txBody>
        </p:sp>
      </p:grpSp>
      <p:grpSp>
        <p:nvGrpSpPr>
          <p:cNvPr id="41" name="Skupina 40"/>
          <p:cNvGrpSpPr>
            <a:grpSpLocks noChangeAspect="1"/>
          </p:cNvGrpSpPr>
          <p:nvPr/>
        </p:nvGrpSpPr>
        <p:grpSpPr>
          <a:xfrm>
            <a:off x="3118304" y="1736944"/>
            <a:ext cx="2910408" cy="4418477"/>
            <a:chOff x="799118" y="-847340"/>
            <a:chExt cx="7043187" cy="10692714"/>
          </a:xfrm>
        </p:grpSpPr>
        <p:pic>
          <p:nvPicPr>
            <p:cNvPr id="42" name="Obrázek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9118" y="-847340"/>
              <a:ext cx="7043187" cy="10440000"/>
            </a:xfrm>
            <a:prstGeom prst="rect">
              <a:avLst/>
            </a:prstGeom>
          </p:spPr>
        </p:pic>
        <p:sp>
          <p:nvSpPr>
            <p:cNvPr id="43" name="Obdélník 42"/>
            <p:cNvSpPr/>
            <p:nvPr/>
          </p:nvSpPr>
          <p:spPr>
            <a:xfrm>
              <a:off x="4424660" y="1086668"/>
              <a:ext cx="648072" cy="432048"/>
            </a:xfrm>
            <a:prstGeom prst="rect">
              <a:avLst/>
            </a:prstGeom>
            <a:solidFill>
              <a:srgbClr val="00206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p>
          </p:txBody>
        </p:sp>
        <p:sp>
          <p:nvSpPr>
            <p:cNvPr id="44" name="Obdélník 43"/>
            <p:cNvSpPr/>
            <p:nvPr/>
          </p:nvSpPr>
          <p:spPr>
            <a:xfrm>
              <a:off x="4424660" y="1629394"/>
              <a:ext cx="648072" cy="432048"/>
            </a:xfrm>
            <a:prstGeom prst="rect">
              <a:avLst/>
            </a:prstGeom>
            <a:solidFill>
              <a:srgbClr val="88AE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p>
          </p:txBody>
        </p:sp>
        <p:sp>
          <p:nvSpPr>
            <p:cNvPr id="45" name="Obdélník 44"/>
            <p:cNvSpPr/>
            <p:nvPr/>
          </p:nvSpPr>
          <p:spPr>
            <a:xfrm>
              <a:off x="4424660" y="2172120"/>
              <a:ext cx="648072" cy="432048"/>
            </a:xfrm>
            <a:prstGeom prst="rect">
              <a:avLst/>
            </a:prstGeom>
            <a:solidFill>
              <a:srgbClr val="C5D9F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p>
          </p:txBody>
        </p:sp>
        <p:sp>
          <p:nvSpPr>
            <p:cNvPr id="46" name="TextovéPole 45"/>
            <p:cNvSpPr txBox="1"/>
            <p:nvPr/>
          </p:nvSpPr>
          <p:spPr>
            <a:xfrm>
              <a:off x="5144738" y="876956"/>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Vysoká územní soudržnost</a:t>
              </a:r>
              <a:endParaRPr lang="cs-CZ" sz="700" dirty="0">
                <a:latin typeface="Arial" pitchFamily="34" charset="0"/>
                <a:cs typeface="Arial" pitchFamily="34" charset="0"/>
              </a:endParaRPr>
            </a:p>
          </p:txBody>
        </p:sp>
        <p:sp>
          <p:nvSpPr>
            <p:cNvPr id="47" name="TextovéPole 46"/>
            <p:cNvSpPr txBox="1"/>
            <p:nvPr/>
          </p:nvSpPr>
          <p:spPr>
            <a:xfrm>
              <a:off x="5144738" y="1522384"/>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Střední územní soudržnost</a:t>
              </a:r>
              <a:endParaRPr lang="cs-CZ" sz="700" dirty="0">
                <a:latin typeface="Arial" pitchFamily="34" charset="0"/>
                <a:cs typeface="Arial" pitchFamily="34" charset="0"/>
              </a:endParaRPr>
            </a:p>
          </p:txBody>
        </p:sp>
        <p:sp>
          <p:nvSpPr>
            <p:cNvPr id="48" name="TextovéPole 47"/>
            <p:cNvSpPr txBox="1"/>
            <p:nvPr/>
          </p:nvSpPr>
          <p:spPr>
            <a:xfrm>
              <a:off x="5144738" y="2111212"/>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Nízká územní soudržnost</a:t>
              </a:r>
              <a:endParaRPr lang="cs-CZ" sz="700" dirty="0">
                <a:latin typeface="Arial" pitchFamily="34" charset="0"/>
                <a:cs typeface="Arial" pitchFamily="34" charset="0"/>
              </a:endParaRPr>
            </a:p>
          </p:txBody>
        </p:sp>
        <p:sp>
          <p:nvSpPr>
            <p:cNvPr id="49" name="TextovéPole 48"/>
            <p:cNvSpPr txBox="1"/>
            <p:nvPr/>
          </p:nvSpPr>
          <p:spPr>
            <a:xfrm>
              <a:off x="2696468" y="44926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Jeseník</a:t>
              </a:r>
              <a:endParaRPr lang="cs-CZ" sz="700" dirty="0">
                <a:latin typeface="Arial" pitchFamily="34" charset="0"/>
                <a:cs typeface="Arial" pitchFamily="34" charset="0"/>
              </a:endParaRPr>
            </a:p>
          </p:txBody>
        </p:sp>
        <p:sp>
          <p:nvSpPr>
            <p:cNvPr id="50" name="TextovéPole 49"/>
            <p:cNvSpPr txBox="1"/>
            <p:nvPr/>
          </p:nvSpPr>
          <p:spPr>
            <a:xfrm>
              <a:off x="1281832" y="270003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Zábřeh</a:t>
              </a:r>
              <a:endParaRPr lang="cs-CZ" sz="700" dirty="0">
                <a:latin typeface="Arial" pitchFamily="34" charset="0"/>
                <a:cs typeface="Arial" pitchFamily="34" charset="0"/>
              </a:endParaRPr>
            </a:p>
          </p:txBody>
        </p:sp>
        <p:sp>
          <p:nvSpPr>
            <p:cNvPr id="51" name="TextovéPole 50"/>
            <p:cNvSpPr txBox="1"/>
            <p:nvPr/>
          </p:nvSpPr>
          <p:spPr>
            <a:xfrm>
              <a:off x="1905966" y="185931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Šumperk</a:t>
              </a:r>
              <a:endParaRPr lang="cs-CZ" sz="700" dirty="0">
                <a:latin typeface="Arial" pitchFamily="34" charset="0"/>
                <a:cs typeface="Arial" pitchFamily="34" charset="0"/>
              </a:endParaRPr>
            </a:p>
          </p:txBody>
        </p:sp>
        <p:sp>
          <p:nvSpPr>
            <p:cNvPr id="52" name="TextovéPole 51"/>
            <p:cNvSpPr txBox="1"/>
            <p:nvPr/>
          </p:nvSpPr>
          <p:spPr>
            <a:xfrm>
              <a:off x="1229916" y="323636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Mohelnice</a:t>
              </a:r>
              <a:endParaRPr lang="cs-CZ" sz="700" dirty="0">
                <a:latin typeface="Arial" pitchFamily="34" charset="0"/>
                <a:cs typeface="Arial" pitchFamily="34" charset="0"/>
              </a:endParaRPr>
            </a:p>
          </p:txBody>
        </p:sp>
        <p:sp>
          <p:nvSpPr>
            <p:cNvPr id="53" name="TextovéPole 52"/>
            <p:cNvSpPr txBox="1"/>
            <p:nvPr/>
          </p:nvSpPr>
          <p:spPr>
            <a:xfrm>
              <a:off x="2264420" y="3257574"/>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Uničov</a:t>
              </a:r>
              <a:endParaRPr lang="cs-CZ" sz="700" dirty="0">
                <a:latin typeface="Arial" pitchFamily="34" charset="0"/>
                <a:cs typeface="Arial" pitchFamily="34" charset="0"/>
              </a:endParaRPr>
            </a:p>
          </p:txBody>
        </p:sp>
        <p:sp>
          <p:nvSpPr>
            <p:cNvPr id="54" name="TextovéPole 53"/>
            <p:cNvSpPr txBox="1"/>
            <p:nvPr/>
          </p:nvSpPr>
          <p:spPr>
            <a:xfrm>
              <a:off x="1760364" y="3957910"/>
              <a:ext cx="2545804" cy="400110"/>
            </a:xfrm>
            <a:prstGeom prst="rect">
              <a:avLst/>
            </a:prstGeom>
            <a:noFill/>
          </p:spPr>
          <p:txBody>
            <a:bodyPr wrap="square" rtlCol="0">
              <a:spAutoFit/>
            </a:bodyPr>
            <a:lstStyle/>
            <a:p>
              <a:r>
                <a:rPr lang="cs-CZ" sz="700" dirty="0" smtClean="0">
                  <a:solidFill>
                    <a:schemeClr val="bg1"/>
                  </a:solidFill>
                  <a:latin typeface="Arial" pitchFamily="34" charset="0"/>
                  <a:cs typeface="Arial" pitchFamily="34" charset="0"/>
                </a:rPr>
                <a:t>Litovel</a:t>
              </a:r>
              <a:endParaRPr lang="cs-CZ" sz="700" dirty="0">
                <a:solidFill>
                  <a:schemeClr val="bg1"/>
                </a:solidFill>
                <a:latin typeface="Arial" pitchFamily="34" charset="0"/>
                <a:cs typeface="Arial" pitchFamily="34" charset="0"/>
              </a:endParaRPr>
            </a:p>
          </p:txBody>
        </p:sp>
        <p:sp>
          <p:nvSpPr>
            <p:cNvPr id="55" name="TextovéPole 54"/>
            <p:cNvSpPr txBox="1"/>
            <p:nvPr/>
          </p:nvSpPr>
          <p:spPr>
            <a:xfrm>
              <a:off x="3056508" y="3571006"/>
              <a:ext cx="2545804" cy="400110"/>
            </a:xfrm>
            <a:prstGeom prst="rect">
              <a:avLst/>
            </a:prstGeom>
            <a:noFill/>
          </p:spPr>
          <p:txBody>
            <a:bodyPr wrap="square" rtlCol="0">
              <a:spAutoFit/>
            </a:bodyPr>
            <a:lstStyle/>
            <a:p>
              <a:r>
                <a:rPr lang="cs-CZ" sz="700" dirty="0" smtClean="0">
                  <a:solidFill>
                    <a:schemeClr val="bg1"/>
                  </a:solidFill>
                  <a:latin typeface="Arial" pitchFamily="34" charset="0"/>
                  <a:cs typeface="Arial" pitchFamily="34" charset="0"/>
                </a:rPr>
                <a:t>Šternberk</a:t>
              </a:r>
              <a:endParaRPr lang="cs-CZ" sz="700" dirty="0">
                <a:solidFill>
                  <a:schemeClr val="bg1"/>
                </a:solidFill>
                <a:latin typeface="Arial" pitchFamily="34" charset="0"/>
                <a:cs typeface="Arial" pitchFamily="34" charset="0"/>
              </a:endParaRPr>
            </a:p>
          </p:txBody>
        </p:sp>
        <p:sp>
          <p:nvSpPr>
            <p:cNvPr id="56" name="TextovéPole 55"/>
            <p:cNvSpPr txBox="1"/>
            <p:nvPr/>
          </p:nvSpPr>
          <p:spPr>
            <a:xfrm rot="20024225">
              <a:off x="1018880" y="397479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Konice</a:t>
              </a:r>
              <a:endParaRPr lang="cs-CZ" sz="700" dirty="0">
                <a:latin typeface="Arial" pitchFamily="34" charset="0"/>
                <a:cs typeface="Arial" pitchFamily="34" charset="0"/>
              </a:endParaRPr>
            </a:p>
          </p:txBody>
        </p:sp>
        <p:sp>
          <p:nvSpPr>
            <p:cNvPr id="57" name="TextovéPole 56"/>
            <p:cNvSpPr txBox="1"/>
            <p:nvPr/>
          </p:nvSpPr>
          <p:spPr>
            <a:xfrm>
              <a:off x="2794000" y="4559885"/>
              <a:ext cx="2545804" cy="400110"/>
            </a:xfrm>
            <a:prstGeom prst="rect">
              <a:avLst/>
            </a:prstGeom>
            <a:noFill/>
          </p:spPr>
          <p:txBody>
            <a:bodyPr wrap="square" rtlCol="0">
              <a:spAutoFit/>
            </a:bodyPr>
            <a:lstStyle/>
            <a:p>
              <a:r>
                <a:rPr lang="cs-CZ" sz="700" b="1" dirty="0" smtClean="0">
                  <a:solidFill>
                    <a:schemeClr val="bg1"/>
                  </a:solidFill>
                  <a:latin typeface="Arial" pitchFamily="34" charset="0"/>
                  <a:cs typeface="Arial" pitchFamily="34" charset="0"/>
                </a:rPr>
                <a:t>Olomouc</a:t>
              </a:r>
              <a:endParaRPr lang="cs-CZ" sz="700" b="1" dirty="0">
                <a:solidFill>
                  <a:schemeClr val="bg1"/>
                </a:solidFill>
                <a:latin typeface="Arial" pitchFamily="34" charset="0"/>
                <a:cs typeface="Arial" pitchFamily="34" charset="0"/>
              </a:endParaRPr>
            </a:p>
          </p:txBody>
        </p:sp>
        <p:sp>
          <p:nvSpPr>
            <p:cNvPr id="58" name="TextovéPole 57"/>
            <p:cNvSpPr txBox="1"/>
            <p:nvPr/>
          </p:nvSpPr>
          <p:spPr>
            <a:xfrm>
              <a:off x="1904380" y="5326061"/>
              <a:ext cx="2545804" cy="400110"/>
            </a:xfrm>
            <a:prstGeom prst="rect">
              <a:avLst/>
            </a:prstGeom>
            <a:noFill/>
          </p:spPr>
          <p:txBody>
            <a:bodyPr wrap="square" rtlCol="0">
              <a:spAutoFit/>
            </a:bodyPr>
            <a:lstStyle/>
            <a:p>
              <a:r>
                <a:rPr lang="cs-CZ" sz="700" dirty="0" smtClean="0">
                  <a:solidFill>
                    <a:schemeClr val="bg1"/>
                  </a:solidFill>
                  <a:latin typeface="Arial" pitchFamily="34" charset="0"/>
                  <a:cs typeface="Arial" pitchFamily="34" charset="0"/>
                </a:rPr>
                <a:t>Prostějov</a:t>
              </a:r>
              <a:endParaRPr lang="cs-CZ" sz="700" dirty="0">
                <a:solidFill>
                  <a:schemeClr val="bg1"/>
                </a:solidFill>
                <a:latin typeface="Arial" pitchFamily="34" charset="0"/>
                <a:cs typeface="Arial" pitchFamily="34" charset="0"/>
              </a:endParaRPr>
            </a:p>
          </p:txBody>
        </p:sp>
        <p:sp>
          <p:nvSpPr>
            <p:cNvPr id="59" name="TextovéPole 58"/>
            <p:cNvSpPr txBox="1"/>
            <p:nvPr/>
          </p:nvSpPr>
          <p:spPr>
            <a:xfrm>
              <a:off x="3272532" y="5542085"/>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Přerov</a:t>
              </a:r>
              <a:endParaRPr lang="cs-CZ" sz="700" dirty="0">
                <a:latin typeface="Arial" pitchFamily="34" charset="0"/>
                <a:cs typeface="Arial" pitchFamily="34" charset="0"/>
              </a:endParaRPr>
            </a:p>
          </p:txBody>
        </p:sp>
        <p:sp>
          <p:nvSpPr>
            <p:cNvPr id="60" name="TextovéPole 59"/>
            <p:cNvSpPr txBox="1"/>
            <p:nvPr/>
          </p:nvSpPr>
          <p:spPr>
            <a:xfrm rot="1851156">
              <a:off x="3823462" y="5621403"/>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Lipník</a:t>
              </a:r>
              <a:endParaRPr lang="cs-CZ" sz="700" dirty="0">
                <a:latin typeface="Arial" pitchFamily="34" charset="0"/>
                <a:cs typeface="Arial" pitchFamily="34" charset="0"/>
              </a:endParaRPr>
            </a:p>
          </p:txBody>
        </p:sp>
        <p:sp>
          <p:nvSpPr>
            <p:cNvPr id="61" name="TextovéPole 60"/>
            <p:cNvSpPr txBox="1"/>
            <p:nvPr/>
          </p:nvSpPr>
          <p:spPr>
            <a:xfrm>
              <a:off x="4568675" y="4985765"/>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Hranice</a:t>
              </a:r>
              <a:endParaRPr lang="cs-CZ" sz="700" dirty="0">
                <a:latin typeface="Arial" pitchFamily="34" charset="0"/>
                <a:cs typeface="Arial" pitchFamily="34" charset="0"/>
              </a:endParaRPr>
            </a:p>
          </p:txBody>
        </p:sp>
        <p:sp>
          <p:nvSpPr>
            <p:cNvPr id="62" name="TextovéPole 61"/>
            <p:cNvSpPr txBox="1"/>
            <p:nvPr/>
          </p:nvSpPr>
          <p:spPr>
            <a:xfrm>
              <a:off x="5242271" y="5515221"/>
              <a:ext cx="2545804" cy="615554"/>
            </a:xfrm>
            <a:prstGeom prst="rect">
              <a:avLst/>
            </a:prstGeom>
            <a:noFill/>
          </p:spPr>
          <p:txBody>
            <a:bodyPr wrap="square" rtlCol="0">
              <a:spAutoFit/>
            </a:bodyPr>
            <a:lstStyle/>
            <a:p>
              <a:r>
                <a:rPr lang="cs-CZ" sz="700" dirty="0" smtClean="0">
                  <a:solidFill>
                    <a:schemeClr val="bg1"/>
                  </a:solidFill>
                  <a:latin typeface="Arial" pitchFamily="34" charset="0"/>
                  <a:cs typeface="Arial" pitchFamily="34" charset="0"/>
                </a:rPr>
                <a:t>Valašské</a:t>
              </a:r>
            </a:p>
            <a:p>
              <a:r>
                <a:rPr lang="cs-CZ" sz="700" dirty="0" smtClean="0">
                  <a:solidFill>
                    <a:schemeClr val="bg1"/>
                  </a:solidFill>
                  <a:latin typeface="Arial" pitchFamily="34" charset="0"/>
                  <a:cs typeface="Arial" pitchFamily="34" charset="0"/>
                </a:rPr>
                <a:t>Meziříčí</a:t>
              </a:r>
              <a:endParaRPr lang="cs-CZ" sz="700" dirty="0">
                <a:solidFill>
                  <a:schemeClr val="bg1"/>
                </a:solidFill>
                <a:latin typeface="Arial" pitchFamily="34" charset="0"/>
                <a:cs typeface="Arial" pitchFamily="34" charset="0"/>
              </a:endParaRPr>
            </a:p>
          </p:txBody>
        </p:sp>
        <p:sp>
          <p:nvSpPr>
            <p:cNvPr id="63" name="TextovéPole 62"/>
            <p:cNvSpPr txBox="1"/>
            <p:nvPr/>
          </p:nvSpPr>
          <p:spPr>
            <a:xfrm rot="882584">
              <a:off x="6156357" y="5884041"/>
              <a:ext cx="1520020" cy="400110"/>
            </a:xfrm>
            <a:prstGeom prst="rect">
              <a:avLst/>
            </a:prstGeom>
            <a:noFill/>
          </p:spPr>
          <p:txBody>
            <a:bodyPr wrap="square" rtlCol="0">
              <a:spAutoFit/>
            </a:bodyPr>
            <a:lstStyle/>
            <a:p>
              <a:r>
                <a:rPr lang="cs-CZ" sz="700" dirty="0" smtClean="0">
                  <a:latin typeface="Arial" pitchFamily="34" charset="0"/>
                  <a:cs typeface="Arial" pitchFamily="34" charset="0"/>
                </a:rPr>
                <a:t>Rožnov p. R.</a:t>
              </a:r>
              <a:endParaRPr lang="cs-CZ" sz="700" dirty="0">
                <a:latin typeface="Arial" pitchFamily="34" charset="0"/>
                <a:cs typeface="Arial" pitchFamily="34" charset="0"/>
              </a:endParaRPr>
            </a:p>
          </p:txBody>
        </p:sp>
        <p:sp>
          <p:nvSpPr>
            <p:cNvPr id="64" name="TextovéPole 63"/>
            <p:cNvSpPr txBox="1"/>
            <p:nvPr/>
          </p:nvSpPr>
          <p:spPr>
            <a:xfrm>
              <a:off x="5746327" y="6550197"/>
              <a:ext cx="1872208" cy="400110"/>
            </a:xfrm>
            <a:prstGeom prst="rect">
              <a:avLst/>
            </a:prstGeom>
            <a:noFill/>
          </p:spPr>
          <p:txBody>
            <a:bodyPr wrap="square" rtlCol="0">
              <a:spAutoFit/>
            </a:bodyPr>
            <a:lstStyle/>
            <a:p>
              <a:r>
                <a:rPr lang="cs-CZ" sz="700" dirty="0" smtClean="0">
                  <a:latin typeface="Arial" pitchFamily="34" charset="0"/>
                  <a:cs typeface="Arial" pitchFamily="34" charset="0"/>
                </a:rPr>
                <a:t>Vsetín</a:t>
              </a:r>
              <a:endParaRPr lang="cs-CZ" sz="700" dirty="0">
                <a:latin typeface="Arial" pitchFamily="34" charset="0"/>
                <a:cs typeface="Arial" pitchFamily="34" charset="0"/>
              </a:endParaRPr>
            </a:p>
          </p:txBody>
        </p:sp>
        <p:sp>
          <p:nvSpPr>
            <p:cNvPr id="65" name="TextovéPole 64"/>
            <p:cNvSpPr txBox="1"/>
            <p:nvPr/>
          </p:nvSpPr>
          <p:spPr>
            <a:xfrm>
              <a:off x="4304010" y="5993877"/>
              <a:ext cx="1646386" cy="400110"/>
            </a:xfrm>
            <a:prstGeom prst="rect">
              <a:avLst/>
            </a:prstGeom>
            <a:noFill/>
          </p:spPr>
          <p:txBody>
            <a:bodyPr wrap="square" rtlCol="0">
              <a:spAutoFit/>
            </a:bodyPr>
            <a:lstStyle/>
            <a:p>
              <a:r>
                <a:rPr lang="cs-CZ" sz="700" dirty="0" err="1" smtClean="0">
                  <a:latin typeface="Arial" pitchFamily="34" charset="0"/>
                  <a:cs typeface="Arial" pitchFamily="34" charset="0"/>
                </a:rPr>
                <a:t>Bystř</a:t>
              </a:r>
              <a:r>
                <a:rPr lang="cs-CZ" sz="700" dirty="0" smtClean="0">
                  <a:latin typeface="Arial" pitchFamily="34" charset="0"/>
                  <a:cs typeface="Arial" pitchFamily="34" charset="0"/>
                </a:rPr>
                <a:t>. p. H</a:t>
              </a:r>
              <a:endParaRPr lang="cs-CZ" sz="700" dirty="0">
                <a:latin typeface="Arial" pitchFamily="34" charset="0"/>
                <a:cs typeface="Arial" pitchFamily="34" charset="0"/>
              </a:endParaRPr>
            </a:p>
          </p:txBody>
        </p:sp>
        <p:sp>
          <p:nvSpPr>
            <p:cNvPr id="66" name="TextovéPole 65"/>
            <p:cNvSpPr txBox="1"/>
            <p:nvPr/>
          </p:nvSpPr>
          <p:spPr>
            <a:xfrm rot="17591554">
              <a:off x="3119104" y="5452981"/>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Holešov</a:t>
              </a:r>
              <a:endParaRPr lang="cs-CZ" sz="700" dirty="0">
                <a:latin typeface="Arial" pitchFamily="34" charset="0"/>
                <a:cs typeface="Arial" pitchFamily="34" charset="0"/>
              </a:endParaRPr>
            </a:p>
          </p:txBody>
        </p:sp>
        <p:sp>
          <p:nvSpPr>
            <p:cNvPr id="67" name="TextovéPole 66"/>
            <p:cNvSpPr txBox="1"/>
            <p:nvPr/>
          </p:nvSpPr>
          <p:spPr>
            <a:xfrm>
              <a:off x="2599854" y="6785965"/>
              <a:ext cx="1699516" cy="400110"/>
            </a:xfrm>
            <a:prstGeom prst="rect">
              <a:avLst/>
            </a:prstGeom>
            <a:noFill/>
          </p:spPr>
          <p:txBody>
            <a:bodyPr wrap="square" rtlCol="0">
              <a:spAutoFit/>
            </a:bodyPr>
            <a:lstStyle/>
            <a:p>
              <a:r>
                <a:rPr lang="cs-CZ" sz="700" dirty="0" smtClean="0">
                  <a:latin typeface="Arial" pitchFamily="34" charset="0"/>
                  <a:cs typeface="Arial" pitchFamily="34" charset="0"/>
                </a:rPr>
                <a:t>Kroměříž</a:t>
              </a:r>
              <a:endParaRPr lang="cs-CZ" sz="700" dirty="0">
                <a:latin typeface="Arial" pitchFamily="34" charset="0"/>
                <a:cs typeface="Arial" pitchFamily="34" charset="0"/>
              </a:endParaRPr>
            </a:p>
          </p:txBody>
        </p:sp>
        <p:sp>
          <p:nvSpPr>
            <p:cNvPr id="68" name="TextovéPole 67"/>
            <p:cNvSpPr txBox="1"/>
            <p:nvPr/>
          </p:nvSpPr>
          <p:spPr>
            <a:xfrm>
              <a:off x="2552452" y="7722069"/>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Uherské Hradiště</a:t>
              </a:r>
              <a:endParaRPr lang="cs-CZ" sz="700" dirty="0">
                <a:latin typeface="Arial" pitchFamily="34" charset="0"/>
                <a:cs typeface="Arial" pitchFamily="34" charset="0"/>
              </a:endParaRPr>
            </a:p>
          </p:txBody>
        </p:sp>
        <p:sp>
          <p:nvSpPr>
            <p:cNvPr id="69" name="TextovéPole 68"/>
            <p:cNvSpPr txBox="1"/>
            <p:nvPr/>
          </p:nvSpPr>
          <p:spPr>
            <a:xfrm>
              <a:off x="3854302" y="8442149"/>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Uherský Brod</a:t>
              </a:r>
              <a:endParaRPr lang="cs-CZ" sz="700" dirty="0">
                <a:latin typeface="Arial" pitchFamily="34" charset="0"/>
                <a:cs typeface="Arial" pitchFamily="34" charset="0"/>
              </a:endParaRPr>
            </a:p>
          </p:txBody>
        </p:sp>
        <p:sp>
          <p:nvSpPr>
            <p:cNvPr id="70" name="TextovéPole 69"/>
            <p:cNvSpPr txBox="1"/>
            <p:nvPr/>
          </p:nvSpPr>
          <p:spPr>
            <a:xfrm rot="1300692">
              <a:off x="4432441" y="7991201"/>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Luhačovice</a:t>
              </a:r>
              <a:endParaRPr lang="cs-CZ" sz="700" dirty="0">
                <a:latin typeface="Arial" pitchFamily="34" charset="0"/>
                <a:cs typeface="Arial" pitchFamily="34" charset="0"/>
              </a:endParaRPr>
            </a:p>
          </p:txBody>
        </p:sp>
        <p:sp>
          <p:nvSpPr>
            <p:cNvPr id="71" name="TextovéPole 70"/>
            <p:cNvSpPr txBox="1"/>
            <p:nvPr/>
          </p:nvSpPr>
          <p:spPr>
            <a:xfrm rot="3130122">
              <a:off x="4926241" y="8264695"/>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Valašské</a:t>
              </a:r>
            </a:p>
            <a:p>
              <a:r>
                <a:rPr lang="cs-CZ" sz="700" dirty="0" smtClean="0">
                  <a:latin typeface="Arial" pitchFamily="34" charset="0"/>
                  <a:cs typeface="Arial" pitchFamily="34" charset="0"/>
                </a:rPr>
                <a:t>Klobouky</a:t>
              </a:r>
              <a:endParaRPr lang="cs-CZ" sz="700" dirty="0">
                <a:latin typeface="Arial" pitchFamily="34" charset="0"/>
                <a:cs typeface="Arial" pitchFamily="34" charset="0"/>
              </a:endParaRPr>
            </a:p>
          </p:txBody>
        </p:sp>
        <p:sp>
          <p:nvSpPr>
            <p:cNvPr id="72" name="TextovéPole 71"/>
            <p:cNvSpPr txBox="1"/>
            <p:nvPr/>
          </p:nvSpPr>
          <p:spPr>
            <a:xfrm rot="3669198">
              <a:off x="4442965" y="7616254"/>
              <a:ext cx="2545804" cy="400110"/>
            </a:xfrm>
            <a:prstGeom prst="rect">
              <a:avLst/>
            </a:prstGeom>
            <a:noFill/>
          </p:spPr>
          <p:txBody>
            <a:bodyPr wrap="square" rtlCol="0">
              <a:spAutoFit/>
            </a:bodyPr>
            <a:lstStyle/>
            <a:p>
              <a:r>
                <a:rPr lang="cs-CZ" sz="700" dirty="0" smtClean="0">
                  <a:solidFill>
                    <a:schemeClr val="bg1"/>
                  </a:solidFill>
                  <a:latin typeface="Arial" pitchFamily="34" charset="0"/>
                  <a:cs typeface="Arial" pitchFamily="34" charset="0"/>
                </a:rPr>
                <a:t>Vizovice</a:t>
              </a:r>
              <a:endParaRPr lang="cs-CZ" sz="700" dirty="0">
                <a:solidFill>
                  <a:schemeClr val="bg1"/>
                </a:solidFill>
                <a:latin typeface="Arial" pitchFamily="34" charset="0"/>
                <a:cs typeface="Arial" pitchFamily="34" charset="0"/>
              </a:endParaRPr>
            </a:p>
          </p:txBody>
        </p:sp>
        <p:sp>
          <p:nvSpPr>
            <p:cNvPr id="73" name="TextovéPole 72"/>
            <p:cNvSpPr txBox="1"/>
            <p:nvPr/>
          </p:nvSpPr>
          <p:spPr>
            <a:xfrm rot="17848036">
              <a:off x="2943628" y="6203398"/>
              <a:ext cx="2545804" cy="615554"/>
            </a:xfrm>
            <a:prstGeom prst="rect">
              <a:avLst/>
            </a:prstGeom>
            <a:noFill/>
          </p:spPr>
          <p:txBody>
            <a:bodyPr wrap="square" rtlCol="0">
              <a:spAutoFit/>
            </a:bodyPr>
            <a:lstStyle/>
            <a:p>
              <a:r>
                <a:rPr lang="cs-CZ" sz="700" dirty="0" err="1" smtClean="0">
                  <a:solidFill>
                    <a:schemeClr val="bg1"/>
                  </a:solidFill>
                  <a:latin typeface="Arial" pitchFamily="34" charset="0"/>
                  <a:cs typeface="Arial" pitchFamily="34" charset="0"/>
                </a:rPr>
                <a:t>Otroko</a:t>
              </a:r>
              <a:r>
                <a:rPr lang="cs-CZ" sz="700" dirty="0" smtClean="0">
                  <a:solidFill>
                    <a:schemeClr val="bg1"/>
                  </a:solidFill>
                  <a:latin typeface="Arial" pitchFamily="34" charset="0"/>
                  <a:cs typeface="Arial" pitchFamily="34" charset="0"/>
                </a:rPr>
                <a:t>-</a:t>
              </a:r>
            </a:p>
            <a:p>
              <a:r>
                <a:rPr lang="cs-CZ" sz="700" dirty="0" smtClean="0">
                  <a:solidFill>
                    <a:schemeClr val="bg1"/>
                  </a:solidFill>
                  <a:latin typeface="Arial" pitchFamily="34" charset="0"/>
                  <a:cs typeface="Arial" pitchFamily="34" charset="0"/>
                </a:rPr>
                <a:t>vice</a:t>
              </a:r>
              <a:endParaRPr lang="cs-CZ" sz="700" dirty="0">
                <a:solidFill>
                  <a:schemeClr val="bg1"/>
                </a:solidFill>
                <a:latin typeface="Arial" pitchFamily="34" charset="0"/>
                <a:cs typeface="Arial" pitchFamily="34" charset="0"/>
              </a:endParaRPr>
            </a:p>
          </p:txBody>
        </p:sp>
        <p:sp>
          <p:nvSpPr>
            <p:cNvPr id="74" name="TextovéPole 73"/>
            <p:cNvSpPr txBox="1"/>
            <p:nvPr/>
          </p:nvSpPr>
          <p:spPr>
            <a:xfrm>
              <a:off x="4208636" y="6935678"/>
              <a:ext cx="2545804" cy="400110"/>
            </a:xfrm>
            <a:prstGeom prst="rect">
              <a:avLst/>
            </a:prstGeom>
            <a:noFill/>
          </p:spPr>
          <p:txBody>
            <a:bodyPr wrap="square" rtlCol="0">
              <a:spAutoFit/>
            </a:bodyPr>
            <a:lstStyle/>
            <a:p>
              <a:r>
                <a:rPr lang="cs-CZ" sz="700" b="1" dirty="0" smtClean="0">
                  <a:solidFill>
                    <a:schemeClr val="bg1"/>
                  </a:solidFill>
                  <a:latin typeface="Arial" pitchFamily="34" charset="0"/>
                  <a:cs typeface="Arial" pitchFamily="34" charset="0"/>
                </a:rPr>
                <a:t>Zlín</a:t>
              </a:r>
              <a:endParaRPr lang="cs-CZ" sz="700" b="1" dirty="0">
                <a:solidFill>
                  <a:schemeClr val="bg1"/>
                </a:solidFill>
                <a:latin typeface="Arial" pitchFamily="34" charset="0"/>
                <a:cs typeface="Arial" pitchFamily="34" charset="0"/>
              </a:endParaRPr>
            </a:p>
          </p:txBody>
        </p:sp>
        <p:sp>
          <p:nvSpPr>
            <p:cNvPr id="75" name="TextovéPole 74"/>
            <p:cNvSpPr txBox="1"/>
            <p:nvPr/>
          </p:nvSpPr>
          <p:spPr>
            <a:xfrm>
              <a:off x="3272532" y="-702866"/>
              <a:ext cx="4420292" cy="1340675"/>
            </a:xfrm>
            <a:prstGeom prst="rect">
              <a:avLst/>
            </a:prstGeom>
            <a:noFill/>
          </p:spPr>
          <p:txBody>
            <a:bodyPr wrap="square" rtlCol="0">
              <a:spAutoFit/>
            </a:bodyPr>
            <a:lstStyle/>
            <a:p>
              <a:pPr algn="ctr"/>
              <a:r>
                <a:rPr lang="cs-CZ" sz="1000" b="1" dirty="0" smtClean="0">
                  <a:latin typeface="Arial" pitchFamily="34" charset="0"/>
                  <a:cs typeface="Arial" pitchFamily="34" charset="0"/>
                </a:rPr>
                <a:t>Územní soudržnost ORP v regionu soudržnosti Střední Morava</a:t>
              </a:r>
            </a:p>
          </p:txBody>
        </p:sp>
        <p:sp>
          <p:nvSpPr>
            <p:cNvPr id="76" name="TextovéPole 75"/>
            <p:cNvSpPr txBox="1"/>
            <p:nvPr/>
          </p:nvSpPr>
          <p:spPr>
            <a:xfrm>
              <a:off x="849783" y="8905792"/>
              <a:ext cx="2840782" cy="615554"/>
            </a:xfrm>
            <a:prstGeom prst="rect">
              <a:avLst/>
            </a:prstGeom>
            <a:noFill/>
          </p:spPr>
          <p:txBody>
            <a:bodyPr wrap="square" rtlCol="0">
              <a:spAutoFit/>
            </a:bodyPr>
            <a:lstStyle/>
            <a:p>
              <a:r>
                <a:rPr lang="cs-CZ" sz="700" dirty="0" smtClean="0">
                  <a:latin typeface="Arial" pitchFamily="34" charset="0"/>
                  <a:cs typeface="Arial" pitchFamily="34" charset="0"/>
                </a:rPr>
                <a:t>Založeno na vlastních výpočtech</a:t>
              </a:r>
            </a:p>
          </p:txBody>
        </p:sp>
      </p:grpSp>
      <p:grpSp>
        <p:nvGrpSpPr>
          <p:cNvPr id="79" name="Skupina 78"/>
          <p:cNvGrpSpPr>
            <a:grpSpLocks noChangeAspect="1"/>
          </p:cNvGrpSpPr>
          <p:nvPr/>
        </p:nvGrpSpPr>
        <p:grpSpPr>
          <a:xfrm>
            <a:off x="6156176" y="1732727"/>
            <a:ext cx="2910408" cy="4418725"/>
            <a:chOff x="784604" y="-847938"/>
            <a:chExt cx="7043187" cy="10693315"/>
          </a:xfrm>
        </p:grpSpPr>
        <p:pic>
          <p:nvPicPr>
            <p:cNvPr id="80" name="Obrázek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604" y="-847938"/>
              <a:ext cx="7043187" cy="10440000"/>
            </a:xfrm>
            <a:prstGeom prst="rect">
              <a:avLst/>
            </a:prstGeom>
          </p:spPr>
        </p:pic>
        <p:sp>
          <p:nvSpPr>
            <p:cNvPr id="81" name="Obdélník 80"/>
            <p:cNvSpPr/>
            <p:nvPr/>
          </p:nvSpPr>
          <p:spPr>
            <a:xfrm>
              <a:off x="4424660" y="1086668"/>
              <a:ext cx="648072" cy="432048"/>
            </a:xfrm>
            <a:prstGeom prst="rect">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p>
          </p:txBody>
        </p:sp>
        <p:sp>
          <p:nvSpPr>
            <p:cNvPr id="82" name="Obdélník 81"/>
            <p:cNvSpPr/>
            <p:nvPr/>
          </p:nvSpPr>
          <p:spPr>
            <a:xfrm>
              <a:off x="4424660" y="1629394"/>
              <a:ext cx="648072" cy="432048"/>
            </a:xfrm>
            <a:prstGeom prst="rect">
              <a:avLst/>
            </a:prstGeom>
            <a:solidFill>
              <a:srgbClr val="FEAE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p>
          </p:txBody>
        </p:sp>
        <p:sp>
          <p:nvSpPr>
            <p:cNvPr id="83" name="Obdélník 82"/>
            <p:cNvSpPr/>
            <p:nvPr/>
          </p:nvSpPr>
          <p:spPr>
            <a:xfrm>
              <a:off x="4424660" y="2172120"/>
              <a:ext cx="648072" cy="43204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sz="700">
                <a:solidFill>
                  <a:schemeClr val="tx1"/>
                </a:solidFill>
              </a:endParaRPr>
            </a:p>
          </p:txBody>
        </p:sp>
        <p:sp>
          <p:nvSpPr>
            <p:cNvPr id="84" name="TextovéPole 83"/>
            <p:cNvSpPr txBox="1"/>
            <p:nvPr/>
          </p:nvSpPr>
          <p:spPr>
            <a:xfrm>
              <a:off x="5144740" y="904123"/>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Vysoká sociální soudržnost</a:t>
              </a:r>
              <a:endParaRPr lang="cs-CZ" sz="700" dirty="0">
                <a:latin typeface="Arial" pitchFamily="34" charset="0"/>
                <a:cs typeface="Arial" pitchFamily="34" charset="0"/>
              </a:endParaRPr>
            </a:p>
          </p:txBody>
        </p:sp>
        <p:sp>
          <p:nvSpPr>
            <p:cNvPr id="85" name="TextovéPole 84"/>
            <p:cNvSpPr txBox="1"/>
            <p:nvPr/>
          </p:nvSpPr>
          <p:spPr>
            <a:xfrm>
              <a:off x="5144740" y="1514449"/>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Střední sociální soudržnost</a:t>
              </a:r>
              <a:endParaRPr lang="cs-CZ" sz="700" dirty="0">
                <a:latin typeface="Arial" pitchFamily="34" charset="0"/>
                <a:cs typeface="Arial" pitchFamily="34" charset="0"/>
              </a:endParaRPr>
            </a:p>
          </p:txBody>
        </p:sp>
        <p:sp>
          <p:nvSpPr>
            <p:cNvPr id="86" name="TextovéPole 85"/>
            <p:cNvSpPr txBox="1"/>
            <p:nvPr/>
          </p:nvSpPr>
          <p:spPr>
            <a:xfrm>
              <a:off x="5144740" y="2111212"/>
              <a:ext cx="2545804" cy="400111"/>
            </a:xfrm>
            <a:prstGeom prst="rect">
              <a:avLst/>
            </a:prstGeom>
            <a:noFill/>
          </p:spPr>
          <p:txBody>
            <a:bodyPr wrap="square" rtlCol="0">
              <a:spAutoFit/>
            </a:bodyPr>
            <a:lstStyle/>
            <a:p>
              <a:r>
                <a:rPr lang="cs-CZ" sz="700" dirty="0" smtClean="0">
                  <a:latin typeface="Arial" pitchFamily="34" charset="0"/>
                  <a:cs typeface="Arial" pitchFamily="34" charset="0"/>
                </a:rPr>
                <a:t>Nízká sociální soudržnost</a:t>
              </a:r>
              <a:endParaRPr lang="cs-CZ" sz="700" dirty="0">
                <a:latin typeface="Arial" pitchFamily="34" charset="0"/>
                <a:cs typeface="Arial" pitchFamily="34" charset="0"/>
              </a:endParaRPr>
            </a:p>
          </p:txBody>
        </p:sp>
        <p:sp>
          <p:nvSpPr>
            <p:cNvPr id="87" name="TextovéPole 86"/>
            <p:cNvSpPr txBox="1"/>
            <p:nvPr/>
          </p:nvSpPr>
          <p:spPr>
            <a:xfrm>
              <a:off x="2696468" y="44926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Jeseník</a:t>
              </a:r>
              <a:endParaRPr lang="cs-CZ" sz="700" dirty="0">
                <a:latin typeface="Arial" pitchFamily="34" charset="0"/>
                <a:cs typeface="Arial" pitchFamily="34" charset="0"/>
              </a:endParaRPr>
            </a:p>
          </p:txBody>
        </p:sp>
        <p:sp>
          <p:nvSpPr>
            <p:cNvPr id="88" name="TextovéPole 87"/>
            <p:cNvSpPr txBox="1"/>
            <p:nvPr/>
          </p:nvSpPr>
          <p:spPr>
            <a:xfrm>
              <a:off x="1281832" y="270003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Zábřeh</a:t>
              </a:r>
              <a:endParaRPr lang="cs-CZ" sz="700" dirty="0">
                <a:latin typeface="Arial" pitchFamily="34" charset="0"/>
                <a:cs typeface="Arial" pitchFamily="34" charset="0"/>
              </a:endParaRPr>
            </a:p>
          </p:txBody>
        </p:sp>
        <p:sp>
          <p:nvSpPr>
            <p:cNvPr id="89" name="TextovéPole 88"/>
            <p:cNvSpPr txBox="1"/>
            <p:nvPr/>
          </p:nvSpPr>
          <p:spPr>
            <a:xfrm>
              <a:off x="1905966" y="185931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Šumperk</a:t>
              </a:r>
              <a:endParaRPr lang="cs-CZ" sz="700" dirty="0">
                <a:latin typeface="Arial" pitchFamily="34" charset="0"/>
                <a:cs typeface="Arial" pitchFamily="34" charset="0"/>
              </a:endParaRPr>
            </a:p>
          </p:txBody>
        </p:sp>
        <p:sp>
          <p:nvSpPr>
            <p:cNvPr id="90" name="TextovéPole 89"/>
            <p:cNvSpPr txBox="1"/>
            <p:nvPr/>
          </p:nvSpPr>
          <p:spPr>
            <a:xfrm>
              <a:off x="1229916" y="323636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Mohelnice</a:t>
              </a:r>
              <a:endParaRPr lang="cs-CZ" sz="700" dirty="0">
                <a:latin typeface="Arial" pitchFamily="34" charset="0"/>
                <a:cs typeface="Arial" pitchFamily="34" charset="0"/>
              </a:endParaRPr>
            </a:p>
          </p:txBody>
        </p:sp>
        <p:sp>
          <p:nvSpPr>
            <p:cNvPr id="91" name="TextovéPole 90"/>
            <p:cNvSpPr txBox="1"/>
            <p:nvPr/>
          </p:nvSpPr>
          <p:spPr>
            <a:xfrm>
              <a:off x="2264420" y="3257574"/>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Uničov</a:t>
              </a:r>
              <a:endParaRPr lang="cs-CZ" sz="700" dirty="0">
                <a:latin typeface="Arial" pitchFamily="34" charset="0"/>
                <a:cs typeface="Arial" pitchFamily="34" charset="0"/>
              </a:endParaRPr>
            </a:p>
          </p:txBody>
        </p:sp>
        <p:sp>
          <p:nvSpPr>
            <p:cNvPr id="92" name="TextovéPole 91"/>
            <p:cNvSpPr txBox="1"/>
            <p:nvPr/>
          </p:nvSpPr>
          <p:spPr>
            <a:xfrm>
              <a:off x="1760364" y="3957910"/>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Litovel</a:t>
              </a:r>
              <a:endParaRPr lang="cs-CZ" sz="700" dirty="0">
                <a:latin typeface="Arial" pitchFamily="34" charset="0"/>
                <a:cs typeface="Arial" pitchFamily="34" charset="0"/>
              </a:endParaRPr>
            </a:p>
          </p:txBody>
        </p:sp>
        <p:sp>
          <p:nvSpPr>
            <p:cNvPr id="93" name="TextovéPole 92"/>
            <p:cNvSpPr txBox="1"/>
            <p:nvPr/>
          </p:nvSpPr>
          <p:spPr>
            <a:xfrm>
              <a:off x="3056508" y="357100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Šternberk</a:t>
              </a:r>
              <a:endParaRPr lang="cs-CZ" sz="700" dirty="0">
                <a:latin typeface="Arial" pitchFamily="34" charset="0"/>
                <a:cs typeface="Arial" pitchFamily="34" charset="0"/>
              </a:endParaRPr>
            </a:p>
          </p:txBody>
        </p:sp>
        <p:sp>
          <p:nvSpPr>
            <p:cNvPr id="94" name="TextovéPole 93"/>
            <p:cNvSpPr txBox="1"/>
            <p:nvPr/>
          </p:nvSpPr>
          <p:spPr>
            <a:xfrm rot="20024225">
              <a:off x="1018880" y="397479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Konice</a:t>
              </a:r>
              <a:endParaRPr lang="cs-CZ" sz="700" dirty="0">
                <a:latin typeface="Arial" pitchFamily="34" charset="0"/>
                <a:cs typeface="Arial" pitchFamily="34" charset="0"/>
              </a:endParaRPr>
            </a:p>
          </p:txBody>
        </p:sp>
        <p:sp>
          <p:nvSpPr>
            <p:cNvPr id="95" name="TextovéPole 94"/>
            <p:cNvSpPr txBox="1"/>
            <p:nvPr/>
          </p:nvSpPr>
          <p:spPr>
            <a:xfrm>
              <a:off x="2794000" y="4559886"/>
              <a:ext cx="2545804" cy="400110"/>
            </a:xfrm>
            <a:prstGeom prst="rect">
              <a:avLst/>
            </a:prstGeom>
            <a:noFill/>
          </p:spPr>
          <p:txBody>
            <a:bodyPr wrap="square" rtlCol="0">
              <a:spAutoFit/>
            </a:bodyPr>
            <a:lstStyle/>
            <a:p>
              <a:r>
                <a:rPr lang="cs-CZ" sz="700" b="1" dirty="0" smtClean="0">
                  <a:latin typeface="Arial" pitchFamily="34" charset="0"/>
                  <a:cs typeface="Arial" pitchFamily="34" charset="0"/>
                </a:rPr>
                <a:t>Olomouc</a:t>
              </a:r>
              <a:endParaRPr lang="cs-CZ" sz="700" b="1" dirty="0">
                <a:latin typeface="Arial" pitchFamily="34" charset="0"/>
                <a:cs typeface="Arial" pitchFamily="34" charset="0"/>
              </a:endParaRPr>
            </a:p>
          </p:txBody>
        </p:sp>
        <p:sp>
          <p:nvSpPr>
            <p:cNvPr id="96" name="TextovéPole 95"/>
            <p:cNvSpPr txBox="1"/>
            <p:nvPr/>
          </p:nvSpPr>
          <p:spPr>
            <a:xfrm>
              <a:off x="1904380" y="5326062"/>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Prostějov</a:t>
              </a:r>
              <a:endParaRPr lang="cs-CZ" sz="700" dirty="0">
                <a:latin typeface="Arial" pitchFamily="34" charset="0"/>
                <a:cs typeface="Arial" pitchFamily="34" charset="0"/>
              </a:endParaRPr>
            </a:p>
          </p:txBody>
        </p:sp>
        <p:sp>
          <p:nvSpPr>
            <p:cNvPr id="97" name="TextovéPole 96"/>
            <p:cNvSpPr txBox="1"/>
            <p:nvPr/>
          </p:nvSpPr>
          <p:spPr>
            <a:xfrm>
              <a:off x="3272532" y="554208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Přerov</a:t>
              </a:r>
              <a:endParaRPr lang="cs-CZ" sz="700" dirty="0">
                <a:latin typeface="Arial" pitchFamily="34" charset="0"/>
                <a:cs typeface="Arial" pitchFamily="34" charset="0"/>
              </a:endParaRPr>
            </a:p>
          </p:txBody>
        </p:sp>
        <p:sp>
          <p:nvSpPr>
            <p:cNvPr id="98" name="TextovéPole 97"/>
            <p:cNvSpPr txBox="1"/>
            <p:nvPr/>
          </p:nvSpPr>
          <p:spPr>
            <a:xfrm rot="1851156">
              <a:off x="3823462" y="5621408"/>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Lipník</a:t>
              </a:r>
              <a:endParaRPr lang="cs-CZ" sz="700" dirty="0">
                <a:latin typeface="Arial" pitchFamily="34" charset="0"/>
                <a:cs typeface="Arial" pitchFamily="34" charset="0"/>
              </a:endParaRPr>
            </a:p>
          </p:txBody>
        </p:sp>
        <p:sp>
          <p:nvSpPr>
            <p:cNvPr id="99" name="TextovéPole 98"/>
            <p:cNvSpPr txBox="1"/>
            <p:nvPr/>
          </p:nvSpPr>
          <p:spPr>
            <a:xfrm>
              <a:off x="4568675" y="498576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Hranice</a:t>
              </a:r>
              <a:endParaRPr lang="cs-CZ" sz="700" dirty="0">
                <a:latin typeface="Arial" pitchFamily="34" charset="0"/>
                <a:cs typeface="Arial" pitchFamily="34" charset="0"/>
              </a:endParaRPr>
            </a:p>
          </p:txBody>
        </p:sp>
        <p:sp>
          <p:nvSpPr>
            <p:cNvPr id="100" name="TextovéPole 99"/>
            <p:cNvSpPr txBox="1"/>
            <p:nvPr/>
          </p:nvSpPr>
          <p:spPr>
            <a:xfrm>
              <a:off x="5242271" y="5515222"/>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Valašské</a:t>
              </a:r>
            </a:p>
            <a:p>
              <a:r>
                <a:rPr lang="cs-CZ" sz="700" dirty="0" smtClean="0">
                  <a:latin typeface="Arial" pitchFamily="34" charset="0"/>
                  <a:cs typeface="Arial" pitchFamily="34" charset="0"/>
                </a:rPr>
                <a:t>Meziříčí</a:t>
              </a:r>
              <a:endParaRPr lang="cs-CZ" sz="700" dirty="0">
                <a:latin typeface="Arial" pitchFamily="34" charset="0"/>
                <a:cs typeface="Arial" pitchFamily="34" charset="0"/>
              </a:endParaRPr>
            </a:p>
          </p:txBody>
        </p:sp>
        <p:sp>
          <p:nvSpPr>
            <p:cNvPr id="101" name="TextovéPole 100"/>
            <p:cNvSpPr txBox="1"/>
            <p:nvPr/>
          </p:nvSpPr>
          <p:spPr>
            <a:xfrm rot="882584">
              <a:off x="6156357" y="5884044"/>
              <a:ext cx="1520020" cy="400110"/>
            </a:xfrm>
            <a:prstGeom prst="rect">
              <a:avLst/>
            </a:prstGeom>
            <a:noFill/>
          </p:spPr>
          <p:txBody>
            <a:bodyPr wrap="square" rtlCol="0">
              <a:spAutoFit/>
            </a:bodyPr>
            <a:lstStyle/>
            <a:p>
              <a:r>
                <a:rPr lang="cs-CZ" sz="700" dirty="0" smtClean="0">
                  <a:latin typeface="Arial" pitchFamily="34" charset="0"/>
                  <a:cs typeface="Arial" pitchFamily="34" charset="0"/>
                </a:rPr>
                <a:t>Rožnov p. R.</a:t>
              </a:r>
              <a:endParaRPr lang="cs-CZ" sz="700" dirty="0">
                <a:latin typeface="Arial" pitchFamily="34" charset="0"/>
                <a:cs typeface="Arial" pitchFamily="34" charset="0"/>
              </a:endParaRPr>
            </a:p>
          </p:txBody>
        </p:sp>
        <p:sp>
          <p:nvSpPr>
            <p:cNvPr id="102" name="TextovéPole 101"/>
            <p:cNvSpPr txBox="1"/>
            <p:nvPr/>
          </p:nvSpPr>
          <p:spPr>
            <a:xfrm>
              <a:off x="5746327" y="6550198"/>
              <a:ext cx="1872208" cy="400110"/>
            </a:xfrm>
            <a:prstGeom prst="rect">
              <a:avLst/>
            </a:prstGeom>
            <a:noFill/>
          </p:spPr>
          <p:txBody>
            <a:bodyPr wrap="square" rtlCol="0">
              <a:spAutoFit/>
            </a:bodyPr>
            <a:lstStyle/>
            <a:p>
              <a:r>
                <a:rPr lang="cs-CZ" sz="700" dirty="0" smtClean="0">
                  <a:latin typeface="Arial" pitchFamily="34" charset="0"/>
                  <a:cs typeface="Arial" pitchFamily="34" charset="0"/>
                </a:rPr>
                <a:t>Vsetín</a:t>
              </a:r>
              <a:endParaRPr lang="cs-CZ" sz="700" dirty="0">
                <a:latin typeface="Arial" pitchFamily="34" charset="0"/>
                <a:cs typeface="Arial" pitchFamily="34" charset="0"/>
              </a:endParaRPr>
            </a:p>
          </p:txBody>
        </p:sp>
        <p:sp>
          <p:nvSpPr>
            <p:cNvPr id="103" name="TextovéPole 102"/>
            <p:cNvSpPr txBox="1"/>
            <p:nvPr/>
          </p:nvSpPr>
          <p:spPr>
            <a:xfrm>
              <a:off x="4304010" y="5993878"/>
              <a:ext cx="1646386" cy="400110"/>
            </a:xfrm>
            <a:prstGeom prst="rect">
              <a:avLst/>
            </a:prstGeom>
            <a:noFill/>
          </p:spPr>
          <p:txBody>
            <a:bodyPr wrap="square" rtlCol="0">
              <a:spAutoFit/>
            </a:bodyPr>
            <a:lstStyle/>
            <a:p>
              <a:r>
                <a:rPr lang="cs-CZ" sz="700" dirty="0" err="1" smtClean="0">
                  <a:latin typeface="Arial" pitchFamily="34" charset="0"/>
                  <a:cs typeface="Arial" pitchFamily="34" charset="0"/>
                </a:rPr>
                <a:t>Bystř</a:t>
              </a:r>
              <a:r>
                <a:rPr lang="cs-CZ" sz="700" dirty="0" smtClean="0">
                  <a:latin typeface="Arial" pitchFamily="34" charset="0"/>
                  <a:cs typeface="Arial" pitchFamily="34" charset="0"/>
                </a:rPr>
                <a:t>. p. H</a:t>
              </a:r>
              <a:endParaRPr lang="cs-CZ" sz="700" dirty="0">
                <a:latin typeface="Arial" pitchFamily="34" charset="0"/>
                <a:cs typeface="Arial" pitchFamily="34" charset="0"/>
              </a:endParaRPr>
            </a:p>
          </p:txBody>
        </p:sp>
        <p:sp>
          <p:nvSpPr>
            <p:cNvPr id="104" name="TextovéPole 103"/>
            <p:cNvSpPr txBox="1"/>
            <p:nvPr/>
          </p:nvSpPr>
          <p:spPr>
            <a:xfrm rot="17591554">
              <a:off x="3119103" y="545298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Holešov</a:t>
              </a:r>
              <a:endParaRPr lang="cs-CZ" sz="700" dirty="0">
                <a:latin typeface="Arial" pitchFamily="34" charset="0"/>
                <a:cs typeface="Arial" pitchFamily="34" charset="0"/>
              </a:endParaRPr>
            </a:p>
          </p:txBody>
        </p:sp>
        <p:sp>
          <p:nvSpPr>
            <p:cNvPr id="105" name="TextovéPole 104"/>
            <p:cNvSpPr txBox="1"/>
            <p:nvPr/>
          </p:nvSpPr>
          <p:spPr>
            <a:xfrm>
              <a:off x="2599854" y="6785966"/>
              <a:ext cx="1699516" cy="400110"/>
            </a:xfrm>
            <a:prstGeom prst="rect">
              <a:avLst/>
            </a:prstGeom>
            <a:noFill/>
          </p:spPr>
          <p:txBody>
            <a:bodyPr wrap="square" rtlCol="0">
              <a:spAutoFit/>
            </a:bodyPr>
            <a:lstStyle/>
            <a:p>
              <a:r>
                <a:rPr lang="cs-CZ" sz="700" dirty="0" smtClean="0">
                  <a:latin typeface="Arial" pitchFamily="34" charset="0"/>
                  <a:cs typeface="Arial" pitchFamily="34" charset="0"/>
                </a:rPr>
                <a:t>Kroměříž</a:t>
              </a:r>
              <a:endParaRPr lang="cs-CZ" sz="700" dirty="0">
                <a:latin typeface="Arial" pitchFamily="34" charset="0"/>
                <a:cs typeface="Arial" pitchFamily="34" charset="0"/>
              </a:endParaRPr>
            </a:p>
          </p:txBody>
        </p:sp>
        <p:sp>
          <p:nvSpPr>
            <p:cNvPr id="106" name="TextovéPole 105"/>
            <p:cNvSpPr txBox="1"/>
            <p:nvPr/>
          </p:nvSpPr>
          <p:spPr>
            <a:xfrm>
              <a:off x="2552452" y="7722070"/>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Uherské Hradiště</a:t>
              </a:r>
              <a:endParaRPr lang="cs-CZ" sz="700" dirty="0">
                <a:latin typeface="Arial" pitchFamily="34" charset="0"/>
                <a:cs typeface="Arial" pitchFamily="34" charset="0"/>
              </a:endParaRPr>
            </a:p>
          </p:txBody>
        </p:sp>
        <p:sp>
          <p:nvSpPr>
            <p:cNvPr id="107" name="TextovéPole 106"/>
            <p:cNvSpPr txBox="1"/>
            <p:nvPr/>
          </p:nvSpPr>
          <p:spPr>
            <a:xfrm>
              <a:off x="3854302" y="8442150"/>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Uherský Brod</a:t>
              </a:r>
              <a:endParaRPr lang="cs-CZ" sz="700" dirty="0">
                <a:latin typeface="Arial" pitchFamily="34" charset="0"/>
                <a:cs typeface="Arial" pitchFamily="34" charset="0"/>
              </a:endParaRPr>
            </a:p>
          </p:txBody>
        </p:sp>
        <p:sp>
          <p:nvSpPr>
            <p:cNvPr id="108" name="TextovéPole 107"/>
            <p:cNvSpPr txBox="1"/>
            <p:nvPr/>
          </p:nvSpPr>
          <p:spPr>
            <a:xfrm rot="1300692">
              <a:off x="4432441" y="7991206"/>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Luhačovice</a:t>
              </a:r>
              <a:endParaRPr lang="cs-CZ" sz="700" dirty="0">
                <a:latin typeface="Arial" pitchFamily="34" charset="0"/>
                <a:cs typeface="Arial" pitchFamily="34" charset="0"/>
              </a:endParaRPr>
            </a:p>
          </p:txBody>
        </p:sp>
        <p:sp>
          <p:nvSpPr>
            <p:cNvPr id="109" name="TextovéPole 108"/>
            <p:cNvSpPr txBox="1"/>
            <p:nvPr/>
          </p:nvSpPr>
          <p:spPr>
            <a:xfrm rot="3130122">
              <a:off x="4926241" y="8264698"/>
              <a:ext cx="2545804" cy="615554"/>
            </a:xfrm>
            <a:prstGeom prst="rect">
              <a:avLst/>
            </a:prstGeom>
            <a:noFill/>
          </p:spPr>
          <p:txBody>
            <a:bodyPr wrap="square" rtlCol="0">
              <a:spAutoFit/>
            </a:bodyPr>
            <a:lstStyle/>
            <a:p>
              <a:r>
                <a:rPr lang="cs-CZ" sz="700" dirty="0" smtClean="0">
                  <a:latin typeface="Arial" pitchFamily="34" charset="0"/>
                  <a:cs typeface="Arial" pitchFamily="34" charset="0"/>
                </a:rPr>
                <a:t>Valašské</a:t>
              </a:r>
            </a:p>
            <a:p>
              <a:r>
                <a:rPr lang="cs-CZ" sz="700" dirty="0" smtClean="0">
                  <a:latin typeface="Arial" pitchFamily="34" charset="0"/>
                  <a:cs typeface="Arial" pitchFamily="34" charset="0"/>
                </a:rPr>
                <a:t>Klobouky</a:t>
              </a:r>
              <a:endParaRPr lang="cs-CZ" sz="700" dirty="0">
                <a:latin typeface="Arial" pitchFamily="34" charset="0"/>
                <a:cs typeface="Arial" pitchFamily="34" charset="0"/>
              </a:endParaRPr>
            </a:p>
          </p:txBody>
        </p:sp>
        <p:sp>
          <p:nvSpPr>
            <p:cNvPr id="110" name="TextovéPole 109"/>
            <p:cNvSpPr txBox="1"/>
            <p:nvPr/>
          </p:nvSpPr>
          <p:spPr>
            <a:xfrm rot="3669198">
              <a:off x="4442965" y="7616259"/>
              <a:ext cx="2545804" cy="400110"/>
            </a:xfrm>
            <a:prstGeom prst="rect">
              <a:avLst/>
            </a:prstGeom>
            <a:noFill/>
          </p:spPr>
          <p:txBody>
            <a:bodyPr wrap="square" rtlCol="0">
              <a:spAutoFit/>
            </a:bodyPr>
            <a:lstStyle/>
            <a:p>
              <a:r>
                <a:rPr lang="cs-CZ" sz="700" dirty="0" smtClean="0">
                  <a:latin typeface="Arial" pitchFamily="34" charset="0"/>
                  <a:cs typeface="Arial" pitchFamily="34" charset="0"/>
                </a:rPr>
                <a:t>Vizovice</a:t>
              </a:r>
              <a:endParaRPr lang="cs-CZ" sz="700" dirty="0">
                <a:latin typeface="Arial" pitchFamily="34" charset="0"/>
                <a:cs typeface="Arial" pitchFamily="34" charset="0"/>
              </a:endParaRPr>
            </a:p>
          </p:txBody>
        </p:sp>
        <p:sp>
          <p:nvSpPr>
            <p:cNvPr id="111" name="TextovéPole 110"/>
            <p:cNvSpPr txBox="1"/>
            <p:nvPr/>
          </p:nvSpPr>
          <p:spPr>
            <a:xfrm rot="17848036">
              <a:off x="2943628" y="6203401"/>
              <a:ext cx="2545804" cy="615554"/>
            </a:xfrm>
            <a:prstGeom prst="rect">
              <a:avLst/>
            </a:prstGeom>
            <a:noFill/>
          </p:spPr>
          <p:txBody>
            <a:bodyPr wrap="square" rtlCol="0">
              <a:spAutoFit/>
            </a:bodyPr>
            <a:lstStyle/>
            <a:p>
              <a:r>
                <a:rPr lang="cs-CZ" sz="700" dirty="0" err="1" smtClean="0">
                  <a:latin typeface="Arial" pitchFamily="34" charset="0"/>
                  <a:cs typeface="Arial" pitchFamily="34" charset="0"/>
                </a:rPr>
                <a:t>Otroko</a:t>
              </a:r>
              <a:r>
                <a:rPr lang="cs-CZ" sz="700" dirty="0" smtClean="0">
                  <a:latin typeface="Arial" pitchFamily="34" charset="0"/>
                  <a:cs typeface="Arial" pitchFamily="34" charset="0"/>
                </a:rPr>
                <a:t>-</a:t>
              </a:r>
            </a:p>
            <a:p>
              <a:r>
                <a:rPr lang="cs-CZ" sz="700" dirty="0" smtClean="0">
                  <a:latin typeface="Arial" pitchFamily="34" charset="0"/>
                  <a:cs typeface="Arial" pitchFamily="34" charset="0"/>
                </a:rPr>
                <a:t>vice</a:t>
              </a:r>
              <a:endParaRPr lang="cs-CZ" sz="700" dirty="0">
                <a:latin typeface="Arial" pitchFamily="34" charset="0"/>
                <a:cs typeface="Arial" pitchFamily="34" charset="0"/>
              </a:endParaRPr>
            </a:p>
          </p:txBody>
        </p:sp>
        <p:sp>
          <p:nvSpPr>
            <p:cNvPr id="112" name="TextovéPole 111"/>
            <p:cNvSpPr txBox="1"/>
            <p:nvPr/>
          </p:nvSpPr>
          <p:spPr>
            <a:xfrm>
              <a:off x="4208636" y="6935677"/>
              <a:ext cx="2545804" cy="400110"/>
            </a:xfrm>
            <a:prstGeom prst="rect">
              <a:avLst/>
            </a:prstGeom>
            <a:noFill/>
          </p:spPr>
          <p:txBody>
            <a:bodyPr wrap="square" rtlCol="0">
              <a:spAutoFit/>
            </a:bodyPr>
            <a:lstStyle/>
            <a:p>
              <a:r>
                <a:rPr lang="cs-CZ" sz="700" b="1" dirty="0" smtClean="0">
                  <a:latin typeface="Arial" pitchFamily="34" charset="0"/>
                  <a:cs typeface="Arial" pitchFamily="34" charset="0"/>
                </a:rPr>
                <a:t>Zlín</a:t>
              </a:r>
              <a:endParaRPr lang="cs-CZ" sz="700" b="1" dirty="0">
                <a:latin typeface="Arial" pitchFamily="34" charset="0"/>
                <a:cs typeface="Arial" pitchFamily="34" charset="0"/>
              </a:endParaRPr>
            </a:p>
          </p:txBody>
        </p:sp>
        <p:sp>
          <p:nvSpPr>
            <p:cNvPr id="113" name="TextovéPole 112"/>
            <p:cNvSpPr txBox="1"/>
            <p:nvPr/>
          </p:nvSpPr>
          <p:spPr>
            <a:xfrm>
              <a:off x="3272531" y="-702866"/>
              <a:ext cx="4420292" cy="1340675"/>
            </a:xfrm>
            <a:prstGeom prst="rect">
              <a:avLst/>
            </a:prstGeom>
            <a:noFill/>
          </p:spPr>
          <p:txBody>
            <a:bodyPr wrap="square" rtlCol="0">
              <a:spAutoFit/>
            </a:bodyPr>
            <a:lstStyle/>
            <a:p>
              <a:pPr algn="ctr"/>
              <a:r>
                <a:rPr lang="cs-CZ" sz="1000" b="1" dirty="0" smtClean="0">
                  <a:latin typeface="Arial" pitchFamily="34" charset="0"/>
                  <a:cs typeface="Arial" pitchFamily="34" charset="0"/>
                </a:rPr>
                <a:t>Sociální soudržnost ORP v regionu soudržnosti Střední Morava</a:t>
              </a:r>
            </a:p>
          </p:txBody>
        </p:sp>
        <p:sp>
          <p:nvSpPr>
            <p:cNvPr id="114" name="TextovéPole 113"/>
            <p:cNvSpPr txBox="1"/>
            <p:nvPr/>
          </p:nvSpPr>
          <p:spPr>
            <a:xfrm>
              <a:off x="849784" y="8925545"/>
              <a:ext cx="2840782" cy="615554"/>
            </a:xfrm>
            <a:prstGeom prst="rect">
              <a:avLst/>
            </a:prstGeom>
            <a:noFill/>
          </p:spPr>
          <p:txBody>
            <a:bodyPr wrap="square" rtlCol="0">
              <a:spAutoFit/>
            </a:bodyPr>
            <a:lstStyle/>
            <a:p>
              <a:r>
                <a:rPr lang="cs-CZ" sz="700" dirty="0" smtClean="0">
                  <a:latin typeface="Arial" pitchFamily="34" charset="0"/>
                  <a:cs typeface="Arial" pitchFamily="34" charset="0"/>
                </a:rPr>
                <a:t>Založeno na vlastních výpočtech</a:t>
              </a:r>
            </a:p>
          </p:txBody>
        </p:sp>
      </p:grpSp>
      <p:sp>
        <p:nvSpPr>
          <p:cNvPr id="2" name="Zástupný symbol pro číslo snímku 1"/>
          <p:cNvSpPr>
            <a:spLocks noGrp="1"/>
          </p:cNvSpPr>
          <p:nvPr>
            <p:ph type="sldNum" sz="quarter" idx="12"/>
          </p:nvPr>
        </p:nvSpPr>
        <p:spPr/>
        <p:txBody>
          <a:bodyPr/>
          <a:lstStyle/>
          <a:p>
            <a:fld id="{57167D27-7101-4338-82A1-62DB34D25E34}" type="slidenum">
              <a:rPr lang="cs-CZ" smtClean="0"/>
              <a:pPr/>
              <a:t>17</a:t>
            </a:fld>
            <a:endParaRPr lang="cs-CZ"/>
          </a:p>
        </p:txBody>
      </p:sp>
    </p:spTree>
    <p:extLst>
      <p:ext uri="{BB962C8B-B14F-4D97-AF65-F5344CB8AC3E}">
        <p14:creationId xmlns:p14="http://schemas.microsoft.com/office/powerpoint/2010/main" val="2787703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smtClean="0">
                <a:solidFill>
                  <a:schemeClr val="accent2"/>
                </a:solidFill>
              </a:rPr>
              <a:t>Jediná oblast, kde bude možno aktivně uplatňovat regionální politiku z krajské a nižší úrovně (zbytek řízen ministerstvy)</a:t>
            </a:r>
          </a:p>
          <a:p>
            <a:pPr algn="just">
              <a:lnSpc>
                <a:spcPct val="90000"/>
              </a:lnSpc>
              <a:buClr>
                <a:schemeClr val="accent2"/>
              </a:buClr>
              <a:buFont typeface="Arial" pitchFamily="34" charset="0"/>
              <a:buChar char="−"/>
            </a:pPr>
            <a:r>
              <a:rPr lang="cs-CZ" sz="2200" b="0" dirty="0" smtClean="0">
                <a:solidFill>
                  <a:schemeClr val="accent2"/>
                </a:solidFill>
              </a:rPr>
              <a:t>Seznam priorit pro integrovaná řešení i předpokládaná alokace bude součástí Dohody o spolupráci mezi ČR a EK</a:t>
            </a:r>
            <a:endParaRPr lang="cs-CZ" sz="2200" b="0" dirty="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Cíl: současnou realizací projektů z různých prioritních os, příp. z různých operačních programů dosáhnout vyššího efektu, než realizací nepropojených samostatných projektů</a:t>
            </a:r>
          </a:p>
          <a:p>
            <a:pPr algn="just">
              <a:lnSpc>
                <a:spcPct val="90000"/>
              </a:lnSpc>
              <a:buClr>
                <a:schemeClr val="accent2"/>
              </a:buClr>
              <a:buFont typeface="Arial" pitchFamily="34" charset="0"/>
              <a:buChar char="−"/>
            </a:pPr>
            <a:r>
              <a:rPr lang="cs-CZ" sz="2200" b="0" dirty="0" smtClean="0">
                <a:solidFill>
                  <a:schemeClr val="accent2"/>
                </a:solidFill>
              </a:rPr>
              <a:t>Národní rozvojová priorita i tematický okruh: Integrovaný rozvoj území</a:t>
            </a:r>
            <a:endParaRPr lang="cs-CZ" sz="2200" b="0" dirty="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Integrovaná řešení budou součástí všech operačních programů</a:t>
            </a: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Integrovaná řešení</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18</a:t>
            </a:fld>
            <a:endParaRPr lang="cs-CZ"/>
          </a:p>
        </p:txBody>
      </p:sp>
    </p:spTree>
    <p:extLst>
      <p:ext uri="{BB962C8B-B14F-4D97-AF65-F5344CB8AC3E}">
        <p14:creationId xmlns:p14="http://schemas.microsoft.com/office/powerpoint/2010/main" val="17728137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marL="342900" lvl="1" indent="-342900" algn="just">
              <a:lnSpc>
                <a:spcPct val="90000"/>
              </a:lnSpc>
              <a:buClr>
                <a:schemeClr val="accent2"/>
              </a:buClr>
              <a:buFont typeface="Arial" pitchFamily="34" charset="0"/>
              <a:buChar char="−"/>
            </a:pPr>
            <a:r>
              <a:rPr lang="cs-CZ" sz="2200" dirty="0" smtClean="0">
                <a:solidFill>
                  <a:schemeClr val="accent2"/>
                </a:solidFill>
              </a:rPr>
              <a:t>Integrované </a:t>
            </a:r>
            <a:r>
              <a:rPr lang="cs-CZ" sz="2200" dirty="0">
                <a:solidFill>
                  <a:schemeClr val="accent2"/>
                </a:solidFill>
              </a:rPr>
              <a:t>územní investice </a:t>
            </a:r>
            <a:r>
              <a:rPr lang="cs-CZ" sz="2200" b="0" dirty="0">
                <a:solidFill>
                  <a:schemeClr val="accent2"/>
                </a:solidFill>
              </a:rPr>
              <a:t>(</a:t>
            </a:r>
            <a:r>
              <a:rPr lang="cs-CZ" sz="2200" b="0" dirty="0" err="1">
                <a:solidFill>
                  <a:schemeClr val="accent2"/>
                </a:solidFill>
              </a:rPr>
              <a:t>Integrated</a:t>
            </a:r>
            <a:r>
              <a:rPr lang="cs-CZ" sz="2200" b="0" dirty="0">
                <a:solidFill>
                  <a:schemeClr val="accent2"/>
                </a:solidFill>
              </a:rPr>
              <a:t> </a:t>
            </a:r>
            <a:r>
              <a:rPr lang="cs-CZ" sz="2200" b="0" dirty="0" err="1">
                <a:solidFill>
                  <a:schemeClr val="accent2"/>
                </a:solidFill>
              </a:rPr>
              <a:t>Territorial</a:t>
            </a:r>
            <a:r>
              <a:rPr lang="cs-CZ" sz="2200" b="0" dirty="0">
                <a:solidFill>
                  <a:schemeClr val="accent2"/>
                </a:solidFill>
              </a:rPr>
              <a:t> </a:t>
            </a:r>
            <a:r>
              <a:rPr lang="cs-CZ" sz="2200" b="0" dirty="0" err="1">
                <a:solidFill>
                  <a:schemeClr val="accent2"/>
                </a:solidFill>
              </a:rPr>
              <a:t>Investments</a:t>
            </a:r>
            <a:r>
              <a:rPr lang="cs-CZ" sz="2200" b="0" dirty="0">
                <a:solidFill>
                  <a:schemeClr val="accent2"/>
                </a:solidFill>
              </a:rPr>
              <a:t> - „ITI</a:t>
            </a:r>
            <a:r>
              <a:rPr lang="cs-CZ" sz="2200" b="0" dirty="0" smtClean="0">
                <a:solidFill>
                  <a:schemeClr val="accent2"/>
                </a:solidFill>
              </a:rPr>
              <a:t>“)</a:t>
            </a:r>
          </a:p>
          <a:p>
            <a:pPr marL="742950" lvl="2" indent="-342900" algn="just">
              <a:lnSpc>
                <a:spcPct val="90000"/>
              </a:lnSpc>
              <a:buClr>
                <a:schemeClr val="accent2"/>
              </a:buClr>
              <a:buFont typeface="Arial" pitchFamily="34" charset="0"/>
              <a:buChar char="−"/>
            </a:pPr>
            <a:r>
              <a:rPr lang="cs-CZ" b="0" dirty="0">
                <a:solidFill>
                  <a:schemeClr val="accent2"/>
                </a:solidFill>
              </a:rPr>
              <a:t>Strategie rozvoje měst nebo jiné územní </a:t>
            </a:r>
            <a:r>
              <a:rPr lang="cs-CZ" b="0" dirty="0" smtClean="0">
                <a:solidFill>
                  <a:schemeClr val="accent2"/>
                </a:solidFill>
              </a:rPr>
              <a:t>strategie</a:t>
            </a:r>
            <a:endParaRPr lang="cs-CZ" b="0" dirty="0">
              <a:solidFill>
                <a:schemeClr val="accent2"/>
              </a:solidFill>
            </a:endParaRPr>
          </a:p>
          <a:p>
            <a:pPr marL="342900" lvl="1" indent="-342900" algn="just">
              <a:lnSpc>
                <a:spcPct val="90000"/>
              </a:lnSpc>
              <a:buClr>
                <a:schemeClr val="accent2"/>
              </a:buClr>
              <a:buFont typeface="Arial" pitchFamily="34" charset="0"/>
              <a:buChar char="−"/>
            </a:pPr>
            <a:r>
              <a:rPr lang="cs-CZ" sz="2200" dirty="0" smtClean="0">
                <a:solidFill>
                  <a:schemeClr val="accent2"/>
                </a:solidFill>
              </a:rPr>
              <a:t>Místní </a:t>
            </a:r>
            <a:r>
              <a:rPr lang="cs-CZ" sz="2200" dirty="0">
                <a:solidFill>
                  <a:schemeClr val="accent2"/>
                </a:solidFill>
              </a:rPr>
              <a:t>rozvoj s využitím místních komunit </a:t>
            </a:r>
            <a:r>
              <a:rPr lang="cs-CZ" sz="2200" b="0" dirty="0">
                <a:solidFill>
                  <a:schemeClr val="accent2"/>
                </a:solidFill>
              </a:rPr>
              <a:t>(</a:t>
            </a:r>
            <a:r>
              <a:rPr lang="cs-CZ" sz="2200" b="0" dirty="0" err="1">
                <a:solidFill>
                  <a:schemeClr val="accent2"/>
                </a:solidFill>
              </a:rPr>
              <a:t>Community</a:t>
            </a:r>
            <a:r>
              <a:rPr lang="cs-CZ" sz="2200" b="0" dirty="0">
                <a:solidFill>
                  <a:schemeClr val="accent2"/>
                </a:solidFill>
              </a:rPr>
              <a:t> Led </a:t>
            </a:r>
            <a:r>
              <a:rPr lang="cs-CZ" sz="2200" b="0" dirty="0" err="1">
                <a:solidFill>
                  <a:schemeClr val="accent2"/>
                </a:solidFill>
              </a:rPr>
              <a:t>Local</a:t>
            </a:r>
            <a:r>
              <a:rPr lang="cs-CZ" sz="2200" b="0" dirty="0">
                <a:solidFill>
                  <a:schemeClr val="accent2"/>
                </a:solidFill>
              </a:rPr>
              <a:t> </a:t>
            </a:r>
            <a:r>
              <a:rPr lang="cs-CZ" sz="2200" b="0" dirty="0" err="1">
                <a:solidFill>
                  <a:schemeClr val="accent2"/>
                </a:solidFill>
              </a:rPr>
              <a:t>Development</a:t>
            </a:r>
            <a:r>
              <a:rPr lang="cs-CZ" sz="2200" b="0" dirty="0">
                <a:solidFill>
                  <a:schemeClr val="accent2"/>
                </a:solidFill>
              </a:rPr>
              <a:t> – „CLLD</a:t>
            </a:r>
            <a:r>
              <a:rPr lang="cs-CZ" sz="2200" b="0" dirty="0" smtClean="0">
                <a:solidFill>
                  <a:schemeClr val="accent2"/>
                </a:solidFill>
              </a:rPr>
              <a:t>“)</a:t>
            </a:r>
          </a:p>
          <a:p>
            <a:pPr marL="742950" lvl="2" indent="-342900" algn="just">
              <a:lnSpc>
                <a:spcPct val="90000"/>
              </a:lnSpc>
              <a:buClr>
                <a:schemeClr val="accent2"/>
              </a:buClr>
              <a:buFont typeface="Arial" pitchFamily="34" charset="0"/>
              <a:buChar char="−"/>
            </a:pPr>
            <a:r>
              <a:rPr lang="cs-CZ" b="0" dirty="0" smtClean="0">
                <a:solidFill>
                  <a:schemeClr val="accent2"/>
                </a:solidFill>
              </a:rPr>
              <a:t>Nutnost </a:t>
            </a:r>
            <a:r>
              <a:rPr lang="cs-CZ" b="0" dirty="0">
                <a:solidFill>
                  <a:schemeClr val="accent2"/>
                </a:solidFill>
              </a:rPr>
              <a:t>zpracovat tzv. Strategii místního rozvoje</a:t>
            </a:r>
          </a:p>
          <a:p>
            <a:pPr marL="742950" lvl="2" indent="-342900" algn="just">
              <a:lnSpc>
                <a:spcPct val="90000"/>
              </a:lnSpc>
              <a:buClr>
                <a:schemeClr val="accent2"/>
              </a:buClr>
              <a:buFont typeface="Arial" pitchFamily="34" charset="0"/>
              <a:buChar char="−"/>
            </a:pPr>
            <a:r>
              <a:rPr lang="cs-CZ" b="0" dirty="0">
                <a:solidFill>
                  <a:schemeClr val="accent2"/>
                </a:solidFill>
              </a:rPr>
              <a:t>Vychází z předpokladu existence místních akčních </a:t>
            </a:r>
            <a:r>
              <a:rPr lang="cs-CZ" b="0" dirty="0" smtClean="0">
                <a:solidFill>
                  <a:schemeClr val="accent2"/>
                </a:solidFill>
              </a:rPr>
              <a:t>skupin (LEADER)</a:t>
            </a:r>
            <a:endParaRPr lang="cs-CZ" b="0" dirty="0">
              <a:solidFill>
                <a:schemeClr val="accent2"/>
              </a:solidFill>
            </a:endParaRPr>
          </a:p>
          <a:p>
            <a:pPr marL="342900" lvl="1" indent="-342900" algn="just">
              <a:lnSpc>
                <a:spcPct val="90000"/>
              </a:lnSpc>
              <a:buClr>
                <a:schemeClr val="accent2"/>
              </a:buClr>
              <a:buFont typeface="Arial" pitchFamily="34" charset="0"/>
              <a:buChar char="−"/>
            </a:pPr>
            <a:r>
              <a:rPr lang="cs-CZ" sz="2200" dirty="0" smtClean="0">
                <a:solidFill>
                  <a:schemeClr val="accent2"/>
                </a:solidFill>
              </a:rPr>
              <a:t>Společný </a:t>
            </a:r>
            <a:r>
              <a:rPr lang="cs-CZ" sz="2200" dirty="0">
                <a:solidFill>
                  <a:schemeClr val="accent2"/>
                </a:solidFill>
              </a:rPr>
              <a:t>akční plán </a:t>
            </a:r>
            <a:r>
              <a:rPr lang="cs-CZ" sz="2200" b="0" dirty="0">
                <a:solidFill>
                  <a:schemeClr val="accent2"/>
                </a:solidFill>
              </a:rPr>
              <a:t>(Joint </a:t>
            </a:r>
            <a:r>
              <a:rPr lang="cs-CZ" sz="2200" b="0" dirty="0" err="1">
                <a:solidFill>
                  <a:schemeClr val="accent2"/>
                </a:solidFill>
              </a:rPr>
              <a:t>Action</a:t>
            </a:r>
            <a:r>
              <a:rPr lang="cs-CZ" sz="2200" b="0" dirty="0">
                <a:solidFill>
                  <a:schemeClr val="accent2"/>
                </a:solidFill>
              </a:rPr>
              <a:t> </a:t>
            </a:r>
            <a:r>
              <a:rPr lang="cs-CZ" sz="2200" b="0" dirty="0" err="1">
                <a:solidFill>
                  <a:schemeClr val="accent2"/>
                </a:solidFill>
              </a:rPr>
              <a:t>Plan</a:t>
            </a:r>
            <a:r>
              <a:rPr lang="cs-CZ" sz="2200" b="0" dirty="0">
                <a:solidFill>
                  <a:schemeClr val="accent2"/>
                </a:solidFill>
              </a:rPr>
              <a:t> – „JAP</a:t>
            </a:r>
            <a:r>
              <a:rPr lang="cs-CZ" sz="2200" b="0" dirty="0" smtClean="0">
                <a:solidFill>
                  <a:schemeClr val="accent2"/>
                </a:solidFill>
              </a:rPr>
              <a:t>“)</a:t>
            </a:r>
          </a:p>
          <a:p>
            <a:pPr marL="742950" lvl="2" indent="-342900" algn="just">
              <a:lnSpc>
                <a:spcPct val="90000"/>
              </a:lnSpc>
              <a:buClr>
                <a:schemeClr val="accent2"/>
              </a:buClr>
              <a:buFont typeface="Arial" pitchFamily="34" charset="0"/>
              <a:buChar char="−"/>
            </a:pPr>
            <a:r>
              <a:rPr lang="cs-CZ" b="0" dirty="0">
                <a:solidFill>
                  <a:schemeClr val="accent2"/>
                </a:solidFill>
              </a:rPr>
              <a:t>Minimální objem čerpání je 10 milionů EUR nebo 20% podpory z veřejných zdrojů přidělených v rámci OP</a:t>
            </a:r>
          </a:p>
          <a:p>
            <a:pPr marL="742950" lvl="2" indent="-342900" algn="just">
              <a:lnSpc>
                <a:spcPct val="90000"/>
              </a:lnSpc>
              <a:buClr>
                <a:schemeClr val="accent2"/>
              </a:buClr>
              <a:buFont typeface="Arial" pitchFamily="34" charset="0"/>
              <a:buChar char="−"/>
            </a:pPr>
            <a:r>
              <a:rPr lang="cs-CZ" b="0" dirty="0">
                <a:solidFill>
                  <a:schemeClr val="accent2"/>
                </a:solidFill>
              </a:rPr>
              <a:t>Příjemcem podpory musí být veřejnoprávní </a:t>
            </a:r>
            <a:r>
              <a:rPr lang="cs-CZ" b="0" dirty="0" smtClean="0">
                <a:solidFill>
                  <a:schemeClr val="accent2"/>
                </a:solidFill>
              </a:rPr>
              <a:t>subjekt</a:t>
            </a:r>
          </a:p>
          <a:p>
            <a:pPr marL="742950" lvl="2" indent="-342900" algn="just">
              <a:lnSpc>
                <a:spcPct val="90000"/>
              </a:lnSpc>
              <a:buClr>
                <a:schemeClr val="accent2"/>
              </a:buClr>
              <a:buFont typeface="Arial" pitchFamily="34" charset="0"/>
              <a:buChar char="−"/>
            </a:pPr>
            <a:r>
              <a:rPr lang="cs-CZ" b="0" dirty="0" smtClean="0">
                <a:solidFill>
                  <a:schemeClr val="accent2"/>
                </a:solidFill>
              </a:rPr>
              <a:t>Neinvestiční projekty</a:t>
            </a:r>
            <a:endParaRPr lang="cs-CZ" b="0" dirty="0">
              <a:solidFill>
                <a:schemeClr val="accent2"/>
              </a:solidFill>
            </a:endParaRPr>
          </a:p>
          <a:p>
            <a:pPr marL="342900" lvl="1" indent="-342900" algn="just">
              <a:lnSpc>
                <a:spcPct val="90000"/>
              </a:lnSpc>
              <a:buClr>
                <a:schemeClr val="accent2"/>
              </a:buClr>
              <a:buFont typeface="Arial" pitchFamily="34" charset="0"/>
              <a:buChar char="−"/>
            </a:pP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Nástroje z Nařízení EK</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19</a:t>
            </a:fld>
            <a:endParaRPr lang="cs-CZ"/>
          </a:p>
        </p:txBody>
      </p:sp>
    </p:spTree>
    <p:extLst>
      <p:ext uri="{BB962C8B-B14F-4D97-AF65-F5344CB8AC3E}">
        <p14:creationId xmlns:p14="http://schemas.microsoft.com/office/powerpoint/2010/main" val="3967655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5184428"/>
          </a:xfrm>
        </p:spPr>
        <p:txBody>
          <a:bodyPr/>
          <a:lstStyle/>
          <a:p>
            <a:pPr algn="just">
              <a:lnSpc>
                <a:spcPct val="90000"/>
              </a:lnSpc>
              <a:buClr>
                <a:schemeClr val="accent2"/>
              </a:buClr>
              <a:buFont typeface="Arial" pitchFamily="34" charset="0"/>
              <a:buChar char="−"/>
            </a:pPr>
            <a:r>
              <a:rPr lang="cs-CZ" sz="2200" b="0" dirty="0">
                <a:solidFill>
                  <a:schemeClr val="accent2"/>
                </a:solidFill>
              </a:rPr>
              <a:t>Asociace krajů ČR a návrh Operačních programů</a:t>
            </a:r>
          </a:p>
          <a:p>
            <a:pPr algn="just">
              <a:lnSpc>
                <a:spcPct val="90000"/>
              </a:lnSpc>
              <a:buClr>
                <a:schemeClr val="accent2"/>
              </a:buClr>
              <a:buFont typeface="Arial" pitchFamily="34" charset="0"/>
              <a:buChar char="−"/>
            </a:pPr>
            <a:r>
              <a:rPr lang="cs-CZ" sz="2200" b="0" dirty="0">
                <a:solidFill>
                  <a:schemeClr val="accent2"/>
                </a:solidFill>
              </a:rPr>
              <a:t>Aktivity Olomouckého kraje</a:t>
            </a:r>
          </a:p>
          <a:p>
            <a:pPr algn="just">
              <a:lnSpc>
                <a:spcPct val="90000"/>
              </a:lnSpc>
              <a:buClr>
                <a:schemeClr val="accent2"/>
              </a:buClr>
              <a:buFont typeface="Arial" pitchFamily="34" charset="0"/>
              <a:buChar char="−"/>
            </a:pPr>
            <a:r>
              <a:rPr lang="cs-CZ" sz="2200" b="0" dirty="0">
                <a:solidFill>
                  <a:schemeClr val="accent2"/>
                </a:solidFill>
              </a:rPr>
              <a:t>Kategorizace území</a:t>
            </a:r>
          </a:p>
          <a:p>
            <a:pPr algn="just">
              <a:lnSpc>
                <a:spcPct val="90000"/>
              </a:lnSpc>
              <a:buClr>
                <a:schemeClr val="accent2"/>
              </a:buClr>
              <a:buFont typeface="Arial" pitchFamily="34" charset="0"/>
              <a:buChar char="−"/>
            </a:pPr>
            <a:r>
              <a:rPr lang="cs-CZ" sz="2200" b="0" dirty="0" smtClean="0">
                <a:solidFill>
                  <a:schemeClr val="accent2"/>
                </a:solidFill>
              </a:rPr>
              <a:t>Integrovaná řešení</a:t>
            </a:r>
            <a:endParaRPr lang="cs-CZ" b="0" dirty="0" smtClean="0">
              <a:solidFill>
                <a:srgbClr val="003994"/>
              </a:solidFill>
            </a:endParaRPr>
          </a:p>
          <a:p>
            <a:pPr>
              <a:lnSpc>
                <a:spcPct val="90000"/>
              </a:lnSpc>
              <a:buNone/>
            </a:pPr>
            <a:endParaRPr lang="cs-CZ" sz="2000" b="0" i="1" dirty="0"/>
          </a:p>
        </p:txBody>
      </p:sp>
      <p:sp>
        <p:nvSpPr>
          <p:cNvPr id="19459" name="Rectangle 3"/>
          <p:cNvSpPr>
            <a:spLocks noGrp="1" noChangeArrowheads="1"/>
          </p:cNvSpPr>
          <p:nvPr>
            <p:ph type="title"/>
          </p:nvPr>
        </p:nvSpPr>
        <p:spPr/>
        <p:txBody>
          <a:bodyPr/>
          <a:lstStyle/>
          <a:p>
            <a:r>
              <a:rPr lang="cs-CZ" dirty="0" smtClean="0">
                <a:solidFill>
                  <a:srgbClr val="FF9900"/>
                </a:solidFill>
              </a:rPr>
              <a:t>Hlavní témata</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2</a:t>
            </a:fld>
            <a:endParaRPr lang="cs-CZ"/>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p:txBody>
          <a:bodyPr/>
          <a:lstStyle/>
          <a:p>
            <a:r>
              <a:rPr lang="cs-CZ" dirty="0" smtClean="0">
                <a:solidFill>
                  <a:srgbClr val="FF9900"/>
                </a:solidFill>
              </a:rPr>
              <a:t>Využití nástrojů pro integrovaný rozvoj</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20</a:t>
            </a:fld>
            <a:endParaRPr lang="cs-CZ"/>
          </a:p>
        </p:txBody>
      </p:sp>
      <p:grpSp>
        <p:nvGrpSpPr>
          <p:cNvPr id="19456" name="Skupina 19455"/>
          <p:cNvGrpSpPr/>
          <p:nvPr/>
        </p:nvGrpSpPr>
        <p:grpSpPr>
          <a:xfrm>
            <a:off x="1187624" y="1268760"/>
            <a:ext cx="6624737" cy="5328592"/>
            <a:chOff x="1058794" y="1366614"/>
            <a:chExt cx="4888464" cy="4152443"/>
          </a:xfrm>
        </p:grpSpPr>
        <p:sp>
          <p:nvSpPr>
            <p:cNvPr id="4" name="Rectangle 26"/>
            <p:cNvSpPr>
              <a:spLocks noChangeArrowheads="1"/>
            </p:cNvSpPr>
            <p:nvPr/>
          </p:nvSpPr>
          <p:spPr bwMode="auto">
            <a:xfrm>
              <a:off x="2334939" y="1366614"/>
              <a:ext cx="3406775" cy="800100"/>
            </a:xfrm>
            <a:prstGeom prst="rect">
              <a:avLst/>
            </a:prstGeom>
            <a:solidFill>
              <a:srgbClr val="92D05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Národní úroveň</a:t>
              </a:r>
              <a:endParaRPr kumimoji="0" lang="cs-CZ" sz="10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cs-CZ"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Dohoda o partnerství</a:t>
              </a:r>
              <a:endParaRPr kumimoji="0" lang="cs-CZ" sz="105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cs-CZ"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EFDF, ESF, CF, EAFRD, EMFF</a:t>
              </a:r>
              <a:endParaRPr kumimoji="0" lang="cs-CZ" sz="2400" b="0" i="0" u="none" strike="noStrike" cap="none" normalizeH="0" baseline="0" dirty="0" smtClean="0">
                <a:ln>
                  <a:noFill/>
                </a:ln>
                <a:solidFill>
                  <a:schemeClr val="tx1"/>
                </a:solidFill>
                <a:effectLst/>
                <a:latin typeface="Arial" pitchFamily="34" charset="0"/>
              </a:endParaRPr>
            </a:p>
          </p:txBody>
        </p:sp>
        <p:sp>
          <p:nvSpPr>
            <p:cNvPr id="5" name="Rectangle 25"/>
            <p:cNvSpPr>
              <a:spLocks noChangeArrowheads="1"/>
            </p:cNvSpPr>
            <p:nvPr/>
          </p:nvSpPr>
          <p:spPr bwMode="auto">
            <a:xfrm>
              <a:off x="2082527" y="2384201"/>
              <a:ext cx="3857625" cy="1390650"/>
            </a:xfrm>
            <a:prstGeom prst="rect">
              <a:avLst/>
            </a:prstGeom>
            <a:solidFill>
              <a:srgbClr val="F7964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Národní úroveň</a:t>
              </a:r>
              <a:endParaRPr kumimoji="0" lang="cs-CZ" sz="2400" b="0" i="0" u="none" strike="noStrike" cap="none" normalizeH="0" baseline="0" dirty="0" smtClean="0">
                <a:ln>
                  <a:noFill/>
                </a:ln>
                <a:solidFill>
                  <a:schemeClr val="tx1"/>
                </a:solidFill>
                <a:effectLst/>
                <a:latin typeface="Arial" pitchFamily="34" charset="0"/>
              </a:endParaRPr>
            </a:p>
          </p:txBody>
        </p:sp>
        <p:sp>
          <p:nvSpPr>
            <p:cNvPr id="6" name="Rectangle 24"/>
            <p:cNvSpPr>
              <a:spLocks noChangeArrowheads="1"/>
            </p:cNvSpPr>
            <p:nvPr/>
          </p:nvSpPr>
          <p:spPr bwMode="auto">
            <a:xfrm>
              <a:off x="2130152" y="4999151"/>
              <a:ext cx="1200150" cy="519906"/>
            </a:xfrm>
            <a:prstGeom prst="rect">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regionální úroveň</a:t>
              </a:r>
              <a:endParaRPr kumimoji="0" lang="cs-CZ" sz="1200" b="0" i="0" u="none" strike="noStrike" cap="none" normalizeH="0" baseline="0" smtClean="0">
                <a:ln>
                  <a:noFill/>
                </a:ln>
                <a:solidFill>
                  <a:schemeClr val="tx1"/>
                </a:solidFill>
                <a:effectLst/>
                <a:latin typeface="Arial" pitchFamily="34" charset="0"/>
              </a:endParaRPr>
            </a:p>
          </p:txBody>
        </p:sp>
        <p:sp>
          <p:nvSpPr>
            <p:cNvPr id="7" name="Rectangle 23"/>
            <p:cNvSpPr>
              <a:spLocks noChangeArrowheads="1"/>
            </p:cNvSpPr>
            <p:nvPr/>
          </p:nvSpPr>
          <p:spPr bwMode="auto">
            <a:xfrm>
              <a:off x="4874108" y="4999150"/>
              <a:ext cx="1073150" cy="519906"/>
            </a:xfrm>
            <a:prstGeom prst="rect">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subregionální</a:t>
              </a:r>
              <a:r>
                <a:rPr kumimoji="0" lang="cs-CZ" sz="12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úroveň</a:t>
              </a:r>
              <a:endParaRPr kumimoji="0" lang="cs-CZ" sz="1200" b="0" i="0" u="none" strike="noStrike" cap="none" normalizeH="0" baseline="0" dirty="0" smtClean="0">
                <a:ln>
                  <a:noFill/>
                </a:ln>
                <a:solidFill>
                  <a:schemeClr val="tx1"/>
                </a:solidFill>
                <a:effectLst/>
                <a:latin typeface="Arial" pitchFamily="34" charset="0"/>
              </a:endParaRPr>
            </a:p>
          </p:txBody>
        </p:sp>
        <p:sp>
          <p:nvSpPr>
            <p:cNvPr id="8" name="Rectangle 22"/>
            <p:cNvSpPr>
              <a:spLocks noChangeArrowheads="1"/>
            </p:cNvSpPr>
            <p:nvPr/>
          </p:nvSpPr>
          <p:spPr bwMode="auto">
            <a:xfrm>
              <a:off x="2130152" y="3093814"/>
              <a:ext cx="1200150" cy="628650"/>
            </a:xfrm>
            <a:prstGeom prst="rect">
              <a:avLst/>
            </a:prstGeom>
            <a:solidFill>
              <a:srgbClr val="F7964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Sektorové operační programy (ERDF, ESF, CF, EMFF)</a:t>
              </a:r>
              <a:endParaRPr kumimoji="0" lang="cs-CZ" sz="1200" b="0" i="0" u="none" strike="noStrike" cap="none" normalizeH="0" baseline="0" dirty="0" smtClean="0">
                <a:ln>
                  <a:noFill/>
                </a:ln>
                <a:solidFill>
                  <a:schemeClr val="tx1"/>
                </a:solidFill>
                <a:effectLst/>
                <a:latin typeface="Arial" pitchFamily="34" charset="0"/>
              </a:endParaRPr>
            </a:p>
          </p:txBody>
        </p:sp>
        <p:sp>
          <p:nvSpPr>
            <p:cNvPr id="9" name="Rectangle 21"/>
            <p:cNvSpPr>
              <a:spLocks noChangeArrowheads="1"/>
            </p:cNvSpPr>
            <p:nvPr/>
          </p:nvSpPr>
          <p:spPr bwMode="auto">
            <a:xfrm>
              <a:off x="4768577" y="3093814"/>
              <a:ext cx="1073150" cy="628650"/>
            </a:xfrm>
            <a:prstGeom prst="rect">
              <a:avLst/>
            </a:prstGeom>
            <a:solidFill>
              <a:srgbClr val="F7964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Program rozvoje venkova  (EAFRD)</a:t>
              </a:r>
              <a:endParaRPr kumimoji="0" lang="cs-CZ" sz="1200" b="0" i="0" u="none" strike="noStrike" cap="none" normalizeH="0" baseline="0" dirty="0" smtClean="0">
                <a:ln>
                  <a:noFill/>
                </a:ln>
                <a:solidFill>
                  <a:schemeClr val="tx1"/>
                </a:solidFill>
                <a:effectLst/>
                <a:latin typeface="Arial" pitchFamily="34" charset="0"/>
              </a:endParaRPr>
            </a:p>
          </p:txBody>
        </p:sp>
        <p:sp>
          <p:nvSpPr>
            <p:cNvPr id="10" name="Rectangle 20"/>
            <p:cNvSpPr>
              <a:spLocks noChangeArrowheads="1"/>
            </p:cNvSpPr>
            <p:nvPr/>
          </p:nvSpPr>
          <p:spPr bwMode="auto">
            <a:xfrm>
              <a:off x="3492227" y="3093814"/>
              <a:ext cx="1143000" cy="628650"/>
            </a:xfrm>
            <a:prstGeom prst="rect">
              <a:avLst/>
            </a:prstGeom>
            <a:solidFill>
              <a:srgbClr val="F7964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Integrovaný regionální OP (ERDF, ESF)</a:t>
              </a:r>
              <a:endParaRPr kumimoji="0" lang="cs-CZ" sz="1200" b="0" i="0" u="none" strike="noStrike" cap="none" normalizeH="0" baseline="0" smtClean="0">
                <a:ln>
                  <a:noFill/>
                </a:ln>
                <a:solidFill>
                  <a:schemeClr val="tx1"/>
                </a:solidFill>
                <a:effectLst/>
                <a:latin typeface="Arial" pitchFamily="34" charset="0"/>
              </a:endParaRPr>
            </a:p>
          </p:txBody>
        </p:sp>
        <p:sp>
          <p:nvSpPr>
            <p:cNvPr id="11" name="Rectangle 19"/>
            <p:cNvSpPr>
              <a:spLocks noChangeArrowheads="1"/>
            </p:cNvSpPr>
            <p:nvPr/>
          </p:nvSpPr>
          <p:spPr bwMode="auto">
            <a:xfrm>
              <a:off x="2282552" y="4060602"/>
              <a:ext cx="754062" cy="627400"/>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4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ITI    (kraj)</a:t>
              </a:r>
              <a:endParaRPr kumimoji="0" lang="cs-CZ" sz="1400" b="0" i="0" u="none" strike="noStrike" cap="none" normalizeH="0" baseline="0" smtClean="0">
                <a:ln>
                  <a:noFill/>
                </a:ln>
                <a:solidFill>
                  <a:schemeClr val="bg1"/>
                </a:solidFill>
                <a:effectLst/>
                <a:latin typeface="Arial" pitchFamily="34" charset="0"/>
              </a:endParaRPr>
            </a:p>
          </p:txBody>
        </p:sp>
        <p:sp>
          <p:nvSpPr>
            <p:cNvPr id="12" name="Rectangle 18"/>
            <p:cNvSpPr>
              <a:spLocks noChangeArrowheads="1"/>
            </p:cNvSpPr>
            <p:nvPr/>
          </p:nvSpPr>
          <p:spPr bwMode="auto">
            <a:xfrm>
              <a:off x="5003527" y="4060601"/>
              <a:ext cx="838200" cy="627400"/>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400" b="1"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Místní rozvoj (MAS)</a:t>
              </a:r>
              <a:endParaRPr kumimoji="0" lang="cs-CZ" sz="1400" b="0" i="0" u="none" strike="noStrike" cap="none" normalizeH="0" baseline="0" dirty="0" smtClean="0">
                <a:ln>
                  <a:noFill/>
                </a:ln>
                <a:solidFill>
                  <a:schemeClr val="bg1"/>
                </a:solidFill>
                <a:effectLst/>
                <a:latin typeface="Arial" pitchFamily="34" charset="0"/>
              </a:endParaRPr>
            </a:p>
          </p:txBody>
        </p:sp>
        <p:sp>
          <p:nvSpPr>
            <p:cNvPr id="13" name="AutoShape 17"/>
            <p:cNvSpPr>
              <a:spLocks noChangeShapeType="1"/>
            </p:cNvSpPr>
            <p:nvPr/>
          </p:nvSpPr>
          <p:spPr bwMode="auto">
            <a:xfrm flipH="1">
              <a:off x="3997051" y="2166714"/>
              <a:ext cx="0" cy="217487"/>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15" name="AutoShape 15"/>
            <p:cNvSpPr>
              <a:spLocks noChangeShapeType="1"/>
            </p:cNvSpPr>
            <p:nvPr/>
          </p:nvSpPr>
          <p:spPr bwMode="auto">
            <a:xfrm>
              <a:off x="5330552" y="3727226"/>
              <a:ext cx="0" cy="333375"/>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16" name="AutoShape 14"/>
            <p:cNvSpPr>
              <a:spLocks noChangeShapeType="1"/>
            </p:cNvSpPr>
            <p:nvPr/>
          </p:nvSpPr>
          <p:spPr bwMode="auto">
            <a:xfrm>
              <a:off x="4216127" y="3722464"/>
              <a:ext cx="1019176" cy="328612"/>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17" name="Rectangle 13"/>
            <p:cNvSpPr>
              <a:spLocks noChangeArrowheads="1"/>
            </p:cNvSpPr>
            <p:nvPr/>
          </p:nvSpPr>
          <p:spPr bwMode="auto">
            <a:xfrm>
              <a:off x="1058794" y="2573114"/>
              <a:ext cx="849107" cy="704587"/>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4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Společný akční   plán (ESF, příp. ERDF)</a:t>
              </a:r>
              <a:endParaRPr kumimoji="0" lang="cs-CZ" sz="1400" b="0" i="0" u="none" strike="noStrike" cap="none" normalizeH="0" baseline="0" dirty="0" smtClean="0">
                <a:ln>
                  <a:noFill/>
                </a:ln>
                <a:solidFill>
                  <a:schemeClr val="tx1"/>
                </a:solidFill>
                <a:effectLst/>
                <a:latin typeface="Arial" pitchFamily="34" charset="0"/>
              </a:endParaRPr>
            </a:p>
          </p:txBody>
        </p:sp>
        <p:sp>
          <p:nvSpPr>
            <p:cNvPr id="18" name="Rectangle 12"/>
            <p:cNvSpPr>
              <a:spLocks noChangeArrowheads="1"/>
            </p:cNvSpPr>
            <p:nvPr/>
          </p:nvSpPr>
          <p:spPr bwMode="auto">
            <a:xfrm>
              <a:off x="3444602" y="4999151"/>
              <a:ext cx="1143000" cy="519906"/>
            </a:xfrm>
            <a:prstGeom prst="rect">
              <a:avLst/>
            </a:prstGeom>
            <a:solidFill>
              <a:srgbClr val="BFBFB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200" b="1"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urbánní   úroveň</a:t>
              </a:r>
              <a:endParaRPr kumimoji="0" lang="cs-CZ" sz="1200" b="0" i="0" u="none" strike="noStrike" cap="none" normalizeH="0" baseline="0" smtClean="0">
                <a:ln>
                  <a:noFill/>
                </a:ln>
                <a:solidFill>
                  <a:schemeClr val="tx1"/>
                </a:solidFill>
                <a:effectLst/>
                <a:latin typeface="Arial" pitchFamily="34" charset="0"/>
              </a:endParaRPr>
            </a:p>
          </p:txBody>
        </p:sp>
        <p:sp>
          <p:nvSpPr>
            <p:cNvPr id="19" name="Rectangle 11"/>
            <p:cNvSpPr>
              <a:spLocks noChangeArrowheads="1"/>
            </p:cNvSpPr>
            <p:nvPr/>
          </p:nvSpPr>
          <p:spPr bwMode="auto">
            <a:xfrm>
              <a:off x="3273152" y="4051077"/>
              <a:ext cx="1495425" cy="636925"/>
            </a:xfrm>
            <a:prstGeom prst="rect">
              <a:avLst/>
            </a:prstGeom>
            <a:solidFill>
              <a:srgbClr val="17365D"/>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cs-CZ" sz="1400" b="1" i="0" u="none" strike="noStrike" cap="none" normalizeH="0" baseline="0" smtClean="0">
                  <a:ln>
                    <a:noFill/>
                  </a:ln>
                  <a:solidFill>
                    <a:schemeClr val="bg1"/>
                  </a:solidFill>
                  <a:effectLst/>
                  <a:latin typeface="Calibri" pitchFamily="34" charset="0"/>
                  <a:ea typeface="Calibri" pitchFamily="34" charset="0"/>
                  <a:cs typeface="Times New Roman" pitchFamily="18" charset="0"/>
                </a:rPr>
                <a:t>ITI (města/aglomerace)</a:t>
              </a:r>
              <a:endParaRPr kumimoji="0" lang="cs-CZ" sz="1400" b="0" i="0" u="none" strike="noStrike" cap="none" normalizeH="0" baseline="0" smtClean="0">
                <a:ln>
                  <a:noFill/>
                </a:ln>
                <a:solidFill>
                  <a:schemeClr val="bg1"/>
                </a:solidFill>
                <a:effectLst/>
                <a:latin typeface="Arial" pitchFamily="34" charset="0"/>
              </a:endParaRPr>
            </a:p>
          </p:txBody>
        </p:sp>
        <p:sp>
          <p:nvSpPr>
            <p:cNvPr id="20" name="AutoShape 10"/>
            <p:cNvSpPr>
              <a:spLocks noChangeShapeType="1"/>
            </p:cNvSpPr>
            <p:nvPr/>
          </p:nvSpPr>
          <p:spPr bwMode="auto">
            <a:xfrm flipV="1">
              <a:off x="2660377" y="4697525"/>
              <a:ext cx="0" cy="314325"/>
            </a:xfrm>
            <a:prstGeom prst="straightConnector1">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1" name="AutoShape 9"/>
            <p:cNvSpPr>
              <a:spLocks noChangeShapeType="1"/>
            </p:cNvSpPr>
            <p:nvPr/>
          </p:nvSpPr>
          <p:spPr bwMode="auto">
            <a:xfrm>
              <a:off x="2865400" y="3722464"/>
              <a:ext cx="2369902" cy="338137"/>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2" name="AutoShape 8"/>
            <p:cNvSpPr>
              <a:spLocks noChangeShapeType="1"/>
            </p:cNvSpPr>
            <p:nvPr/>
          </p:nvSpPr>
          <p:spPr bwMode="auto">
            <a:xfrm flipH="1">
              <a:off x="4216126" y="3727226"/>
              <a:ext cx="0" cy="333376"/>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3" name="AutoShape 7"/>
            <p:cNvSpPr>
              <a:spLocks noChangeShapeType="1"/>
            </p:cNvSpPr>
            <p:nvPr/>
          </p:nvSpPr>
          <p:spPr bwMode="auto">
            <a:xfrm>
              <a:off x="2546587" y="3727226"/>
              <a:ext cx="0" cy="333375"/>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4" name="AutoShape 6"/>
            <p:cNvSpPr>
              <a:spLocks noChangeShapeType="1"/>
            </p:cNvSpPr>
            <p:nvPr/>
          </p:nvSpPr>
          <p:spPr bwMode="auto">
            <a:xfrm flipH="1">
              <a:off x="2682601" y="3727225"/>
              <a:ext cx="1328737" cy="323851"/>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5" name="AutoShape 5"/>
            <p:cNvSpPr>
              <a:spLocks noChangeShapeType="1"/>
            </p:cNvSpPr>
            <p:nvPr/>
          </p:nvSpPr>
          <p:spPr bwMode="auto">
            <a:xfrm>
              <a:off x="2682602" y="3727226"/>
              <a:ext cx="1209675" cy="333375"/>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6" name="AutoShape 4"/>
            <p:cNvSpPr>
              <a:spLocks noChangeShapeType="1"/>
            </p:cNvSpPr>
            <p:nvPr/>
          </p:nvSpPr>
          <p:spPr bwMode="auto">
            <a:xfrm flipV="1">
              <a:off x="3978002" y="4688000"/>
              <a:ext cx="0" cy="314325"/>
            </a:xfrm>
            <a:prstGeom prst="straightConnector1">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7" name="AutoShape 3"/>
            <p:cNvSpPr>
              <a:spLocks noChangeShapeType="1"/>
            </p:cNvSpPr>
            <p:nvPr/>
          </p:nvSpPr>
          <p:spPr bwMode="auto">
            <a:xfrm flipV="1">
              <a:off x="5405710" y="4688000"/>
              <a:ext cx="0" cy="314325"/>
            </a:xfrm>
            <a:prstGeom prst="straightConnector1">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8" name="AutoShape 2"/>
            <p:cNvSpPr>
              <a:spLocks noChangeShapeType="1"/>
            </p:cNvSpPr>
            <p:nvPr/>
          </p:nvSpPr>
          <p:spPr bwMode="auto">
            <a:xfrm>
              <a:off x="1892027" y="2771551"/>
              <a:ext cx="2246312" cy="333375"/>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
          <p:nvSpPr>
            <p:cNvPr id="29" name="AutoShape 1"/>
            <p:cNvSpPr>
              <a:spLocks noChangeShapeType="1"/>
            </p:cNvSpPr>
            <p:nvPr/>
          </p:nvSpPr>
          <p:spPr bwMode="auto">
            <a:xfrm>
              <a:off x="1907902" y="2949351"/>
              <a:ext cx="752475" cy="144463"/>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grpSp>
      <p:sp>
        <p:nvSpPr>
          <p:cNvPr id="30" name="Rectangle 2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pitchFamily="34" charset="0"/>
            </a:endParaRPr>
          </a:p>
        </p:txBody>
      </p:sp>
      <p:sp>
        <p:nvSpPr>
          <p:cNvPr id="31" name="Rectangle 40"/>
          <p:cNvSpPr>
            <a:spLocks noChangeArrowheads="1"/>
          </p:cNvSpPr>
          <p:nvPr/>
        </p:nvSpPr>
        <p:spPr bwMode="auto">
          <a:xfrm>
            <a:off x="0" y="53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cs-CZ" sz="1800" b="0" i="0" u="none" strike="noStrike" cap="none" normalizeH="0" baseline="0" smtClean="0">
              <a:ln>
                <a:noFill/>
              </a:ln>
              <a:solidFill>
                <a:schemeClr val="tx1"/>
              </a:solidFill>
              <a:effectLst/>
              <a:latin typeface="Arial" pitchFamily="34" charset="0"/>
            </a:endParaRPr>
          </a:p>
        </p:txBody>
      </p:sp>
      <p:sp>
        <p:nvSpPr>
          <p:cNvPr id="32" name="AutoShape 15"/>
          <p:cNvSpPr>
            <a:spLocks noChangeShapeType="1"/>
          </p:cNvSpPr>
          <p:nvPr/>
        </p:nvSpPr>
        <p:spPr bwMode="auto">
          <a:xfrm flipH="1">
            <a:off x="1762967" y="1268760"/>
            <a:ext cx="0" cy="1548233"/>
          </a:xfrm>
          <a:prstGeom prst="straightConnector1">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cs-CZ" sz="2400"/>
          </a:p>
        </p:txBody>
      </p:sp>
    </p:spTree>
    <p:extLst>
      <p:ext uri="{BB962C8B-B14F-4D97-AF65-F5344CB8AC3E}">
        <p14:creationId xmlns:p14="http://schemas.microsoft.com/office/powerpoint/2010/main" val="3209291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marL="342900" lvl="1" indent="-342900" algn="just">
              <a:lnSpc>
                <a:spcPct val="90000"/>
              </a:lnSpc>
              <a:buClr>
                <a:schemeClr val="accent2"/>
              </a:buClr>
              <a:buFont typeface="Arial" pitchFamily="34" charset="0"/>
              <a:buChar char="−"/>
            </a:pPr>
            <a:r>
              <a:rPr lang="cs-CZ" sz="2200" b="0" dirty="0" smtClean="0">
                <a:solidFill>
                  <a:schemeClr val="accent2"/>
                </a:solidFill>
              </a:rPr>
              <a:t>Snaha najít území se společnými problémy</a:t>
            </a:r>
          </a:p>
          <a:p>
            <a:pPr marL="742950" lvl="2" indent="-342900" algn="just">
              <a:lnSpc>
                <a:spcPct val="90000"/>
              </a:lnSpc>
              <a:buClr>
                <a:schemeClr val="accent2"/>
              </a:buClr>
              <a:buFont typeface="Arial" pitchFamily="34" charset="0"/>
              <a:buChar char="−"/>
            </a:pPr>
            <a:r>
              <a:rPr lang="cs-CZ" b="0" dirty="0" smtClean="0">
                <a:solidFill>
                  <a:schemeClr val="accent2"/>
                </a:solidFill>
              </a:rPr>
              <a:t>Vychází z kategorizace území</a:t>
            </a:r>
          </a:p>
          <a:p>
            <a:pPr marL="742950" lvl="2" indent="-342900" algn="just">
              <a:lnSpc>
                <a:spcPct val="90000"/>
              </a:lnSpc>
              <a:buClr>
                <a:schemeClr val="accent2"/>
              </a:buClr>
              <a:buFont typeface="Arial" pitchFamily="34" charset="0"/>
              <a:buChar char="−"/>
            </a:pPr>
            <a:r>
              <a:rPr lang="cs-CZ" b="0" dirty="0" smtClean="0">
                <a:solidFill>
                  <a:schemeClr val="accent2"/>
                </a:solidFill>
              </a:rPr>
              <a:t>Pravděpodobně na úrovni ORP</a:t>
            </a:r>
            <a:endParaRPr lang="cs-CZ" b="0" dirty="0">
              <a:solidFill>
                <a:schemeClr val="accent2"/>
              </a:solidFill>
            </a:endParaRPr>
          </a:p>
          <a:p>
            <a:pPr marL="342900" lvl="1" indent="-342900" algn="just">
              <a:lnSpc>
                <a:spcPct val="90000"/>
              </a:lnSpc>
              <a:buClr>
                <a:schemeClr val="accent2"/>
              </a:buClr>
              <a:buFont typeface="Arial" pitchFamily="34" charset="0"/>
              <a:buChar char="−"/>
            </a:pPr>
            <a:r>
              <a:rPr lang="cs-CZ" sz="2200" b="0" dirty="0" smtClean="0">
                <a:solidFill>
                  <a:schemeClr val="accent2"/>
                </a:solidFill>
              </a:rPr>
              <a:t>Příprava strategií pro integrovaná řešení</a:t>
            </a:r>
          </a:p>
          <a:p>
            <a:pPr marL="742950" lvl="2" indent="-342900" algn="just">
              <a:lnSpc>
                <a:spcPct val="90000"/>
              </a:lnSpc>
              <a:buClr>
                <a:schemeClr val="accent2"/>
              </a:buClr>
              <a:buFont typeface="Arial" pitchFamily="34" charset="0"/>
              <a:buChar char="−"/>
            </a:pPr>
            <a:r>
              <a:rPr lang="cs-CZ" b="0" dirty="0" smtClean="0">
                <a:solidFill>
                  <a:schemeClr val="accent2"/>
                </a:solidFill>
              </a:rPr>
              <a:t>Stanovení priorit v daném území</a:t>
            </a:r>
            <a:endParaRPr lang="cs-CZ" b="0" dirty="0">
              <a:solidFill>
                <a:schemeClr val="accent2"/>
              </a:solidFill>
            </a:endParaRPr>
          </a:p>
          <a:p>
            <a:pPr marL="742950" lvl="2" indent="-342900" algn="just">
              <a:lnSpc>
                <a:spcPct val="90000"/>
              </a:lnSpc>
              <a:buClr>
                <a:schemeClr val="accent2"/>
              </a:buClr>
              <a:buFont typeface="Arial" pitchFamily="34" charset="0"/>
              <a:buChar char="−"/>
            </a:pPr>
            <a:r>
              <a:rPr lang="cs-CZ" b="0" dirty="0" smtClean="0">
                <a:solidFill>
                  <a:schemeClr val="accent2"/>
                </a:solidFill>
              </a:rPr>
              <a:t>Hledání projektů v území</a:t>
            </a:r>
            <a:endParaRPr lang="cs-CZ" b="0" dirty="0">
              <a:solidFill>
                <a:schemeClr val="accent2"/>
              </a:solidFill>
            </a:endParaRPr>
          </a:p>
          <a:p>
            <a:pPr marL="742950" lvl="2" indent="-342900" algn="just">
              <a:lnSpc>
                <a:spcPct val="90000"/>
              </a:lnSpc>
              <a:buClr>
                <a:schemeClr val="accent2"/>
              </a:buClr>
              <a:buFont typeface="Arial" pitchFamily="34" charset="0"/>
              <a:buChar char="−"/>
            </a:pPr>
            <a:r>
              <a:rPr lang="cs-CZ" b="0" dirty="0" smtClean="0">
                <a:solidFill>
                  <a:schemeClr val="accent2"/>
                </a:solidFill>
              </a:rPr>
              <a:t>Sestavení akčního plánu na integrované řešení</a:t>
            </a:r>
            <a:endParaRPr lang="cs-CZ" b="0" dirty="0">
              <a:solidFill>
                <a:schemeClr val="accent2"/>
              </a:solidFill>
            </a:endParaRPr>
          </a:p>
          <a:p>
            <a:pPr marL="342900" lvl="1" indent="-342900" algn="just">
              <a:lnSpc>
                <a:spcPct val="90000"/>
              </a:lnSpc>
              <a:buClr>
                <a:schemeClr val="accent2"/>
              </a:buClr>
              <a:buFont typeface="Arial" pitchFamily="34" charset="0"/>
              <a:buChar char="−"/>
            </a:pPr>
            <a:r>
              <a:rPr lang="cs-CZ" sz="2200" b="0" dirty="0" smtClean="0">
                <a:solidFill>
                  <a:schemeClr val="accent2"/>
                </a:solidFill>
              </a:rPr>
              <a:t>Zapojení místních aktérů</a:t>
            </a:r>
          </a:p>
          <a:p>
            <a:pPr marL="742950" lvl="2" indent="-342900" algn="just">
              <a:lnSpc>
                <a:spcPct val="90000"/>
              </a:lnSpc>
              <a:buClr>
                <a:schemeClr val="accent2"/>
              </a:buClr>
              <a:buFont typeface="Arial" pitchFamily="34" charset="0"/>
              <a:buChar char="−"/>
            </a:pPr>
            <a:r>
              <a:rPr lang="cs-CZ" b="0" dirty="0" smtClean="0">
                <a:solidFill>
                  <a:schemeClr val="accent2"/>
                </a:solidFill>
              </a:rPr>
              <a:t>Zapojení do přípravy strategie</a:t>
            </a:r>
          </a:p>
          <a:p>
            <a:pPr marL="742950" lvl="2" indent="-342900" algn="just">
              <a:lnSpc>
                <a:spcPct val="90000"/>
              </a:lnSpc>
              <a:buClr>
                <a:schemeClr val="accent2"/>
              </a:buClr>
              <a:buFont typeface="Arial" pitchFamily="34" charset="0"/>
              <a:buChar char="−"/>
            </a:pPr>
            <a:r>
              <a:rPr lang="cs-CZ" b="0" dirty="0" smtClean="0">
                <a:solidFill>
                  <a:schemeClr val="accent2"/>
                </a:solidFill>
              </a:rPr>
              <a:t>Zapojení do implementačních struktur</a:t>
            </a:r>
            <a:endParaRPr lang="cs-CZ" b="0" dirty="0">
              <a:solidFill>
                <a:schemeClr val="accent2"/>
              </a:solidFill>
            </a:endParaRPr>
          </a:p>
          <a:p>
            <a:pPr marL="342900" lvl="1" indent="-342900" algn="just">
              <a:lnSpc>
                <a:spcPct val="90000"/>
              </a:lnSpc>
              <a:buClr>
                <a:schemeClr val="accent2"/>
              </a:buClr>
              <a:buFont typeface="Arial" pitchFamily="34" charset="0"/>
              <a:buChar char="−"/>
            </a:pP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Shrnutí</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21</a:t>
            </a:fld>
            <a:endParaRPr lang="cs-CZ"/>
          </a:p>
        </p:txBody>
      </p:sp>
    </p:spTree>
    <p:extLst>
      <p:ext uri="{BB962C8B-B14F-4D97-AF65-F5344CB8AC3E}">
        <p14:creationId xmlns:p14="http://schemas.microsoft.com/office/powerpoint/2010/main" val="465431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395288" y="3500439"/>
            <a:ext cx="8424862" cy="1440730"/>
          </a:xfrm>
        </p:spPr>
        <p:txBody>
          <a:bodyPr/>
          <a:lstStyle/>
          <a:p>
            <a:pPr algn="r">
              <a:buFontTx/>
              <a:buNone/>
            </a:pPr>
            <a:r>
              <a:rPr lang="cs-CZ" i="1" dirty="0">
                <a:solidFill>
                  <a:srgbClr val="003994"/>
                </a:solidFill>
              </a:rPr>
              <a:t>Ing. Marta Novotná</a:t>
            </a:r>
          </a:p>
          <a:p>
            <a:pPr algn="r">
              <a:buFontTx/>
              <a:buNone/>
            </a:pPr>
            <a:r>
              <a:rPr lang="cs-CZ" i="1" dirty="0" smtClean="0">
                <a:solidFill>
                  <a:srgbClr val="003994"/>
                </a:solidFill>
              </a:rPr>
              <a:t>odbor strategického rozvoje kraje</a:t>
            </a:r>
            <a:endParaRPr lang="cs-CZ" i="1" dirty="0">
              <a:solidFill>
                <a:srgbClr val="003994"/>
              </a:solidFill>
            </a:endParaRPr>
          </a:p>
        </p:txBody>
      </p:sp>
      <p:sp>
        <p:nvSpPr>
          <p:cNvPr id="26628" name="Rectangle 4"/>
          <p:cNvSpPr>
            <a:spLocks noChangeArrowheads="1"/>
          </p:cNvSpPr>
          <p:nvPr/>
        </p:nvSpPr>
        <p:spPr bwMode="auto">
          <a:xfrm>
            <a:off x="611188" y="1989138"/>
            <a:ext cx="77724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cs-CZ" sz="2800" b="1" dirty="0" smtClean="0">
                <a:solidFill>
                  <a:srgbClr val="003994"/>
                </a:solidFill>
              </a:rPr>
              <a:t>Děkuji za pozornost</a:t>
            </a:r>
            <a:endParaRPr lang="cs-CZ" sz="2800" b="1" dirty="0">
              <a:solidFill>
                <a:srgbClr val="003994"/>
              </a:solidFill>
            </a:endParaRPr>
          </a:p>
        </p:txBody>
      </p:sp>
      <p:sp>
        <p:nvSpPr>
          <p:cNvPr id="2" name="Nadpis 1"/>
          <p:cNvSpPr>
            <a:spLocks noGrp="1"/>
          </p:cNvSpPr>
          <p:nvPr>
            <p:ph type="title"/>
          </p:nvPr>
        </p:nvSpPr>
        <p:spPr/>
        <p:txBody>
          <a:bodyPr/>
          <a:lstStyle/>
          <a:p>
            <a:endParaRPr lang="cs-CZ"/>
          </a:p>
        </p:txBody>
      </p:sp>
      <p:sp>
        <p:nvSpPr>
          <p:cNvPr id="3" name="Zástupný symbol pro číslo snímku 2"/>
          <p:cNvSpPr>
            <a:spLocks noGrp="1"/>
          </p:cNvSpPr>
          <p:nvPr>
            <p:ph type="sldNum" sz="quarter" idx="12"/>
          </p:nvPr>
        </p:nvSpPr>
        <p:spPr/>
        <p:txBody>
          <a:bodyPr/>
          <a:lstStyle/>
          <a:p>
            <a:fld id="{57167D27-7101-4338-82A1-62DB34D25E34}" type="slidenum">
              <a:rPr lang="cs-CZ" smtClean="0"/>
              <a:pPr/>
              <a:t>22</a:t>
            </a:fld>
            <a:endParaRPr lang="cs-CZ"/>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1412776"/>
            <a:ext cx="8362950" cy="5184576"/>
          </a:xfrm>
        </p:spPr>
        <p:txBody>
          <a:bodyPr/>
          <a:lstStyle/>
          <a:p>
            <a:r>
              <a:rPr lang="cs-CZ" sz="1800" dirty="0" smtClean="0"/>
              <a:t>MMR představilo hejtmanům svůj návrh operačních programů (3/2012)</a:t>
            </a:r>
          </a:p>
          <a:p>
            <a:pPr algn="just"/>
            <a:r>
              <a:rPr lang="cs-CZ" sz="1800" dirty="0" smtClean="0">
                <a:solidFill>
                  <a:srgbClr val="33339A"/>
                </a:solidFill>
              </a:rPr>
              <a:t>Operační program Podnikání a inovace pro konkurenceschopnost </a:t>
            </a:r>
            <a:r>
              <a:rPr lang="cs-CZ" sz="1800" b="0" dirty="0" smtClean="0">
                <a:solidFill>
                  <a:srgbClr val="33339A"/>
                </a:solidFill>
              </a:rPr>
              <a:t>– řídící orgán: Ministerstvo průmyslu a obchodu</a:t>
            </a:r>
          </a:p>
          <a:p>
            <a:pPr algn="just"/>
            <a:r>
              <a:rPr lang="cs-CZ" sz="1800" dirty="0" smtClean="0">
                <a:solidFill>
                  <a:srgbClr val="33339A"/>
                </a:solidFill>
              </a:rPr>
              <a:t>Operační program Páteřní infrastruktura</a:t>
            </a:r>
            <a:r>
              <a:rPr lang="cs-CZ" sz="1800" dirty="0">
                <a:solidFill>
                  <a:srgbClr val="33339A"/>
                </a:solidFill>
              </a:rPr>
              <a:t> </a:t>
            </a:r>
            <a:r>
              <a:rPr lang="cs-CZ" sz="1800" b="0" dirty="0">
                <a:solidFill>
                  <a:srgbClr val="33339A"/>
                </a:solidFill>
              </a:rPr>
              <a:t>– řídící orgán: </a:t>
            </a:r>
            <a:r>
              <a:rPr lang="cs-CZ" sz="1800" b="0" dirty="0" smtClean="0">
                <a:solidFill>
                  <a:srgbClr val="33339A"/>
                </a:solidFill>
              </a:rPr>
              <a:t>Ministerstvo dopravy</a:t>
            </a:r>
          </a:p>
          <a:p>
            <a:pPr algn="just"/>
            <a:r>
              <a:rPr lang="cs-CZ" sz="1800" dirty="0" smtClean="0">
                <a:solidFill>
                  <a:srgbClr val="33339A"/>
                </a:solidFill>
              </a:rPr>
              <a:t>Operační program Zaměstnanost a vzdělávání </a:t>
            </a:r>
            <a:r>
              <a:rPr lang="cs-CZ" sz="1800" b="0" dirty="0">
                <a:solidFill>
                  <a:srgbClr val="33339A"/>
                </a:solidFill>
              </a:rPr>
              <a:t>– řídící orgán: </a:t>
            </a:r>
            <a:r>
              <a:rPr lang="cs-CZ" sz="1800" b="0" dirty="0" smtClean="0">
                <a:solidFill>
                  <a:srgbClr val="33339A"/>
                </a:solidFill>
              </a:rPr>
              <a:t>Ministerstvo práce a sociálních věcí</a:t>
            </a:r>
          </a:p>
          <a:p>
            <a:pPr algn="just"/>
            <a:r>
              <a:rPr lang="cs-CZ" sz="1800" dirty="0" smtClean="0">
                <a:solidFill>
                  <a:srgbClr val="33339A"/>
                </a:solidFill>
              </a:rPr>
              <a:t>Integrovaný regionální operační program</a:t>
            </a:r>
            <a:r>
              <a:rPr lang="cs-CZ" sz="1800" dirty="0">
                <a:solidFill>
                  <a:srgbClr val="33339A"/>
                </a:solidFill>
              </a:rPr>
              <a:t> </a:t>
            </a:r>
            <a:r>
              <a:rPr lang="cs-CZ" sz="1800" b="0" dirty="0">
                <a:solidFill>
                  <a:srgbClr val="33339A"/>
                </a:solidFill>
              </a:rPr>
              <a:t>– řídící orgán: </a:t>
            </a:r>
            <a:r>
              <a:rPr lang="cs-CZ" sz="1800" b="0" dirty="0" smtClean="0">
                <a:solidFill>
                  <a:srgbClr val="33339A"/>
                </a:solidFill>
              </a:rPr>
              <a:t>Ministerstvo pro místní rozvoj</a:t>
            </a:r>
          </a:p>
          <a:p>
            <a:pPr algn="just"/>
            <a:r>
              <a:rPr lang="cs-CZ" sz="1800" dirty="0" smtClean="0">
                <a:solidFill>
                  <a:srgbClr val="33339A"/>
                </a:solidFill>
              </a:rPr>
              <a:t>Operační program Praha – pól růstu ČR</a:t>
            </a:r>
            <a:r>
              <a:rPr lang="cs-CZ" sz="1800" dirty="0">
                <a:solidFill>
                  <a:srgbClr val="33339A"/>
                </a:solidFill>
              </a:rPr>
              <a:t> </a:t>
            </a:r>
            <a:r>
              <a:rPr lang="cs-CZ" sz="1800" b="0" dirty="0">
                <a:solidFill>
                  <a:srgbClr val="33339A"/>
                </a:solidFill>
              </a:rPr>
              <a:t>– řídící orgán</a:t>
            </a:r>
            <a:r>
              <a:rPr lang="cs-CZ" sz="1800" b="0" dirty="0" smtClean="0">
                <a:solidFill>
                  <a:srgbClr val="33339A"/>
                </a:solidFill>
              </a:rPr>
              <a:t>: Magistrát hlavního města Prahy </a:t>
            </a:r>
          </a:p>
          <a:p>
            <a:pPr algn="just"/>
            <a:r>
              <a:rPr lang="cs-CZ" sz="1800" dirty="0" smtClean="0">
                <a:solidFill>
                  <a:srgbClr val="33339A"/>
                </a:solidFill>
              </a:rPr>
              <a:t>Operační program Technická pomoc</a:t>
            </a:r>
            <a:r>
              <a:rPr lang="cs-CZ" sz="1800" dirty="0">
                <a:solidFill>
                  <a:srgbClr val="33339A"/>
                </a:solidFill>
              </a:rPr>
              <a:t> </a:t>
            </a:r>
            <a:r>
              <a:rPr lang="cs-CZ" sz="1800" b="0" dirty="0">
                <a:solidFill>
                  <a:srgbClr val="33339A"/>
                </a:solidFill>
              </a:rPr>
              <a:t>– řídící orgán: </a:t>
            </a:r>
            <a:r>
              <a:rPr lang="cs-CZ" sz="1800" b="0" dirty="0" smtClean="0">
                <a:solidFill>
                  <a:srgbClr val="33339A"/>
                </a:solidFill>
              </a:rPr>
              <a:t>Ministerstvo pro místní rozvoj</a:t>
            </a:r>
          </a:p>
          <a:p>
            <a:pPr algn="just"/>
            <a:endParaRPr lang="cs-CZ" sz="1800" b="0" dirty="0" smtClean="0">
              <a:solidFill>
                <a:srgbClr val="33339A"/>
              </a:solidFill>
            </a:endParaRPr>
          </a:p>
          <a:p>
            <a:pPr lvl="1" algn="just">
              <a:buFont typeface="Arial" pitchFamily="34" charset="0"/>
              <a:buChar char="•"/>
            </a:pPr>
            <a:r>
              <a:rPr lang="cs-CZ" sz="1600" b="0" i="1" dirty="0" smtClean="0">
                <a:solidFill>
                  <a:srgbClr val="33339A"/>
                </a:solidFill>
              </a:rPr>
              <a:t>Hejtmani návrh neakceptovali </a:t>
            </a:r>
            <a:endParaRPr lang="cs-CZ" sz="1600" b="0" dirty="0">
              <a:solidFill>
                <a:srgbClr val="33339A"/>
              </a:solidFill>
            </a:endParaRPr>
          </a:p>
          <a:p>
            <a:pPr marL="0" indent="0">
              <a:buNone/>
            </a:pPr>
            <a:endParaRPr lang="cs-CZ" sz="2000" dirty="0" smtClean="0"/>
          </a:p>
          <a:p>
            <a:endParaRPr lang="cs-CZ" sz="2000" dirty="0"/>
          </a:p>
        </p:txBody>
      </p:sp>
      <p:sp>
        <p:nvSpPr>
          <p:cNvPr id="4" name="Zástupný symbol pro číslo snímku 3"/>
          <p:cNvSpPr>
            <a:spLocks noGrp="1"/>
          </p:cNvSpPr>
          <p:nvPr>
            <p:ph type="sldNum" sz="quarter" idx="12"/>
          </p:nvPr>
        </p:nvSpPr>
        <p:spPr/>
        <p:txBody>
          <a:bodyPr/>
          <a:lstStyle/>
          <a:p>
            <a:fld id="{57167D27-7101-4338-82A1-62DB34D25E34}" type="slidenum">
              <a:rPr lang="cs-CZ" smtClean="0"/>
              <a:pPr/>
              <a:t>3</a:t>
            </a:fld>
            <a:endParaRPr lang="cs-CZ"/>
          </a:p>
        </p:txBody>
      </p:sp>
      <p:sp>
        <p:nvSpPr>
          <p:cNvPr id="7" name="Rectangle 3"/>
          <p:cNvSpPr>
            <a:spLocks noGrp="1" noChangeArrowheads="1"/>
          </p:cNvSpPr>
          <p:nvPr>
            <p:ph type="title"/>
          </p:nvPr>
        </p:nvSpPr>
        <p:spPr>
          <a:xfrm>
            <a:off x="2214563" y="115888"/>
            <a:ext cx="4681537" cy="1143000"/>
          </a:xfrm>
        </p:spPr>
        <p:txBody>
          <a:bodyPr/>
          <a:lstStyle/>
          <a:p>
            <a:r>
              <a:rPr lang="cs-CZ" dirty="0" smtClean="0">
                <a:solidFill>
                  <a:srgbClr val="FF9900"/>
                </a:solidFill>
              </a:rPr>
              <a:t>Návrh operačních programů – MMR ČR</a:t>
            </a:r>
            <a:endParaRPr lang="cs-CZ" dirty="0">
              <a:solidFill>
                <a:srgbClr val="FF9900"/>
              </a:solidFill>
            </a:endParaRPr>
          </a:p>
        </p:txBody>
      </p:sp>
    </p:spTree>
    <p:extLst>
      <p:ext uri="{BB962C8B-B14F-4D97-AF65-F5344CB8AC3E}">
        <p14:creationId xmlns:p14="http://schemas.microsoft.com/office/powerpoint/2010/main" val="42068128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r>
              <a:rPr lang="cs-CZ" sz="2000" dirty="0" smtClean="0"/>
              <a:t>Stanovisko AK ČR a OK k návrhu OP ze strany MMR (3/2012)</a:t>
            </a:r>
          </a:p>
          <a:p>
            <a:pPr marL="457200" lvl="0" indent="-457200" algn="just">
              <a:buFont typeface="+mj-lt"/>
              <a:buAutoNum type="arabicPeriod"/>
            </a:pPr>
            <a:r>
              <a:rPr lang="cs-CZ" sz="2000" dirty="0">
                <a:solidFill>
                  <a:schemeClr val="accent2"/>
                </a:solidFill>
              </a:rPr>
              <a:t>požaduje, aby byly v rámci kohezní politiky v letech 2014 – 2020 zachovány regionální operační programy </a:t>
            </a:r>
            <a:r>
              <a:rPr lang="cs-CZ" sz="2000" b="0" dirty="0">
                <a:solidFill>
                  <a:schemeClr val="accent2"/>
                </a:solidFill>
              </a:rPr>
              <a:t>a regionální rady jako jejich řídící orgány pro uplatnění územního přístupu v rámci kohezní politiky 2014-2020, a to s ohledem na zvýšení efektů z kohezní politiky, řešení disparit a rozvojových potřeb regionů  </a:t>
            </a:r>
          </a:p>
          <a:p>
            <a:pPr marL="457200" indent="-457200" algn="just">
              <a:buFont typeface="+mj-lt"/>
              <a:buAutoNum type="arabicPeriod"/>
            </a:pPr>
            <a:r>
              <a:rPr lang="cs-CZ" sz="2000" b="0" dirty="0">
                <a:solidFill>
                  <a:schemeClr val="accent2"/>
                </a:solidFill>
              </a:rPr>
              <a:t>je připravena jednat o změně postavení regionálních rad tak, že do jejich orgánů budou zapojeny nejen kraje a zástupci měst, ale také příslušná ministerstva a hospodářští partneři</a:t>
            </a:r>
          </a:p>
          <a:p>
            <a:pPr marL="457200" lvl="0" indent="-457200" algn="just">
              <a:buFont typeface="+mj-lt"/>
              <a:buAutoNum type="arabicPeriod"/>
            </a:pPr>
            <a:r>
              <a:rPr lang="cs-CZ" sz="2000" b="0" dirty="0">
                <a:solidFill>
                  <a:schemeClr val="accent2"/>
                </a:solidFill>
              </a:rPr>
              <a:t>požaduje, aby řešení disparit a rozvojových potřeb regionů bylo řešeno také s ohledem na závěry ministerstvem pro místní rozvoj zpracovávané strategie regionálního </a:t>
            </a:r>
            <a:r>
              <a:rPr lang="cs-CZ" sz="2000" b="0" dirty="0" smtClean="0">
                <a:solidFill>
                  <a:schemeClr val="accent2"/>
                </a:solidFill>
              </a:rPr>
              <a:t>rozvoje</a:t>
            </a:r>
          </a:p>
          <a:p>
            <a:pPr marL="457200" indent="-457200" algn="just">
              <a:buFont typeface="+mj-lt"/>
              <a:buAutoNum type="arabicPeriod"/>
            </a:pPr>
            <a:r>
              <a:rPr lang="cs-CZ" sz="2000" dirty="0">
                <a:solidFill>
                  <a:schemeClr val="accent2"/>
                </a:solidFill>
              </a:rPr>
              <a:t>deklaruje, že zpracuje alternativní návrh vymezení operačních programů k návrhu MMR </a:t>
            </a:r>
            <a:r>
              <a:rPr lang="cs-CZ" sz="2000" b="0" dirty="0">
                <a:solidFill>
                  <a:schemeClr val="accent2"/>
                </a:solidFill>
              </a:rPr>
              <a:t>při respektování připravovaných nařízení Evropské unie a předloží jej Vládě ČR a Evropské komisi k vyjádření a </a:t>
            </a:r>
            <a:r>
              <a:rPr lang="cs-CZ" sz="2000" b="0" dirty="0" smtClean="0">
                <a:solidFill>
                  <a:schemeClr val="accent2"/>
                </a:solidFill>
              </a:rPr>
              <a:t>podpoře</a:t>
            </a:r>
            <a:endParaRPr lang="cs-CZ" sz="2000" b="0" dirty="0">
              <a:solidFill>
                <a:schemeClr val="accent2"/>
              </a:solidFill>
            </a:endParaRPr>
          </a:p>
          <a:p>
            <a:pPr>
              <a:lnSpc>
                <a:spcPct val="90000"/>
              </a:lnSpc>
              <a:buNone/>
            </a:pPr>
            <a:endParaRPr lang="cs-CZ" sz="2000" dirty="0" smtClean="0"/>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Pozice AK ČR k návrhu operačních programů</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4</a:t>
            </a:fld>
            <a:endParaRPr lang="cs-CZ"/>
          </a:p>
        </p:txBody>
      </p:sp>
    </p:spTree>
    <p:extLst>
      <p:ext uri="{BB962C8B-B14F-4D97-AF65-F5344CB8AC3E}">
        <p14:creationId xmlns:p14="http://schemas.microsoft.com/office/powerpoint/2010/main" val="90293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solidFill>
                  <a:srgbClr val="FF9900"/>
                </a:solidFill>
              </a:rPr>
              <a:t>AK ČR – alternativní návrh OP</a:t>
            </a:r>
            <a:endParaRPr lang="cs-CZ" dirty="0"/>
          </a:p>
        </p:txBody>
      </p:sp>
      <p:sp>
        <p:nvSpPr>
          <p:cNvPr id="3" name="Zástupný symbol pro obsah 2"/>
          <p:cNvSpPr>
            <a:spLocks noGrp="1"/>
          </p:cNvSpPr>
          <p:nvPr>
            <p:ph idx="1"/>
          </p:nvPr>
        </p:nvSpPr>
        <p:spPr>
          <a:xfrm>
            <a:off x="179512" y="1557338"/>
            <a:ext cx="8640638" cy="4568825"/>
          </a:xfrm>
        </p:spPr>
        <p:txBody>
          <a:bodyPr/>
          <a:lstStyle/>
          <a:p>
            <a:r>
              <a:rPr lang="cs-CZ" sz="2000" dirty="0" smtClean="0"/>
              <a:t>Jednání Rady AK ČR 22. června 2012 – usnesení:</a:t>
            </a:r>
          </a:p>
          <a:p>
            <a:pPr marL="457200" indent="-457200" algn="just">
              <a:buAutoNum type="arabicPeriod"/>
            </a:pPr>
            <a:r>
              <a:rPr lang="cs-CZ" sz="2000" b="0" dirty="0" smtClean="0">
                <a:solidFill>
                  <a:srgbClr val="003994"/>
                </a:solidFill>
              </a:rPr>
              <a:t>Schvaluje alternativní návrh AK ČR – priority a vymezení operačních programů a rozpracované tematické karty o územní rozměr</a:t>
            </a:r>
          </a:p>
          <a:p>
            <a:pPr marL="457200" indent="-457200" algn="just">
              <a:buAutoNum type="arabicPeriod"/>
            </a:pPr>
            <a:r>
              <a:rPr lang="cs-CZ" sz="2000" b="0" dirty="0" smtClean="0">
                <a:solidFill>
                  <a:srgbClr val="003994"/>
                </a:solidFill>
              </a:rPr>
              <a:t>Pověřuje JUDr. Michala Haška, předsedu Asociace krajů ČR, k projednání alternativního návrhu AKČR – priority a vymezení operačních programů s premiérem ČR RNDr. Petrem Nečasem</a:t>
            </a:r>
          </a:p>
          <a:p>
            <a:pPr marL="457200" indent="-457200" algn="just">
              <a:buAutoNum type="arabicPeriod"/>
            </a:pPr>
            <a:r>
              <a:rPr lang="cs-CZ" sz="2000" b="0" dirty="0" smtClean="0">
                <a:solidFill>
                  <a:srgbClr val="003994"/>
                </a:solidFill>
              </a:rPr>
              <a:t>Ukládá Mgr. Radko Martínkovi, 1. místopředsedovi Asociace krajů, zahájit práce na návrzích úprav legislativy ČR v souvislosti s úlohou regionů/Regionálních rad v rámci fondů EU v programovacím období 2014+</a:t>
            </a:r>
          </a:p>
          <a:p>
            <a:pPr marL="0" indent="0" algn="just">
              <a:buNone/>
            </a:pPr>
            <a:r>
              <a:rPr lang="cs-CZ" sz="2000" b="0" dirty="0" smtClean="0">
                <a:solidFill>
                  <a:srgbClr val="003994"/>
                </a:solidFill>
              </a:rPr>
              <a:t>Alternativní návrh předán Vládě ČR a MMR (6/2012)</a:t>
            </a:r>
          </a:p>
          <a:p>
            <a:pPr lvl="1" algn="just">
              <a:buFont typeface="Arial" pitchFamily="34" charset="0"/>
              <a:buChar char="•"/>
            </a:pPr>
            <a:r>
              <a:rPr lang="cs-CZ" sz="1600" b="0" i="1" dirty="0" smtClean="0"/>
              <a:t>Návrh zpracován úřady regionálních rad ve spolupráci s kraji</a:t>
            </a:r>
          </a:p>
          <a:p>
            <a:pPr lvl="1" algn="just">
              <a:buFont typeface="Arial" pitchFamily="34" charset="0"/>
              <a:buChar char="•"/>
            </a:pPr>
            <a:r>
              <a:rPr lang="cs-CZ" sz="1600" b="0" i="1" dirty="0" smtClean="0"/>
              <a:t>Návrh počítá se zachováním </a:t>
            </a:r>
            <a:r>
              <a:rPr lang="cs-CZ" sz="1600" b="0" i="1" dirty="0" err="1" smtClean="0"/>
              <a:t>ROPů</a:t>
            </a:r>
            <a:endParaRPr lang="cs-CZ" sz="1600" b="0" i="1" dirty="0" smtClean="0"/>
          </a:p>
          <a:p>
            <a:pPr lvl="1" algn="just">
              <a:buFont typeface="Arial" pitchFamily="34" charset="0"/>
              <a:buChar char="•"/>
            </a:pPr>
            <a:r>
              <a:rPr lang="cs-CZ" sz="1600" b="0" i="1" dirty="0" smtClean="0"/>
              <a:t>Vláda předala návrh MMR a dále se jím nezabývala</a:t>
            </a:r>
            <a:endParaRPr lang="cs-CZ" sz="1600" b="0" dirty="0"/>
          </a:p>
          <a:p>
            <a:pPr marL="0" indent="0" algn="just">
              <a:buNone/>
            </a:pPr>
            <a:endParaRPr lang="cs-CZ" sz="2000" b="0" dirty="0">
              <a:solidFill>
                <a:srgbClr val="003994"/>
              </a:solidFill>
            </a:endParaRPr>
          </a:p>
        </p:txBody>
      </p:sp>
      <p:sp>
        <p:nvSpPr>
          <p:cNvPr id="4" name="Zástupný symbol pro číslo snímku 3"/>
          <p:cNvSpPr>
            <a:spLocks noGrp="1"/>
          </p:cNvSpPr>
          <p:nvPr>
            <p:ph type="sldNum" sz="quarter" idx="12"/>
          </p:nvPr>
        </p:nvSpPr>
        <p:spPr/>
        <p:txBody>
          <a:bodyPr/>
          <a:lstStyle/>
          <a:p>
            <a:fld id="{57167D27-7101-4338-82A1-62DB34D25E34}" type="slidenum">
              <a:rPr lang="cs-CZ" smtClean="0"/>
              <a:pPr/>
              <a:t>5</a:t>
            </a:fld>
            <a:endParaRPr lang="cs-CZ" dirty="0"/>
          </a:p>
        </p:txBody>
      </p:sp>
    </p:spTree>
    <p:extLst>
      <p:ext uri="{BB962C8B-B14F-4D97-AF65-F5344CB8AC3E}">
        <p14:creationId xmlns:p14="http://schemas.microsoft.com/office/powerpoint/2010/main" val="3309613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1412776"/>
            <a:ext cx="8362950" cy="5184576"/>
          </a:xfrm>
        </p:spPr>
        <p:txBody>
          <a:bodyPr/>
          <a:lstStyle/>
          <a:p>
            <a:r>
              <a:rPr lang="cs-CZ" sz="1800" dirty="0" smtClean="0"/>
              <a:t>AK ČR předala  Vládě ČR (6/2012)</a:t>
            </a:r>
          </a:p>
          <a:p>
            <a:pPr algn="just"/>
            <a:r>
              <a:rPr lang="cs-CZ" sz="1800" dirty="0" smtClean="0">
                <a:solidFill>
                  <a:srgbClr val="33339A"/>
                </a:solidFill>
              </a:rPr>
              <a:t>Operační </a:t>
            </a:r>
            <a:r>
              <a:rPr lang="cs-CZ" sz="1800" dirty="0">
                <a:solidFill>
                  <a:srgbClr val="33339A"/>
                </a:solidFill>
              </a:rPr>
              <a:t>program Konkurenceschopnost </a:t>
            </a:r>
            <a:r>
              <a:rPr lang="cs-CZ" sz="1800" b="0" dirty="0">
                <a:solidFill>
                  <a:srgbClr val="33339A"/>
                </a:solidFill>
              </a:rPr>
              <a:t>– řídící orgán: Ministerstvo průmyslu a obchodu</a:t>
            </a:r>
          </a:p>
          <a:p>
            <a:pPr algn="just"/>
            <a:r>
              <a:rPr lang="cs-CZ" sz="1800" dirty="0" smtClean="0">
                <a:solidFill>
                  <a:srgbClr val="33339A"/>
                </a:solidFill>
              </a:rPr>
              <a:t>Operační </a:t>
            </a:r>
            <a:r>
              <a:rPr lang="cs-CZ" sz="1800" dirty="0">
                <a:solidFill>
                  <a:srgbClr val="33339A"/>
                </a:solidFill>
              </a:rPr>
              <a:t>program </a:t>
            </a:r>
            <a:r>
              <a:rPr lang="cs-CZ" sz="1800" dirty="0" smtClean="0">
                <a:solidFill>
                  <a:srgbClr val="33339A"/>
                </a:solidFill>
              </a:rPr>
              <a:t>Infrastruktura </a:t>
            </a:r>
            <a:r>
              <a:rPr lang="cs-CZ" sz="1800" b="0" dirty="0" smtClean="0">
                <a:solidFill>
                  <a:srgbClr val="33339A"/>
                </a:solidFill>
              </a:rPr>
              <a:t>– </a:t>
            </a:r>
            <a:r>
              <a:rPr lang="cs-CZ" sz="1800" b="0" dirty="0">
                <a:solidFill>
                  <a:srgbClr val="33339A"/>
                </a:solidFill>
              </a:rPr>
              <a:t>řídící orgán: Ministerstvo dopravy</a:t>
            </a:r>
          </a:p>
          <a:p>
            <a:pPr lvl="0" algn="just"/>
            <a:r>
              <a:rPr lang="cs-CZ" sz="1800" dirty="0" smtClean="0">
                <a:solidFill>
                  <a:srgbClr val="33339A"/>
                </a:solidFill>
              </a:rPr>
              <a:t>Operační program Lidské zdroje a zaměstnanost  </a:t>
            </a:r>
            <a:r>
              <a:rPr lang="cs-CZ" sz="1800" b="0" dirty="0">
                <a:solidFill>
                  <a:srgbClr val="33339A"/>
                </a:solidFill>
              </a:rPr>
              <a:t>– řídící orgán: Ministerstvo práce a sociálních věcí</a:t>
            </a:r>
          </a:p>
          <a:p>
            <a:pPr algn="just"/>
            <a:r>
              <a:rPr lang="cs-CZ" sz="1800" dirty="0" smtClean="0">
                <a:solidFill>
                  <a:srgbClr val="33339A"/>
                </a:solidFill>
              </a:rPr>
              <a:t>Regionální </a:t>
            </a:r>
            <a:r>
              <a:rPr lang="cs-CZ" sz="1800" dirty="0">
                <a:solidFill>
                  <a:srgbClr val="33339A"/>
                </a:solidFill>
              </a:rPr>
              <a:t>operační </a:t>
            </a:r>
            <a:r>
              <a:rPr lang="cs-CZ" sz="1800" dirty="0" smtClean="0">
                <a:solidFill>
                  <a:srgbClr val="33339A"/>
                </a:solidFill>
              </a:rPr>
              <a:t>programy</a:t>
            </a:r>
            <a:r>
              <a:rPr lang="cs-CZ" sz="1800" b="0" dirty="0">
                <a:solidFill>
                  <a:srgbClr val="33339A"/>
                </a:solidFill>
              </a:rPr>
              <a:t> </a:t>
            </a:r>
            <a:r>
              <a:rPr lang="cs-CZ" sz="1800" b="0" dirty="0">
                <a:solidFill>
                  <a:srgbClr val="33339A"/>
                </a:solidFill>
              </a:rPr>
              <a:t>– řídící orgány: Regionální rady</a:t>
            </a:r>
            <a:endParaRPr lang="cs-CZ" sz="1800" dirty="0">
              <a:solidFill>
                <a:srgbClr val="33339A"/>
              </a:solidFill>
            </a:endParaRPr>
          </a:p>
          <a:p>
            <a:pPr algn="just"/>
            <a:r>
              <a:rPr lang="cs-CZ" sz="1800" dirty="0" smtClean="0">
                <a:solidFill>
                  <a:srgbClr val="33339A"/>
                </a:solidFill>
              </a:rPr>
              <a:t>Operační </a:t>
            </a:r>
            <a:r>
              <a:rPr lang="cs-CZ" sz="1800" dirty="0">
                <a:solidFill>
                  <a:srgbClr val="33339A"/>
                </a:solidFill>
              </a:rPr>
              <a:t>program Praha - pól růstu </a:t>
            </a:r>
            <a:r>
              <a:rPr lang="cs-CZ" sz="1800" dirty="0" smtClean="0">
                <a:solidFill>
                  <a:srgbClr val="33339A"/>
                </a:solidFill>
              </a:rPr>
              <a:t>ČR</a:t>
            </a:r>
            <a:r>
              <a:rPr lang="cs-CZ" sz="1800" b="0" dirty="0">
                <a:solidFill>
                  <a:srgbClr val="33339A"/>
                </a:solidFill>
              </a:rPr>
              <a:t> – </a:t>
            </a:r>
            <a:r>
              <a:rPr lang="cs-CZ" sz="1800" b="0" dirty="0">
                <a:solidFill>
                  <a:srgbClr val="33339A"/>
                </a:solidFill>
              </a:rPr>
              <a:t>řídící orgán: Magistrát hlavního města Prahy </a:t>
            </a:r>
            <a:endParaRPr lang="cs-CZ" sz="1800" dirty="0">
              <a:solidFill>
                <a:srgbClr val="33339A"/>
              </a:solidFill>
            </a:endParaRPr>
          </a:p>
          <a:p>
            <a:pPr algn="just"/>
            <a:r>
              <a:rPr lang="cs-CZ" sz="1800" dirty="0" smtClean="0">
                <a:solidFill>
                  <a:srgbClr val="33339A"/>
                </a:solidFill>
              </a:rPr>
              <a:t>Operační </a:t>
            </a:r>
            <a:r>
              <a:rPr lang="cs-CZ" sz="1800" dirty="0">
                <a:solidFill>
                  <a:srgbClr val="33339A"/>
                </a:solidFill>
              </a:rPr>
              <a:t>program Technická </a:t>
            </a:r>
            <a:r>
              <a:rPr lang="cs-CZ" sz="1800" dirty="0" smtClean="0">
                <a:solidFill>
                  <a:srgbClr val="33339A"/>
                </a:solidFill>
              </a:rPr>
              <a:t>pomoc</a:t>
            </a:r>
            <a:r>
              <a:rPr lang="cs-CZ" sz="1800" b="0" dirty="0">
                <a:solidFill>
                  <a:srgbClr val="33339A"/>
                </a:solidFill>
              </a:rPr>
              <a:t>– řídící orgán: Ministerstvo pro místní rozvoj</a:t>
            </a:r>
          </a:p>
          <a:p>
            <a:endParaRPr lang="cs-CZ" sz="2000" dirty="0"/>
          </a:p>
        </p:txBody>
      </p:sp>
      <p:sp>
        <p:nvSpPr>
          <p:cNvPr id="4" name="Zástupný symbol pro číslo snímku 3"/>
          <p:cNvSpPr>
            <a:spLocks noGrp="1"/>
          </p:cNvSpPr>
          <p:nvPr>
            <p:ph type="sldNum" sz="quarter" idx="12"/>
          </p:nvPr>
        </p:nvSpPr>
        <p:spPr/>
        <p:txBody>
          <a:bodyPr/>
          <a:lstStyle/>
          <a:p>
            <a:fld id="{57167D27-7101-4338-82A1-62DB34D25E34}" type="slidenum">
              <a:rPr lang="cs-CZ" smtClean="0"/>
              <a:pPr/>
              <a:t>6</a:t>
            </a:fld>
            <a:endParaRPr lang="cs-CZ"/>
          </a:p>
        </p:txBody>
      </p:sp>
      <p:sp>
        <p:nvSpPr>
          <p:cNvPr id="7" name="Rectangle 3"/>
          <p:cNvSpPr>
            <a:spLocks noGrp="1" noChangeArrowheads="1"/>
          </p:cNvSpPr>
          <p:nvPr>
            <p:ph type="title"/>
          </p:nvPr>
        </p:nvSpPr>
        <p:spPr>
          <a:xfrm>
            <a:off x="2214563" y="115888"/>
            <a:ext cx="4681537" cy="1143000"/>
          </a:xfrm>
        </p:spPr>
        <p:txBody>
          <a:bodyPr/>
          <a:lstStyle/>
          <a:p>
            <a:r>
              <a:rPr lang="cs-CZ" dirty="0" smtClean="0">
                <a:solidFill>
                  <a:srgbClr val="FF9900"/>
                </a:solidFill>
              </a:rPr>
              <a:t>Návrh operačních programů – AK ČR</a:t>
            </a:r>
            <a:endParaRPr lang="cs-CZ" dirty="0">
              <a:solidFill>
                <a:srgbClr val="FF9900"/>
              </a:solidFill>
            </a:endParaRPr>
          </a:p>
        </p:txBody>
      </p:sp>
    </p:spTree>
    <p:extLst>
      <p:ext uri="{BB962C8B-B14F-4D97-AF65-F5344CB8AC3E}">
        <p14:creationId xmlns:p14="http://schemas.microsoft.com/office/powerpoint/2010/main" val="1054294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a:lnSpc>
                <a:spcPct val="90000"/>
              </a:lnSpc>
              <a:buNone/>
            </a:pPr>
            <a:endParaRPr lang="cs-CZ" sz="1600" dirty="0" smtClean="0"/>
          </a:p>
          <a:p>
            <a:pPr algn="just">
              <a:lnSpc>
                <a:spcPct val="90000"/>
              </a:lnSpc>
              <a:buClr>
                <a:schemeClr val="accent2"/>
              </a:buClr>
              <a:buFont typeface="Arial" pitchFamily="34" charset="0"/>
              <a:buChar char="−"/>
            </a:pPr>
            <a:r>
              <a:rPr lang="cs-CZ" sz="2200" b="0" dirty="0" smtClean="0">
                <a:solidFill>
                  <a:schemeClr val="accent2"/>
                </a:solidFill>
              </a:rPr>
              <a:t>Spolupráce s MMR: zapojení v pracovních skupinách MMR, příprava  a připomínkování strategických dokumentů (Analýza </a:t>
            </a:r>
            <a:r>
              <a:rPr lang="cs-CZ" sz="2200" b="0" dirty="0">
                <a:solidFill>
                  <a:schemeClr val="accent2"/>
                </a:solidFill>
              </a:rPr>
              <a:t>problémových okruhů Olomouckého </a:t>
            </a:r>
            <a:r>
              <a:rPr lang="cs-CZ" sz="2200" b="0" dirty="0" smtClean="0">
                <a:solidFill>
                  <a:schemeClr val="accent2"/>
                </a:solidFill>
              </a:rPr>
              <a:t>kraje, hierarchizace cílů, </a:t>
            </a:r>
            <a:br>
              <a:rPr lang="cs-CZ" sz="2200" b="0" dirty="0" smtClean="0">
                <a:solidFill>
                  <a:schemeClr val="accent2"/>
                </a:solidFill>
              </a:rPr>
            </a:br>
            <a:r>
              <a:rPr lang="cs-CZ" sz="2200" b="0" dirty="0" smtClean="0">
                <a:solidFill>
                  <a:schemeClr val="accent2"/>
                </a:solidFill>
              </a:rPr>
              <a:t>ex-ante </a:t>
            </a:r>
            <a:r>
              <a:rPr lang="cs-CZ" sz="2200" b="0" dirty="0" err="1" smtClean="0">
                <a:solidFill>
                  <a:schemeClr val="accent2"/>
                </a:solidFill>
              </a:rPr>
              <a:t>kondicionality</a:t>
            </a:r>
            <a:r>
              <a:rPr lang="cs-CZ" sz="2200" b="0" dirty="0" smtClean="0">
                <a:solidFill>
                  <a:schemeClr val="accent2"/>
                </a:solidFill>
              </a:rPr>
              <a:t>, rozpracování tematických okruhů)</a:t>
            </a:r>
          </a:p>
          <a:p>
            <a:pPr marL="0" indent="0" algn="just">
              <a:lnSpc>
                <a:spcPct val="90000"/>
              </a:lnSpc>
              <a:buClr>
                <a:schemeClr val="accent2"/>
              </a:buClr>
              <a:buNone/>
            </a:pPr>
            <a:endParaRPr lang="cs-CZ" sz="2200" b="0" dirty="0" smtClean="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Spolupráce s AK ČR: vzájemná koordinace aktivit všech krajů ČR, zpracování alternativního návrhu vymezení operačních programů společně s ÚRR (východisko dané Programovým prohlášením Vlády ČR „radikální snížení počtu operačních programů a jejich podřízení Vládě ČR“), připomínkování alternativního znění karet tematických okruhů</a:t>
            </a:r>
            <a:endParaRPr lang="cs-CZ" sz="2200" b="0" dirty="0">
              <a:solidFill>
                <a:schemeClr val="accent2"/>
              </a:solidFill>
            </a:endParaRPr>
          </a:p>
          <a:p>
            <a:pPr marL="0" indent="0">
              <a:lnSpc>
                <a:spcPct val="90000"/>
              </a:lnSpc>
              <a:buNone/>
            </a:pPr>
            <a:r>
              <a:rPr lang="cs-CZ" sz="22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Zapojení Olomouckého kraje do přípravy KP 2014+</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7</a:t>
            </a:fld>
            <a:endParaRPr lang="cs-CZ"/>
          </a:p>
        </p:txBody>
      </p:sp>
    </p:spTree>
    <p:extLst>
      <p:ext uri="{BB962C8B-B14F-4D97-AF65-F5344CB8AC3E}">
        <p14:creationId xmlns:p14="http://schemas.microsoft.com/office/powerpoint/2010/main" val="1308114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340768"/>
            <a:ext cx="8784976" cy="4536504"/>
          </a:xfrm>
        </p:spPr>
        <p:txBody>
          <a:bodyPr/>
          <a:lstStyle/>
          <a:p>
            <a:pPr marL="0" indent="0" algn="just">
              <a:lnSpc>
                <a:spcPct val="90000"/>
              </a:lnSpc>
              <a:buClr>
                <a:schemeClr val="accent2"/>
              </a:buClr>
              <a:buNone/>
            </a:pPr>
            <a:endParaRPr lang="cs-CZ" sz="2000" dirty="0" smtClean="0"/>
          </a:p>
          <a:p>
            <a:pPr algn="just">
              <a:lnSpc>
                <a:spcPct val="90000"/>
              </a:lnSpc>
              <a:buClr>
                <a:schemeClr val="accent2"/>
              </a:buClr>
              <a:buFont typeface="Arial" pitchFamily="34" charset="0"/>
              <a:buChar char="−"/>
            </a:pPr>
            <a:r>
              <a:rPr lang="cs-CZ" sz="2200" b="0" dirty="0">
                <a:solidFill>
                  <a:schemeClr val="accent2"/>
                </a:solidFill>
              </a:rPr>
              <a:t>Spolupráce s ÚRR a ZK v rámci projektů: Příprava OK na kohezní politiku EU 2014+, Podpora rozvoje OK 2012-2015 </a:t>
            </a:r>
          </a:p>
          <a:p>
            <a:pPr algn="just">
              <a:lnSpc>
                <a:spcPct val="90000"/>
              </a:lnSpc>
              <a:buClr>
                <a:schemeClr val="accent2"/>
              </a:buClr>
              <a:buFont typeface="Arial" pitchFamily="34" charset="0"/>
              <a:buChar char="−"/>
            </a:pPr>
            <a:r>
              <a:rPr lang="cs-CZ" sz="2200" b="0" dirty="0">
                <a:solidFill>
                  <a:schemeClr val="accent2"/>
                </a:solidFill>
              </a:rPr>
              <a:t>Pracovní schůzky ÚRR+OK+ZK k přípravě regionu soudržnosti NUTS II Střední Morava na kohezní politiku EU 2014+:</a:t>
            </a:r>
          </a:p>
          <a:p>
            <a:pPr marL="542925" indent="-180975" algn="just">
              <a:lnSpc>
                <a:spcPct val="90000"/>
              </a:lnSpc>
              <a:buClr>
                <a:schemeClr val="accent2"/>
              </a:buClr>
              <a:buFont typeface="Arial" pitchFamily="34" charset="0"/>
              <a:buChar char="•"/>
            </a:pPr>
            <a:r>
              <a:rPr lang="cs-CZ" sz="2200" b="0" dirty="0">
                <a:solidFill>
                  <a:schemeClr val="accent2"/>
                </a:solidFill>
              </a:rPr>
              <a:t>26. 4. 2012 – stanovení harmonogramu prací na dokumentech a sestavení pracovních týmů</a:t>
            </a:r>
          </a:p>
          <a:p>
            <a:pPr marL="542925" indent="-180975" algn="just">
              <a:lnSpc>
                <a:spcPct val="90000"/>
              </a:lnSpc>
              <a:buClr>
                <a:schemeClr val="accent2"/>
              </a:buClr>
              <a:buFont typeface="Arial" pitchFamily="34" charset="0"/>
              <a:buChar char="•"/>
            </a:pPr>
            <a:r>
              <a:rPr lang="cs-CZ" sz="2200" b="0" dirty="0">
                <a:solidFill>
                  <a:schemeClr val="accent2"/>
                </a:solidFill>
              </a:rPr>
              <a:t>22. 5. 2012 – prezentace výstupů dokumentů Analýza partnerství, Kategorizace území a Metodika strategie místního rozvoje, stanovení dalšího časového postupu</a:t>
            </a:r>
          </a:p>
          <a:p>
            <a:pPr marL="542925" indent="-180975" algn="just">
              <a:lnSpc>
                <a:spcPct val="90000"/>
              </a:lnSpc>
              <a:buClr>
                <a:schemeClr val="accent2"/>
              </a:buClr>
              <a:buFont typeface="Arial" pitchFamily="34" charset="0"/>
              <a:buChar char="•"/>
            </a:pPr>
            <a:r>
              <a:rPr lang="cs-CZ" sz="2200" b="0" dirty="0">
                <a:solidFill>
                  <a:schemeClr val="accent2"/>
                </a:solidFill>
              </a:rPr>
              <a:t>8. 6. 2012 – prezentace konečné podoby dokumentů Analýza partnerství, Kategorizace území a Metodiky strategie místního rozvoje, včetně mapových podkladů</a:t>
            </a:r>
          </a:p>
          <a:p>
            <a:pPr algn="just">
              <a:lnSpc>
                <a:spcPct val="90000"/>
              </a:lnSpc>
              <a:buClr>
                <a:schemeClr val="accent2"/>
              </a:buClr>
              <a:buFont typeface="Arial" pitchFamily="34" charset="0"/>
              <a:buChar char="−"/>
            </a:pPr>
            <a:r>
              <a:rPr lang="cs-CZ" sz="2200" b="0" dirty="0">
                <a:solidFill>
                  <a:schemeClr val="accent2"/>
                </a:solidFill>
              </a:rPr>
              <a:t>Informace o přípravě regionu soudržnosti vzal na vědomí dne 7. 8. 2012 Výbor Regionální rady ROP SM</a:t>
            </a:r>
            <a:endParaRPr lang="cs-CZ" sz="2000" b="0" dirty="0">
              <a:solidFill>
                <a:schemeClr val="accent2"/>
              </a:solidFill>
            </a:endParaRPr>
          </a:p>
          <a:p>
            <a:pPr marL="0" indent="0">
              <a:lnSpc>
                <a:spcPct val="90000"/>
              </a:lnSpc>
              <a:buNone/>
            </a:pPr>
            <a:r>
              <a:rPr lang="cs-CZ" sz="2000" b="0" dirty="0" smtClean="0">
                <a:solidFill>
                  <a:schemeClr val="accent2"/>
                </a:solidFill>
              </a:rPr>
              <a:t> </a:t>
            </a:r>
          </a:p>
          <a:p>
            <a:pPr>
              <a:lnSpc>
                <a:spcPct val="90000"/>
              </a:lnSpc>
              <a:buNone/>
            </a:pPr>
            <a:endParaRPr lang="cs-CZ" sz="2000" b="0" dirty="0">
              <a:solidFill>
                <a:schemeClr val="accent2"/>
              </a:solidFill>
            </a:endParaRPr>
          </a:p>
        </p:txBody>
      </p:sp>
      <p:sp>
        <p:nvSpPr>
          <p:cNvPr id="19459" name="Rectangle 3"/>
          <p:cNvSpPr>
            <a:spLocks noGrp="1" noChangeArrowheads="1"/>
          </p:cNvSpPr>
          <p:nvPr>
            <p:ph type="title"/>
          </p:nvPr>
        </p:nvSpPr>
        <p:spPr/>
        <p:txBody>
          <a:bodyPr/>
          <a:lstStyle/>
          <a:p>
            <a:r>
              <a:rPr lang="cs-CZ" dirty="0" smtClean="0">
                <a:solidFill>
                  <a:srgbClr val="FF9900"/>
                </a:solidFill>
              </a:rPr>
              <a:t>Příprava na KP 2014+ na úrovni NUTS II</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8</a:t>
            </a:fld>
            <a:endParaRPr lang="cs-CZ"/>
          </a:p>
        </p:txBody>
      </p:sp>
    </p:spTree>
    <p:extLst>
      <p:ext uri="{BB962C8B-B14F-4D97-AF65-F5344CB8AC3E}">
        <p14:creationId xmlns:p14="http://schemas.microsoft.com/office/powerpoint/2010/main" val="25661710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solidFill>
                  <a:srgbClr val="FF9900"/>
                </a:solidFill>
              </a:rPr>
              <a:t>Příprava strategie Olomouckého kraje</a:t>
            </a:r>
            <a:endParaRPr lang="cs-CZ" dirty="0"/>
          </a:p>
        </p:txBody>
      </p:sp>
      <p:sp>
        <p:nvSpPr>
          <p:cNvPr id="3" name="Zástupný symbol pro obsah 2"/>
          <p:cNvSpPr>
            <a:spLocks noGrp="1"/>
          </p:cNvSpPr>
          <p:nvPr>
            <p:ph idx="1"/>
          </p:nvPr>
        </p:nvSpPr>
        <p:spPr>
          <a:xfrm>
            <a:off x="179512" y="1557338"/>
            <a:ext cx="8640638" cy="4568825"/>
          </a:xfrm>
        </p:spPr>
        <p:txBody>
          <a:bodyPr/>
          <a:lstStyle/>
          <a:p>
            <a:r>
              <a:rPr lang="cs-CZ" dirty="0" smtClean="0"/>
              <a:t>Nová podoba Programu rozvoje územního obvodu Olomouckého kraje (PRÚOOK), schválena v září 2011</a:t>
            </a:r>
          </a:p>
          <a:p>
            <a:pPr algn="just">
              <a:lnSpc>
                <a:spcPct val="90000"/>
              </a:lnSpc>
              <a:buClr>
                <a:schemeClr val="accent2"/>
              </a:buClr>
              <a:buFont typeface="Arial" pitchFamily="34" charset="0"/>
              <a:buChar char="−"/>
            </a:pPr>
            <a:r>
              <a:rPr lang="cs-CZ" sz="2200" b="0" dirty="0">
                <a:solidFill>
                  <a:schemeClr val="accent2"/>
                </a:solidFill>
              </a:rPr>
              <a:t>Obecné rozvojové priority pro celý kraj</a:t>
            </a:r>
          </a:p>
          <a:p>
            <a:pPr algn="just">
              <a:lnSpc>
                <a:spcPct val="90000"/>
              </a:lnSpc>
              <a:buClr>
                <a:schemeClr val="accent2"/>
              </a:buClr>
              <a:buFont typeface="Arial" pitchFamily="34" charset="0"/>
              <a:buChar char="−"/>
            </a:pPr>
            <a:r>
              <a:rPr lang="cs-CZ" sz="2200" b="0" dirty="0" smtClean="0">
                <a:solidFill>
                  <a:schemeClr val="accent2"/>
                </a:solidFill>
              </a:rPr>
              <a:t>Rámcový </a:t>
            </a:r>
            <a:r>
              <a:rPr lang="cs-CZ" sz="2200" b="0" dirty="0">
                <a:solidFill>
                  <a:schemeClr val="accent2"/>
                </a:solidFill>
              </a:rPr>
              <a:t>program pro aktivity Olomouckého kraje</a:t>
            </a:r>
          </a:p>
          <a:p>
            <a:pPr algn="just">
              <a:lnSpc>
                <a:spcPct val="90000"/>
              </a:lnSpc>
              <a:buClr>
                <a:schemeClr val="accent2"/>
              </a:buClr>
              <a:buFont typeface="Arial" pitchFamily="34" charset="0"/>
              <a:buChar char="−"/>
            </a:pPr>
            <a:r>
              <a:rPr lang="cs-CZ" sz="2200" b="0" dirty="0" smtClean="0">
                <a:solidFill>
                  <a:schemeClr val="accent2"/>
                </a:solidFill>
              </a:rPr>
              <a:t>Podklad </a:t>
            </a:r>
            <a:r>
              <a:rPr lang="cs-CZ" sz="2200" b="0" dirty="0">
                <a:solidFill>
                  <a:schemeClr val="accent2"/>
                </a:solidFill>
              </a:rPr>
              <a:t>pro dokumenty vyšší </a:t>
            </a:r>
            <a:r>
              <a:rPr lang="cs-CZ" sz="2200" b="0" dirty="0" smtClean="0">
                <a:solidFill>
                  <a:schemeClr val="accent2"/>
                </a:solidFill>
              </a:rPr>
              <a:t>úrovně (včetně EU)</a:t>
            </a:r>
            <a:endParaRPr lang="cs-CZ" sz="2200" b="0" dirty="0">
              <a:solidFill>
                <a:schemeClr val="accent2"/>
              </a:solidFill>
            </a:endParaRPr>
          </a:p>
          <a:p>
            <a:pPr algn="just">
              <a:lnSpc>
                <a:spcPct val="90000"/>
              </a:lnSpc>
              <a:buClr>
                <a:schemeClr val="accent2"/>
              </a:buClr>
              <a:buFont typeface="Arial" pitchFamily="34" charset="0"/>
              <a:buChar char="−"/>
            </a:pPr>
            <a:endParaRPr lang="cs-CZ" sz="2200" b="0" dirty="0" smtClean="0">
              <a:solidFill>
                <a:schemeClr val="accent2"/>
              </a:solidFill>
            </a:endParaRPr>
          </a:p>
          <a:p>
            <a:pPr algn="just">
              <a:lnSpc>
                <a:spcPct val="90000"/>
              </a:lnSpc>
              <a:buClr>
                <a:schemeClr val="accent2"/>
              </a:buClr>
              <a:buFont typeface="Arial" pitchFamily="34" charset="0"/>
              <a:buChar char="−"/>
            </a:pPr>
            <a:r>
              <a:rPr lang="cs-CZ" sz="2200" b="0" dirty="0" smtClean="0">
                <a:solidFill>
                  <a:schemeClr val="accent2"/>
                </a:solidFill>
              </a:rPr>
              <a:t>Základní rozvojové priority:</a:t>
            </a:r>
          </a:p>
          <a:p>
            <a:pPr marL="800100" lvl="2" indent="0" algn="just">
              <a:lnSpc>
                <a:spcPct val="90000"/>
              </a:lnSpc>
              <a:buClr>
                <a:schemeClr val="accent2"/>
              </a:buClr>
              <a:buNone/>
            </a:pPr>
            <a:r>
              <a:rPr lang="cs-CZ" b="0" dirty="0" smtClean="0">
                <a:solidFill>
                  <a:schemeClr val="accent2"/>
                </a:solidFill>
              </a:rPr>
              <a:t>A</a:t>
            </a:r>
            <a:r>
              <a:rPr lang="cs-CZ" b="0" dirty="0">
                <a:solidFill>
                  <a:schemeClr val="accent2"/>
                </a:solidFill>
              </a:rPr>
              <a:t>. Podnikání a ekonomika</a:t>
            </a:r>
          </a:p>
          <a:p>
            <a:pPr marL="800100" lvl="2" indent="0" algn="just">
              <a:lnSpc>
                <a:spcPct val="90000"/>
              </a:lnSpc>
              <a:buClr>
                <a:schemeClr val="accent2"/>
              </a:buClr>
              <a:buNone/>
            </a:pPr>
            <a:r>
              <a:rPr lang="cs-CZ" b="0" dirty="0" smtClean="0">
                <a:solidFill>
                  <a:schemeClr val="accent2"/>
                </a:solidFill>
              </a:rPr>
              <a:t>B</a:t>
            </a:r>
            <a:r>
              <a:rPr lang="cs-CZ" b="0" dirty="0">
                <a:solidFill>
                  <a:schemeClr val="accent2"/>
                </a:solidFill>
              </a:rPr>
              <a:t>. Rozvoj lidských zdrojů</a:t>
            </a:r>
          </a:p>
          <a:p>
            <a:pPr marL="800100" lvl="2" indent="0" algn="just">
              <a:lnSpc>
                <a:spcPct val="90000"/>
              </a:lnSpc>
              <a:buClr>
                <a:schemeClr val="accent2"/>
              </a:buClr>
              <a:buNone/>
            </a:pPr>
            <a:r>
              <a:rPr lang="cs-CZ" b="0" dirty="0" smtClean="0">
                <a:solidFill>
                  <a:schemeClr val="accent2"/>
                </a:solidFill>
              </a:rPr>
              <a:t>C</a:t>
            </a:r>
            <a:r>
              <a:rPr lang="cs-CZ" b="0" dirty="0">
                <a:solidFill>
                  <a:schemeClr val="accent2"/>
                </a:solidFill>
              </a:rPr>
              <a:t>. Doprava a technická infrastruktura </a:t>
            </a:r>
          </a:p>
          <a:p>
            <a:pPr marL="800100" lvl="2" indent="0" algn="just">
              <a:lnSpc>
                <a:spcPct val="90000"/>
              </a:lnSpc>
              <a:buClr>
                <a:schemeClr val="accent2"/>
              </a:buClr>
              <a:buNone/>
            </a:pPr>
            <a:r>
              <a:rPr lang="cs-CZ" b="0" dirty="0" smtClean="0">
                <a:solidFill>
                  <a:schemeClr val="accent2"/>
                </a:solidFill>
              </a:rPr>
              <a:t>D</a:t>
            </a:r>
            <a:r>
              <a:rPr lang="cs-CZ" b="0" dirty="0">
                <a:solidFill>
                  <a:schemeClr val="accent2"/>
                </a:solidFill>
              </a:rPr>
              <a:t>. Kvalita života </a:t>
            </a:r>
          </a:p>
          <a:p>
            <a:pPr algn="just">
              <a:lnSpc>
                <a:spcPct val="90000"/>
              </a:lnSpc>
              <a:buClr>
                <a:schemeClr val="accent2"/>
              </a:buClr>
              <a:buFont typeface="Arial" pitchFamily="34" charset="0"/>
              <a:buChar char="−"/>
            </a:pPr>
            <a:endParaRPr lang="cs-CZ" sz="2200" b="0" dirty="0">
              <a:solidFill>
                <a:schemeClr val="accent2"/>
              </a:solidFill>
            </a:endParaRPr>
          </a:p>
        </p:txBody>
      </p:sp>
      <p:sp>
        <p:nvSpPr>
          <p:cNvPr id="4" name="Zástupný symbol pro číslo snímku 3"/>
          <p:cNvSpPr>
            <a:spLocks noGrp="1"/>
          </p:cNvSpPr>
          <p:nvPr>
            <p:ph type="sldNum" sz="quarter" idx="12"/>
          </p:nvPr>
        </p:nvSpPr>
        <p:spPr/>
        <p:txBody>
          <a:bodyPr/>
          <a:lstStyle/>
          <a:p>
            <a:fld id="{57167D27-7101-4338-82A1-62DB34D25E34}" type="slidenum">
              <a:rPr lang="cs-CZ" smtClean="0"/>
              <a:pPr/>
              <a:t>9</a:t>
            </a:fld>
            <a:endParaRPr lang="cs-CZ"/>
          </a:p>
        </p:txBody>
      </p:sp>
    </p:spTree>
    <p:extLst>
      <p:ext uri="{BB962C8B-B14F-4D97-AF65-F5344CB8AC3E}">
        <p14:creationId xmlns:p14="http://schemas.microsoft.com/office/powerpoint/2010/main" val="2427952294"/>
      </p:ext>
    </p:extLst>
  </p:cSld>
  <p:clrMapOvr>
    <a:masterClrMapping/>
  </p:clrMapOvr>
  <p:timing>
    <p:tnLst>
      <p:par>
        <p:cTn id="1" dur="indefinite" restart="never" nodeType="tmRoot"/>
      </p:par>
    </p:tnLst>
  </p:timing>
</p:sld>
</file>

<file path=ppt/theme/theme1.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7654</TotalTime>
  <Words>4388</Words>
  <Application>Microsoft Office PowerPoint</Application>
  <PresentationFormat>Předvádění na obrazovce (4:3)</PresentationFormat>
  <Paragraphs>535</Paragraphs>
  <Slides>22</Slides>
  <Notes>22</Notes>
  <HiddenSlides>0</HiddenSlides>
  <MMClips>0</MMClips>
  <ScaleCrop>false</ScaleCrop>
  <HeadingPairs>
    <vt:vector size="4" baseType="variant">
      <vt:variant>
        <vt:lpstr>Motiv</vt:lpstr>
      </vt:variant>
      <vt:variant>
        <vt:i4>1</vt:i4>
      </vt:variant>
      <vt:variant>
        <vt:lpstr>Nadpisy snímků</vt:lpstr>
      </vt:variant>
      <vt:variant>
        <vt:i4>22</vt:i4>
      </vt:variant>
    </vt:vector>
  </HeadingPairs>
  <TitlesOfParts>
    <vt:vector size="23" baseType="lpstr">
      <vt:lpstr>Výchozí návrh</vt:lpstr>
      <vt:lpstr>Příprava Olomouckého kraje na kohezní politiku EU 2014+ </vt:lpstr>
      <vt:lpstr>Hlavní témata</vt:lpstr>
      <vt:lpstr>Návrh operačních programů – MMR ČR</vt:lpstr>
      <vt:lpstr>Pozice AK ČR k návrhu operačních programů</vt:lpstr>
      <vt:lpstr>AK ČR – alternativní návrh OP</vt:lpstr>
      <vt:lpstr>Návrh operačních programů – AK ČR</vt:lpstr>
      <vt:lpstr>Zapojení Olomouckého kraje do přípravy KP 2014+</vt:lpstr>
      <vt:lpstr>Příprava na KP 2014+ na úrovni NUTS II</vt:lpstr>
      <vt:lpstr>Příprava strategie Olomouckého kraje</vt:lpstr>
      <vt:lpstr>Další součásti PRÚOOK</vt:lpstr>
      <vt:lpstr>Cíl kategorizace území</vt:lpstr>
      <vt:lpstr>Kategorizace území pro KP 2014 + dle MMR</vt:lpstr>
      <vt:lpstr>Kategorizace území pro KP 2014 + dle MMR</vt:lpstr>
      <vt:lpstr>Kategorizace území – index konkurenceschopnosti</vt:lpstr>
      <vt:lpstr>Kategorizace území – Olomoucký kraj</vt:lpstr>
      <vt:lpstr>Kategorizace území  v NUTS II</vt:lpstr>
      <vt:lpstr>Kategorizace území – návrh za NUTS II</vt:lpstr>
      <vt:lpstr>Integrovaná řešení</vt:lpstr>
      <vt:lpstr>Nástroje z Nařízení EK</vt:lpstr>
      <vt:lpstr>Využití nástrojů pro integrovaný rozvoj</vt:lpstr>
      <vt:lpstr>Shrnutí</vt:lpstr>
      <vt:lpstr>Prezentace aplikace PowerPoint</vt:lpstr>
    </vt:vector>
  </TitlesOfParts>
  <Company>KÚOK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Juránek Jiří RNDr.</dc:creator>
  <cp:lastModifiedBy>Novotná Marta Ing.</cp:lastModifiedBy>
  <cp:revision>240</cp:revision>
  <cp:lastPrinted>2012-09-17T08:21:19Z</cp:lastPrinted>
  <dcterms:created xsi:type="dcterms:W3CDTF">2008-04-28T11:39:29Z</dcterms:created>
  <dcterms:modified xsi:type="dcterms:W3CDTF">2012-09-17T15:20:24Z</dcterms:modified>
</cp:coreProperties>
</file>