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9" r:id="rId2"/>
    <p:sldId id="434" r:id="rId3"/>
    <p:sldId id="449" r:id="rId4"/>
    <p:sldId id="450" r:id="rId5"/>
    <p:sldId id="509" r:id="rId6"/>
    <p:sldId id="510" r:id="rId7"/>
    <p:sldId id="453" r:id="rId8"/>
    <p:sldId id="447" r:id="rId9"/>
    <p:sldId id="506" r:id="rId10"/>
    <p:sldId id="507" r:id="rId11"/>
    <p:sldId id="512" r:id="rId12"/>
    <p:sldId id="515" r:id="rId13"/>
    <p:sldId id="516" r:id="rId14"/>
    <p:sldId id="495" r:id="rId15"/>
    <p:sldId id="517" r:id="rId16"/>
    <p:sldId id="473" r:id="rId17"/>
    <p:sldId id="482" r:id="rId18"/>
    <p:sldId id="398" r:id="rId19"/>
  </p:sldIdLst>
  <p:sldSz cx="9144000" cy="6858000" type="screen4x3"/>
  <p:notesSz cx="6808788" cy="99393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FDA"/>
    <a:srgbClr val="C20E75"/>
    <a:srgbClr val="EE9900"/>
    <a:srgbClr val="004165"/>
    <a:srgbClr val="E0E9F4"/>
    <a:srgbClr val="DFDFDF"/>
    <a:srgbClr val="E2E2E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3" autoAdjust="0"/>
    <p:restoredTop sz="96360" autoAdjust="0"/>
  </p:normalViewPr>
  <p:slideViewPr>
    <p:cSldViewPr>
      <p:cViewPr varScale="1">
        <p:scale>
          <a:sx n="122" d="100"/>
          <a:sy n="122" d="100"/>
        </p:scale>
        <p:origin x="13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124A3F-1FB7-4D65-AE66-3E05E3A950CD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09A69E49-1489-4A74-BB6F-64D43B427ED1}">
      <dgm:prSet phldrT="[Text]"/>
      <dgm:spPr>
        <a:xfrm>
          <a:off x="1491615" y="713946"/>
          <a:ext cx="3480435" cy="22001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3311292"/>
              <a:satOff val="13270"/>
              <a:lumOff val="2876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Motivační složka</a:t>
          </a:r>
        </a:p>
        <a:p>
          <a:r>
            <a:rPr lang="cs-CZ" b="1" dirty="0">
              <a:solidFill>
                <a:srgbClr val="FF0000"/>
              </a:solidFill>
              <a:latin typeface="Calibri"/>
              <a:ea typeface="+mn-ea"/>
              <a:cs typeface="+mn-cs"/>
            </a:rPr>
            <a:t>CHTÍT</a:t>
          </a:r>
        </a:p>
      </dgm:t>
    </dgm:pt>
    <dgm:pt modelId="{FE197822-EA72-46CC-B4AB-A37724E151D3}" type="parTrans" cxnId="{6C5242F4-AD4C-4EE9-92D3-4A9D1DA982FE}">
      <dgm:prSet/>
      <dgm:spPr/>
      <dgm:t>
        <a:bodyPr/>
        <a:lstStyle/>
        <a:p>
          <a:endParaRPr lang="cs-CZ"/>
        </a:p>
      </dgm:t>
    </dgm:pt>
    <dgm:pt modelId="{027DF0B7-CAB6-44DB-B495-B4D6F63F713D}" type="sibTrans" cxnId="{6C5242F4-AD4C-4EE9-92D3-4A9D1DA982FE}">
      <dgm:prSet/>
      <dgm:spPr/>
      <dgm:t>
        <a:bodyPr/>
        <a:lstStyle/>
        <a:p>
          <a:endParaRPr lang="cs-CZ"/>
        </a:p>
      </dgm:t>
    </dgm:pt>
    <dgm:pt modelId="{D58A4ABA-D5F8-4722-99E7-5320E04184E1}">
      <dgm:prSet phldrT="[Text]"/>
      <dgm:spPr>
        <a:xfrm>
          <a:off x="3231832" y="713946"/>
          <a:ext cx="1740217" cy="633936"/>
        </a:xfrm>
        <a:noFill/>
        <a:ln w="25400" cap="flat" cmpd="sng" algn="ctr">
          <a:noFill/>
          <a:prstDash val="solid"/>
        </a:ln>
        <a:effectLst/>
        <a:sp3d/>
      </dgm:spPr>
      <dgm:t>
        <a:bodyPr/>
        <a:lstStyle/>
        <a:p>
          <a:pPr>
            <a:buNone/>
          </a:pPr>
          <a:r>
            <a:rPr lang="cs-CZ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Postoje k technologiím a jejich vnímání</a:t>
          </a:r>
        </a:p>
      </dgm:t>
    </dgm:pt>
    <dgm:pt modelId="{15C37BC0-8DF6-409A-9398-1CA739231559}" type="parTrans" cxnId="{E756C4C4-19D7-460B-B8F1-F86CFD011DAC}">
      <dgm:prSet/>
      <dgm:spPr/>
      <dgm:t>
        <a:bodyPr/>
        <a:lstStyle/>
        <a:p>
          <a:endParaRPr lang="cs-CZ"/>
        </a:p>
      </dgm:t>
    </dgm:pt>
    <dgm:pt modelId="{BD58D56C-DB2D-462B-8499-B08D97B581AB}" type="sibTrans" cxnId="{E756C4C4-19D7-460B-B8F1-F86CFD011DAC}">
      <dgm:prSet/>
      <dgm:spPr/>
      <dgm:t>
        <a:bodyPr/>
        <a:lstStyle/>
        <a:p>
          <a:endParaRPr lang="cs-CZ"/>
        </a:p>
      </dgm:t>
    </dgm:pt>
    <dgm:pt modelId="{0EC8C8FC-04C7-4A52-A047-4CE3716CC2DA}">
      <dgm:prSet phldrT="[Text]"/>
      <dgm:spPr>
        <a:xfrm>
          <a:off x="1491615" y="1347882"/>
          <a:ext cx="3480435" cy="141703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6622584"/>
              <a:satOff val="26541"/>
              <a:lumOff val="5752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Kompetenční složka</a:t>
          </a:r>
        </a:p>
        <a:p>
          <a:r>
            <a:rPr lang="cs-CZ" b="1" dirty="0">
              <a:solidFill>
                <a:srgbClr val="FF0000"/>
              </a:solidFill>
              <a:latin typeface="Calibri"/>
              <a:ea typeface="+mn-ea"/>
              <a:cs typeface="+mn-cs"/>
            </a:rPr>
            <a:t>UMĚT</a:t>
          </a:r>
        </a:p>
      </dgm:t>
    </dgm:pt>
    <dgm:pt modelId="{82186779-B0B9-4CA2-968C-2DFC977A9B72}" type="parTrans" cxnId="{6122207C-282C-4489-BCCA-E87288AE436D}">
      <dgm:prSet/>
      <dgm:spPr/>
      <dgm:t>
        <a:bodyPr/>
        <a:lstStyle/>
        <a:p>
          <a:endParaRPr lang="cs-CZ"/>
        </a:p>
      </dgm:t>
    </dgm:pt>
    <dgm:pt modelId="{C58C82C5-EDBF-4A2B-8B1D-F41FD9DEA058}" type="sibTrans" cxnId="{6122207C-282C-4489-BCCA-E87288AE436D}">
      <dgm:prSet/>
      <dgm:spPr/>
      <dgm:t>
        <a:bodyPr/>
        <a:lstStyle/>
        <a:p>
          <a:endParaRPr lang="cs-CZ"/>
        </a:p>
      </dgm:t>
    </dgm:pt>
    <dgm:pt modelId="{42C77506-3A25-45E1-8DBA-C3081D0A2569}">
      <dgm:prSet phldrT="[Text]"/>
      <dgm:spPr>
        <a:xfrm>
          <a:off x="3231832" y="1347882"/>
          <a:ext cx="1740217" cy="633936"/>
        </a:xfrm>
        <a:noFill/>
        <a:ln w="25400" cap="flat" cmpd="sng" algn="ctr">
          <a:noFill/>
          <a:prstDash val="solid"/>
        </a:ln>
        <a:effectLst/>
        <a:sp3d/>
      </dgm:spPr>
      <dgm:t>
        <a:bodyPr/>
        <a:lstStyle/>
        <a:p>
          <a:pPr>
            <a:buNone/>
          </a:pPr>
          <a:r>
            <a:rPr lang="cs-CZ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Ovládání technologií a práce s informacemi</a:t>
          </a:r>
        </a:p>
      </dgm:t>
    </dgm:pt>
    <dgm:pt modelId="{3F086A98-8ACE-4405-9F6C-863A0D0FF441}" type="parTrans" cxnId="{12DE9EBC-F4F8-4513-8C98-F5720D6CAFFB}">
      <dgm:prSet/>
      <dgm:spPr/>
      <dgm:t>
        <a:bodyPr/>
        <a:lstStyle/>
        <a:p>
          <a:endParaRPr lang="cs-CZ"/>
        </a:p>
      </dgm:t>
    </dgm:pt>
    <dgm:pt modelId="{22327719-D64D-4FF6-A59E-90E5FE3C5679}" type="sibTrans" cxnId="{12DE9EBC-F4F8-4513-8C98-F5720D6CAFFB}">
      <dgm:prSet/>
      <dgm:spPr/>
      <dgm:t>
        <a:bodyPr/>
        <a:lstStyle/>
        <a:p>
          <a:endParaRPr lang="cs-CZ"/>
        </a:p>
      </dgm:t>
    </dgm:pt>
    <dgm:pt modelId="{F7618BD2-F62A-4FA1-8C35-2139438D1367}">
      <dgm:prSet phldrT="[Text]"/>
      <dgm:spPr>
        <a:xfrm>
          <a:off x="1491615" y="1981819"/>
          <a:ext cx="3480435" cy="63393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9933876"/>
              <a:satOff val="39811"/>
              <a:lumOff val="8628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Strategická složka</a:t>
          </a:r>
        </a:p>
        <a:p>
          <a:r>
            <a:rPr lang="cs-CZ" b="1" dirty="0">
              <a:solidFill>
                <a:srgbClr val="FF0000"/>
              </a:solidFill>
              <a:latin typeface="Calibri"/>
              <a:ea typeface="+mn-ea"/>
              <a:cs typeface="+mn-cs"/>
            </a:rPr>
            <a:t>CHÁPAT</a:t>
          </a:r>
        </a:p>
      </dgm:t>
    </dgm:pt>
    <dgm:pt modelId="{F2B663B7-2C14-43DB-A534-B525C16FC66D}" type="parTrans" cxnId="{E4E2ABEF-A2E2-497B-9802-1930742901BE}">
      <dgm:prSet/>
      <dgm:spPr/>
      <dgm:t>
        <a:bodyPr/>
        <a:lstStyle/>
        <a:p>
          <a:endParaRPr lang="cs-CZ"/>
        </a:p>
      </dgm:t>
    </dgm:pt>
    <dgm:pt modelId="{F86A9539-1B53-451C-9C36-4971CBC62DA3}" type="sibTrans" cxnId="{E4E2ABEF-A2E2-497B-9802-1930742901BE}">
      <dgm:prSet/>
      <dgm:spPr/>
      <dgm:t>
        <a:bodyPr/>
        <a:lstStyle/>
        <a:p>
          <a:endParaRPr lang="cs-CZ"/>
        </a:p>
      </dgm:t>
    </dgm:pt>
    <dgm:pt modelId="{22B25ECC-DF97-46A9-A6E4-2086A53F3CC1}">
      <dgm:prSet phldrT="[Text]"/>
      <dgm:spPr>
        <a:xfrm>
          <a:off x="1491615" y="80009"/>
          <a:ext cx="3480435" cy="298323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Fyzický přístup</a:t>
          </a:r>
        </a:p>
        <a:p>
          <a:r>
            <a:rPr lang="cs-CZ" b="1" dirty="0">
              <a:solidFill>
                <a:srgbClr val="FF0000"/>
              </a:solidFill>
              <a:latin typeface="Calibri"/>
              <a:ea typeface="+mn-ea"/>
              <a:cs typeface="+mn-cs"/>
            </a:rPr>
            <a:t>MÍT</a:t>
          </a:r>
        </a:p>
      </dgm:t>
    </dgm:pt>
    <dgm:pt modelId="{4FD3A47C-7D1D-4949-A4BE-8565AB50DD69}" type="parTrans" cxnId="{1D463550-CEED-458A-A266-5596B7A66ADF}">
      <dgm:prSet/>
      <dgm:spPr/>
      <dgm:t>
        <a:bodyPr/>
        <a:lstStyle/>
        <a:p>
          <a:endParaRPr lang="cs-CZ"/>
        </a:p>
      </dgm:t>
    </dgm:pt>
    <dgm:pt modelId="{11517AAF-8E80-4BC4-A044-AD9C4F70E4D6}" type="sibTrans" cxnId="{1D463550-CEED-458A-A266-5596B7A66ADF}">
      <dgm:prSet/>
      <dgm:spPr/>
      <dgm:t>
        <a:bodyPr/>
        <a:lstStyle/>
        <a:p>
          <a:endParaRPr lang="cs-CZ"/>
        </a:p>
      </dgm:t>
    </dgm:pt>
    <dgm:pt modelId="{5B64C1E6-DF21-4188-B50F-9EF1682AF68C}">
      <dgm:prSet phldrT="[Text]"/>
      <dgm:spPr>
        <a:xfrm>
          <a:off x="3231832" y="80009"/>
          <a:ext cx="1740217" cy="633936"/>
        </a:xfrm>
        <a:noFill/>
        <a:ln w="25400" cap="flat" cmpd="sng" algn="ctr">
          <a:noFill/>
          <a:prstDash val="solid"/>
        </a:ln>
        <a:effectLst/>
        <a:sp3d/>
      </dgm:spPr>
      <dgm:t>
        <a:bodyPr/>
        <a:lstStyle/>
        <a:p>
          <a:pPr>
            <a:buNone/>
          </a:pPr>
          <a:r>
            <a:rPr lang="cs-CZ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Dostupnost a kvalita digitálních technologií</a:t>
          </a:r>
        </a:p>
      </dgm:t>
    </dgm:pt>
    <dgm:pt modelId="{61C09427-D673-4B38-A840-5F9F4AE1F16E}" type="parTrans" cxnId="{7604206C-D1E6-4BBB-BC3E-593D8A2D2659}">
      <dgm:prSet/>
      <dgm:spPr/>
      <dgm:t>
        <a:bodyPr/>
        <a:lstStyle/>
        <a:p>
          <a:endParaRPr lang="cs-CZ"/>
        </a:p>
      </dgm:t>
    </dgm:pt>
    <dgm:pt modelId="{B441AA94-8847-4B35-B602-A85AF680EDFF}" type="sibTrans" cxnId="{7604206C-D1E6-4BBB-BC3E-593D8A2D2659}">
      <dgm:prSet/>
      <dgm:spPr/>
      <dgm:t>
        <a:bodyPr/>
        <a:lstStyle/>
        <a:p>
          <a:endParaRPr lang="cs-CZ"/>
        </a:p>
      </dgm:t>
    </dgm:pt>
    <dgm:pt modelId="{355250B1-8601-4761-96DE-D401B7090A25}">
      <dgm:prSet phldrT="[Text]"/>
      <dgm:spPr>
        <a:xfrm>
          <a:off x="1491615" y="1981819"/>
          <a:ext cx="3480435" cy="63393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9933876"/>
              <a:satOff val="39811"/>
              <a:lumOff val="8628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cs-CZ" dirty="0"/>
            <a:t>   Použitelnost, účelnost a bezpečnost digitálních technologií</a:t>
          </a:r>
          <a:endParaRPr lang="cs-CZ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D7A47CD-D9FE-4F80-B4BA-08B042AD4357}" type="parTrans" cxnId="{ED163440-8FCF-4117-A2F3-40F6693B3048}">
      <dgm:prSet/>
      <dgm:spPr/>
      <dgm:t>
        <a:bodyPr/>
        <a:lstStyle/>
        <a:p>
          <a:endParaRPr lang="cs-CZ"/>
        </a:p>
      </dgm:t>
    </dgm:pt>
    <dgm:pt modelId="{F807123E-E4EA-4C53-9123-5C488CAB43E5}" type="sibTrans" cxnId="{ED163440-8FCF-4117-A2F3-40F6693B3048}">
      <dgm:prSet/>
      <dgm:spPr/>
      <dgm:t>
        <a:bodyPr/>
        <a:lstStyle/>
        <a:p>
          <a:endParaRPr lang="cs-CZ"/>
        </a:p>
      </dgm:t>
    </dgm:pt>
    <dgm:pt modelId="{12E43C35-6CE7-4408-B1A1-6261BB2DE721}" type="pres">
      <dgm:prSet presAssocID="{E2124A3F-1FB7-4D65-AE66-3E05E3A950C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1A6B891-F7AA-4AB6-9E35-1773A3CE929D}" type="pres">
      <dgm:prSet presAssocID="{22B25ECC-DF97-46A9-A6E4-2086A53F3CC1}" presName="circle1" presStyleLbl="node1" presStyleIdx="0" presStyleCnt="4"/>
      <dgm:spPr>
        <a:xfrm>
          <a:off x="0" y="80009"/>
          <a:ext cx="2983230" cy="2983230"/>
        </a:xfrm>
        <a:prstGeom prst="pie">
          <a:avLst>
            <a:gd name="adj1" fmla="val 5400000"/>
            <a:gd name="adj2" fmla="val 16200000"/>
          </a:avLst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D23360A9-9076-476D-BC44-97BDD1CC3E00}" type="pres">
      <dgm:prSet presAssocID="{22B25ECC-DF97-46A9-A6E4-2086A53F3CC1}" presName="space" presStyleCnt="0"/>
      <dgm:spPr/>
    </dgm:pt>
    <dgm:pt modelId="{43E3E728-5214-42F6-B3BF-1F97A069BE62}" type="pres">
      <dgm:prSet presAssocID="{22B25ECC-DF97-46A9-A6E4-2086A53F3CC1}" presName="rect1" presStyleLbl="alignAcc1" presStyleIdx="0" presStyleCnt="4"/>
      <dgm:spPr>
        <a:prstGeom prst="rect">
          <a:avLst/>
        </a:prstGeom>
      </dgm:spPr>
    </dgm:pt>
    <dgm:pt modelId="{A2701C4D-AF52-4BFB-9E4E-0A4495CD47EA}" type="pres">
      <dgm:prSet presAssocID="{09A69E49-1489-4A74-BB6F-64D43B427ED1}" presName="vertSpace2" presStyleLbl="node1" presStyleIdx="0" presStyleCnt="4"/>
      <dgm:spPr/>
    </dgm:pt>
    <dgm:pt modelId="{9A199B36-5639-4675-A332-E7E9A32D7B1B}" type="pres">
      <dgm:prSet presAssocID="{09A69E49-1489-4A74-BB6F-64D43B427ED1}" presName="circle2" presStyleLbl="node1" presStyleIdx="1" presStyleCnt="4"/>
      <dgm:spPr>
        <a:xfrm>
          <a:off x="391548" y="713946"/>
          <a:ext cx="2200132" cy="2200132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E5ACB93C-F23C-42EA-A0B4-36FF2375A674}" type="pres">
      <dgm:prSet presAssocID="{09A69E49-1489-4A74-BB6F-64D43B427ED1}" presName="rect2" presStyleLbl="alignAcc1" presStyleIdx="1" presStyleCnt="4"/>
      <dgm:spPr>
        <a:prstGeom prst="rect">
          <a:avLst/>
        </a:prstGeom>
      </dgm:spPr>
    </dgm:pt>
    <dgm:pt modelId="{8A299899-C32E-4DE4-8174-00CB3AA6F3FF}" type="pres">
      <dgm:prSet presAssocID="{0EC8C8FC-04C7-4A52-A047-4CE3716CC2DA}" presName="vertSpace3" presStyleLbl="node1" presStyleIdx="1" presStyleCnt="4"/>
      <dgm:spPr/>
    </dgm:pt>
    <dgm:pt modelId="{24D5CA1C-215F-4A1B-8D79-80F62BAD40BE}" type="pres">
      <dgm:prSet presAssocID="{0EC8C8FC-04C7-4A52-A047-4CE3716CC2DA}" presName="circle3" presStyleLbl="node1" presStyleIdx="2" presStyleCnt="4"/>
      <dgm:spPr>
        <a:xfrm>
          <a:off x="783097" y="1347882"/>
          <a:ext cx="1417034" cy="1417034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5F0ADE5B-F03A-41BB-BA46-A3062DCB83EA}" type="pres">
      <dgm:prSet presAssocID="{0EC8C8FC-04C7-4A52-A047-4CE3716CC2DA}" presName="rect3" presStyleLbl="alignAcc1" presStyleIdx="2" presStyleCnt="4"/>
      <dgm:spPr>
        <a:prstGeom prst="rect">
          <a:avLst/>
        </a:prstGeom>
      </dgm:spPr>
    </dgm:pt>
    <dgm:pt modelId="{D32745CD-8703-41D3-A975-30F87566EB38}" type="pres">
      <dgm:prSet presAssocID="{F7618BD2-F62A-4FA1-8C35-2139438D1367}" presName="vertSpace4" presStyleLbl="node1" presStyleIdx="2" presStyleCnt="4"/>
      <dgm:spPr/>
    </dgm:pt>
    <dgm:pt modelId="{23530296-0AD8-433F-B293-8F39486B343C}" type="pres">
      <dgm:prSet presAssocID="{F7618BD2-F62A-4FA1-8C35-2139438D1367}" presName="circle4" presStyleLbl="node1" presStyleIdx="3" presStyleCnt="4"/>
      <dgm:spPr>
        <a:xfrm>
          <a:off x="1174646" y="1981819"/>
          <a:ext cx="633936" cy="633936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9E23AFA3-5391-4419-83F5-439C2FE72758}" type="pres">
      <dgm:prSet presAssocID="{F7618BD2-F62A-4FA1-8C35-2139438D1367}" presName="rect4" presStyleLbl="alignAcc1" presStyleIdx="3" presStyleCnt="4"/>
      <dgm:spPr>
        <a:prstGeom prst="rect">
          <a:avLst/>
        </a:prstGeom>
      </dgm:spPr>
    </dgm:pt>
    <dgm:pt modelId="{B756253C-338A-4A70-B6DC-67DF278A67DC}" type="pres">
      <dgm:prSet presAssocID="{22B25ECC-DF97-46A9-A6E4-2086A53F3CC1}" presName="rect1ParTx" presStyleLbl="alignAcc1" presStyleIdx="3" presStyleCnt="4">
        <dgm:presLayoutVars>
          <dgm:chMax val="1"/>
          <dgm:bulletEnabled val="1"/>
        </dgm:presLayoutVars>
      </dgm:prSet>
      <dgm:spPr/>
    </dgm:pt>
    <dgm:pt modelId="{C0707AED-EE71-4657-9DC4-D9C1E21784F9}" type="pres">
      <dgm:prSet presAssocID="{22B25ECC-DF97-46A9-A6E4-2086A53F3CC1}" presName="rect1ChTx" presStyleLbl="alignAcc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77B8C102-6087-4F27-844B-9CADB27EB02D}" type="pres">
      <dgm:prSet presAssocID="{09A69E49-1489-4A74-BB6F-64D43B427ED1}" presName="rect2ParTx" presStyleLbl="alignAcc1" presStyleIdx="3" presStyleCnt="4">
        <dgm:presLayoutVars>
          <dgm:chMax val="1"/>
          <dgm:bulletEnabled val="1"/>
        </dgm:presLayoutVars>
      </dgm:prSet>
      <dgm:spPr/>
    </dgm:pt>
    <dgm:pt modelId="{C3B6AB31-1A3A-47C1-B994-AD915486F29C}" type="pres">
      <dgm:prSet presAssocID="{09A69E49-1489-4A74-BB6F-64D43B427ED1}" presName="rect2ChTx" presStyleLbl="alignAcc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42F7ABAB-4A68-4EAE-9BB5-582456B1929E}" type="pres">
      <dgm:prSet presAssocID="{0EC8C8FC-04C7-4A52-A047-4CE3716CC2DA}" presName="rect3ParTx" presStyleLbl="alignAcc1" presStyleIdx="3" presStyleCnt="4">
        <dgm:presLayoutVars>
          <dgm:chMax val="1"/>
          <dgm:bulletEnabled val="1"/>
        </dgm:presLayoutVars>
      </dgm:prSet>
      <dgm:spPr/>
    </dgm:pt>
    <dgm:pt modelId="{1AC71D1E-85A3-4BFB-B25C-738A27B6859E}" type="pres">
      <dgm:prSet presAssocID="{0EC8C8FC-04C7-4A52-A047-4CE3716CC2DA}" presName="rect3ChTx" presStyleLbl="alignAcc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5B9A4445-9E0B-4E66-A9A2-965834DF9197}" type="pres">
      <dgm:prSet presAssocID="{F7618BD2-F62A-4FA1-8C35-2139438D1367}" presName="rect4ParTx" presStyleLbl="alignAcc1" presStyleIdx="3" presStyleCnt="4">
        <dgm:presLayoutVars>
          <dgm:chMax val="1"/>
          <dgm:bulletEnabled val="1"/>
        </dgm:presLayoutVars>
      </dgm:prSet>
      <dgm:spPr/>
    </dgm:pt>
    <dgm:pt modelId="{31C89A25-852F-4DCE-A2CE-E1D97B047930}" type="pres">
      <dgm:prSet presAssocID="{F7618BD2-F62A-4FA1-8C35-2139438D1367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80C6F201-5556-9341-ADB9-C8DC00F33ADD}" type="presOf" srcId="{0EC8C8FC-04C7-4A52-A047-4CE3716CC2DA}" destId="{5F0ADE5B-F03A-41BB-BA46-A3062DCB83EA}" srcOrd="0" destOrd="0" presId="urn:microsoft.com/office/officeart/2005/8/layout/target3"/>
    <dgm:cxn modelId="{02BA4028-0128-BE4D-80CA-2F4A13583A1A}" type="presOf" srcId="{D58A4ABA-D5F8-4722-99E7-5320E04184E1}" destId="{C3B6AB31-1A3A-47C1-B994-AD915486F29C}" srcOrd="0" destOrd="0" presId="urn:microsoft.com/office/officeart/2005/8/layout/target3"/>
    <dgm:cxn modelId="{23203D32-7C5F-4B44-BC35-2BE20A2A4D00}" type="presOf" srcId="{F7618BD2-F62A-4FA1-8C35-2139438D1367}" destId="{5B9A4445-9E0B-4E66-A9A2-965834DF9197}" srcOrd="1" destOrd="0" presId="urn:microsoft.com/office/officeart/2005/8/layout/target3"/>
    <dgm:cxn modelId="{ED163440-8FCF-4117-A2F3-40F6693B3048}" srcId="{F7618BD2-F62A-4FA1-8C35-2139438D1367}" destId="{355250B1-8601-4761-96DE-D401B7090A25}" srcOrd="0" destOrd="0" parTransId="{6D7A47CD-D9FE-4F80-B4BA-08B042AD4357}" sibTransId="{F807123E-E4EA-4C53-9123-5C488CAB43E5}"/>
    <dgm:cxn modelId="{A22DE849-2C16-9548-928C-DF3F93A78D95}" type="presOf" srcId="{22B25ECC-DF97-46A9-A6E4-2086A53F3CC1}" destId="{43E3E728-5214-42F6-B3BF-1F97A069BE62}" srcOrd="0" destOrd="0" presId="urn:microsoft.com/office/officeart/2005/8/layout/target3"/>
    <dgm:cxn modelId="{7604206C-D1E6-4BBB-BC3E-593D8A2D2659}" srcId="{22B25ECC-DF97-46A9-A6E4-2086A53F3CC1}" destId="{5B64C1E6-DF21-4188-B50F-9EF1682AF68C}" srcOrd="0" destOrd="0" parTransId="{61C09427-D673-4B38-A840-5F9F4AE1F16E}" sibTransId="{B441AA94-8847-4B35-B602-A85AF680EDFF}"/>
    <dgm:cxn modelId="{1D463550-CEED-458A-A266-5596B7A66ADF}" srcId="{E2124A3F-1FB7-4D65-AE66-3E05E3A950CD}" destId="{22B25ECC-DF97-46A9-A6E4-2086A53F3CC1}" srcOrd="0" destOrd="0" parTransId="{4FD3A47C-7D1D-4949-A4BE-8565AB50DD69}" sibTransId="{11517AAF-8E80-4BC4-A044-AD9C4F70E4D6}"/>
    <dgm:cxn modelId="{DA3E5971-5DE2-D147-90DB-7CABE5F85E46}" type="presOf" srcId="{09A69E49-1489-4A74-BB6F-64D43B427ED1}" destId="{77B8C102-6087-4F27-844B-9CADB27EB02D}" srcOrd="1" destOrd="0" presId="urn:microsoft.com/office/officeart/2005/8/layout/target3"/>
    <dgm:cxn modelId="{20D95B52-D074-FC4F-ABD0-489F223E08F7}" type="presOf" srcId="{22B25ECC-DF97-46A9-A6E4-2086A53F3CC1}" destId="{B756253C-338A-4A70-B6DC-67DF278A67DC}" srcOrd="1" destOrd="0" presId="urn:microsoft.com/office/officeart/2005/8/layout/target3"/>
    <dgm:cxn modelId="{2A4B4B59-E4F9-2F41-95B3-1AF0F6CAE513}" type="presOf" srcId="{F7618BD2-F62A-4FA1-8C35-2139438D1367}" destId="{9E23AFA3-5391-4419-83F5-439C2FE72758}" srcOrd="0" destOrd="0" presId="urn:microsoft.com/office/officeart/2005/8/layout/target3"/>
    <dgm:cxn modelId="{6122207C-282C-4489-BCCA-E87288AE436D}" srcId="{E2124A3F-1FB7-4D65-AE66-3E05E3A950CD}" destId="{0EC8C8FC-04C7-4A52-A047-4CE3716CC2DA}" srcOrd="2" destOrd="0" parTransId="{82186779-B0B9-4CA2-968C-2DFC977A9B72}" sibTransId="{C58C82C5-EDBF-4A2B-8B1D-F41FD9DEA058}"/>
    <dgm:cxn modelId="{0D117B81-5D85-5A40-BEFB-7E13DEB060BC}" type="presOf" srcId="{09A69E49-1489-4A74-BB6F-64D43B427ED1}" destId="{E5ACB93C-F23C-42EA-A0B4-36FF2375A674}" srcOrd="0" destOrd="0" presId="urn:microsoft.com/office/officeart/2005/8/layout/target3"/>
    <dgm:cxn modelId="{FC7D2B82-CD0C-FF4F-A7C9-EEC3C0FD9627}" type="presOf" srcId="{0EC8C8FC-04C7-4A52-A047-4CE3716CC2DA}" destId="{42F7ABAB-4A68-4EAE-9BB5-582456B1929E}" srcOrd="1" destOrd="0" presId="urn:microsoft.com/office/officeart/2005/8/layout/target3"/>
    <dgm:cxn modelId="{5CB50083-BB7B-604E-BEF8-DB51EE938DE2}" type="presOf" srcId="{E2124A3F-1FB7-4D65-AE66-3E05E3A950CD}" destId="{12E43C35-6CE7-4408-B1A1-6261BB2DE721}" srcOrd="0" destOrd="0" presId="urn:microsoft.com/office/officeart/2005/8/layout/target3"/>
    <dgm:cxn modelId="{12DE9EBC-F4F8-4513-8C98-F5720D6CAFFB}" srcId="{0EC8C8FC-04C7-4A52-A047-4CE3716CC2DA}" destId="{42C77506-3A25-45E1-8DBA-C3081D0A2569}" srcOrd="0" destOrd="0" parTransId="{3F086A98-8ACE-4405-9F6C-863A0D0FF441}" sibTransId="{22327719-D64D-4FF6-A59E-90E5FE3C5679}"/>
    <dgm:cxn modelId="{C8244FC4-D990-E243-90FB-DD6789CB2735}" type="presOf" srcId="{355250B1-8601-4761-96DE-D401B7090A25}" destId="{31C89A25-852F-4DCE-A2CE-E1D97B047930}" srcOrd="0" destOrd="0" presId="urn:microsoft.com/office/officeart/2005/8/layout/target3"/>
    <dgm:cxn modelId="{E756C4C4-19D7-460B-B8F1-F86CFD011DAC}" srcId="{09A69E49-1489-4A74-BB6F-64D43B427ED1}" destId="{D58A4ABA-D5F8-4722-99E7-5320E04184E1}" srcOrd="0" destOrd="0" parTransId="{15C37BC0-8DF6-409A-9398-1CA739231559}" sibTransId="{BD58D56C-DB2D-462B-8499-B08D97B581AB}"/>
    <dgm:cxn modelId="{E4E2ABEF-A2E2-497B-9802-1930742901BE}" srcId="{E2124A3F-1FB7-4D65-AE66-3E05E3A950CD}" destId="{F7618BD2-F62A-4FA1-8C35-2139438D1367}" srcOrd="3" destOrd="0" parTransId="{F2B663B7-2C14-43DB-A534-B525C16FC66D}" sibTransId="{F86A9539-1B53-451C-9C36-4971CBC62DA3}"/>
    <dgm:cxn modelId="{799FFCEF-62E1-8242-B928-FA8510EFC584}" type="presOf" srcId="{42C77506-3A25-45E1-8DBA-C3081D0A2569}" destId="{1AC71D1E-85A3-4BFB-B25C-738A27B6859E}" srcOrd="0" destOrd="0" presId="urn:microsoft.com/office/officeart/2005/8/layout/target3"/>
    <dgm:cxn modelId="{6C5242F4-AD4C-4EE9-92D3-4A9D1DA982FE}" srcId="{E2124A3F-1FB7-4D65-AE66-3E05E3A950CD}" destId="{09A69E49-1489-4A74-BB6F-64D43B427ED1}" srcOrd="1" destOrd="0" parTransId="{FE197822-EA72-46CC-B4AB-A37724E151D3}" sibTransId="{027DF0B7-CAB6-44DB-B495-B4D6F63F713D}"/>
    <dgm:cxn modelId="{407052F6-F67D-7142-87AE-75C62FBAA8F9}" type="presOf" srcId="{5B64C1E6-DF21-4188-B50F-9EF1682AF68C}" destId="{C0707AED-EE71-4657-9DC4-D9C1E21784F9}" srcOrd="0" destOrd="0" presId="urn:microsoft.com/office/officeart/2005/8/layout/target3"/>
    <dgm:cxn modelId="{9D847863-3E82-3548-8F0E-6F17A66E65CF}" type="presParOf" srcId="{12E43C35-6CE7-4408-B1A1-6261BB2DE721}" destId="{C1A6B891-F7AA-4AB6-9E35-1773A3CE929D}" srcOrd="0" destOrd="0" presId="urn:microsoft.com/office/officeart/2005/8/layout/target3"/>
    <dgm:cxn modelId="{B66B7AA4-726D-DE49-AA11-8557303E2C7A}" type="presParOf" srcId="{12E43C35-6CE7-4408-B1A1-6261BB2DE721}" destId="{D23360A9-9076-476D-BC44-97BDD1CC3E00}" srcOrd="1" destOrd="0" presId="urn:microsoft.com/office/officeart/2005/8/layout/target3"/>
    <dgm:cxn modelId="{49C9BF3F-DEAF-B441-8C4E-82BE1092B108}" type="presParOf" srcId="{12E43C35-6CE7-4408-B1A1-6261BB2DE721}" destId="{43E3E728-5214-42F6-B3BF-1F97A069BE62}" srcOrd="2" destOrd="0" presId="urn:microsoft.com/office/officeart/2005/8/layout/target3"/>
    <dgm:cxn modelId="{6F89DF9B-BD79-3F44-A852-E7F5C978E836}" type="presParOf" srcId="{12E43C35-6CE7-4408-B1A1-6261BB2DE721}" destId="{A2701C4D-AF52-4BFB-9E4E-0A4495CD47EA}" srcOrd="3" destOrd="0" presId="urn:microsoft.com/office/officeart/2005/8/layout/target3"/>
    <dgm:cxn modelId="{8093F7D0-BC4C-8842-B16F-DE0211FE705E}" type="presParOf" srcId="{12E43C35-6CE7-4408-B1A1-6261BB2DE721}" destId="{9A199B36-5639-4675-A332-E7E9A32D7B1B}" srcOrd="4" destOrd="0" presId="urn:microsoft.com/office/officeart/2005/8/layout/target3"/>
    <dgm:cxn modelId="{441E46C7-4CCE-634B-BAB0-A51B7B8E26E8}" type="presParOf" srcId="{12E43C35-6CE7-4408-B1A1-6261BB2DE721}" destId="{E5ACB93C-F23C-42EA-A0B4-36FF2375A674}" srcOrd="5" destOrd="0" presId="urn:microsoft.com/office/officeart/2005/8/layout/target3"/>
    <dgm:cxn modelId="{4F698949-0B9B-2641-9906-0EC21C8CDA68}" type="presParOf" srcId="{12E43C35-6CE7-4408-B1A1-6261BB2DE721}" destId="{8A299899-C32E-4DE4-8174-00CB3AA6F3FF}" srcOrd="6" destOrd="0" presId="urn:microsoft.com/office/officeart/2005/8/layout/target3"/>
    <dgm:cxn modelId="{F381C228-3A74-B742-9432-9C4A1EF37254}" type="presParOf" srcId="{12E43C35-6CE7-4408-B1A1-6261BB2DE721}" destId="{24D5CA1C-215F-4A1B-8D79-80F62BAD40BE}" srcOrd="7" destOrd="0" presId="urn:microsoft.com/office/officeart/2005/8/layout/target3"/>
    <dgm:cxn modelId="{8C405D3B-D2C0-614A-BAB4-A5D2BD25C454}" type="presParOf" srcId="{12E43C35-6CE7-4408-B1A1-6261BB2DE721}" destId="{5F0ADE5B-F03A-41BB-BA46-A3062DCB83EA}" srcOrd="8" destOrd="0" presId="urn:microsoft.com/office/officeart/2005/8/layout/target3"/>
    <dgm:cxn modelId="{25D52DBF-D0B6-1341-AF43-01410C8313E0}" type="presParOf" srcId="{12E43C35-6CE7-4408-B1A1-6261BB2DE721}" destId="{D32745CD-8703-41D3-A975-30F87566EB38}" srcOrd="9" destOrd="0" presId="urn:microsoft.com/office/officeart/2005/8/layout/target3"/>
    <dgm:cxn modelId="{D8F725E4-4EE8-6447-988C-23F2A604108A}" type="presParOf" srcId="{12E43C35-6CE7-4408-B1A1-6261BB2DE721}" destId="{23530296-0AD8-433F-B293-8F39486B343C}" srcOrd="10" destOrd="0" presId="urn:microsoft.com/office/officeart/2005/8/layout/target3"/>
    <dgm:cxn modelId="{41486CA3-332D-C54D-8452-C66C09381336}" type="presParOf" srcId="{12E43C35-6CE7-4408-B1A1-6261BB2DE721}" destId="{9E23AFA3-5391-4419-83F5-439C2FE72758}" srcOrd="11" destOrd="0" presId="urn:microsoft.com/office/officeart/2005/8/layout/target3"/>
    <dgm:cxn modelId="{730EAF00-AB77-1D4D-88E6-A60D6BF5D75D}" type="presParOf" srcId="{12E43C35-6CE7-4408-B1A1-6261BB2DE721}" destId="{B756253C-338A-4A70-B6DC-67DF278A67DC}" srcOrd="12" destOrd="0" presId="urn:microsoft.com/office/officeart/2005/8/layout/target3"/>
    <dgm:cxn modelId="{B456014B-5523-854E-AA35-4E966CFF118F}" type="presParOf" srcId="{12E43C35-6CE7-4408-B1A1-6261BB2DE721}" destId="{C0707AED-EE71-4657-9DC4-D9C1E21784F9}" srcOrd="13" destOrd="0" presId="urn:microsoft.com/office/officeart/2005/8/layout/target3"/>
    <dgm:cxn modelId="{C1731C09-58FA-044F-8B4E-EC6CB28F17D7}" type="presParOf" srcId="{12E43C35-6CE7-4408-B1A1-6261BB2DE721}" destId="{77B8C102-6087-4F27-844B-9CADB27EB02D}" srcOrd="14" destOrd="0" presId="urn:microsoft.com/office/officeart/2005/8/layout/target3"/>
    <dgm:cxn modelId="{81931287-768D-7849-8109-91822B91184E}" type="presParOf" srcId="{12E43C35-6CE7-4408-B1A1-6261BB2DE721}" destId="{C3B6AB31-1A3A-47C1-B994-AD915486F29C}" srcOrd="15" destOrd="0" presId="urn:microsoft.com/office/officeart/2005/8/layout/target3"/>
    <dgm:cxn modelId="{3F3157D8-A1E3-344F-B622-B1CF84A710BF}" type="presParOf" srcId="{12E43C35-6CE7-4408-B1A1-6261BB2DE721}" destId="{42F7ABAB-4A68-4EAE-9BB5-582456B1929E}" srcOrd="16" destOrd="0" presId="urn:microsoft.com/office/officeart/2005/8/layout/target3"/>
    <dgm:cxn modelId="{9937510C-059B-9648-92BC-C86253426981}" type="presParOf" srcId="{12E43C35-6CE7-4408-B1A1-6261BB2DE721}" destId="{1AC71D1E-85A3-4BFB-B25C-738A27B6859E}" srcOrd="17" destOrd="0" presId="urn:microsoft.com/office/officeart/2005/8/layout/target3"/>
    <dgm:cxn modelId="{8A4CC0B4-3DA7-784A-8DEB-EC8645D7A4CD}" type="presParOf" srcId="{12E43C35-6CE7-4408-B1A1-6261BB2DE721}" destId="{5B9A4445-9E0B-4E66-A9A2-965834DF9197}" srcOrd="18" destOrd="0" presId="urn:microsoft.com/office/officeart/2005/8/layout/target3"/>
    <dgm:cxn modelId="{5F59863E-9F79-B54C-A83C-91E6FDFC1945}" type="presParOf" srcId="{12E43C35-6CE7-4408-B1A1-6261BB2DE721}" destId="{31C89A25-852F-4DCE-A2CE-E1D97B047930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6B891-F7AA-4AB6-9E35-1773A3CE929D}">
      <dsp:nvSpPr>
        <dsp:cNvPr id="0" name=""/>
        <dsp:cNvSpPr/>
      </dsp:nvSpPr>
      <dsp:spPr>
        <a:xfrm>
          <a:off x="0" y="37280"/>
          <a:ext cx="4061251" cy="4061251"/>
        </a:xfrm>
        <a:prstGeom prst="pie">
          <a:avLst>
            <a:gd name="adj1" fmla="val 5400000"/>
            <a:gd name="adj2" fmla="val 16200000"/>
          </a:avLst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3E728-5214-42F6-B3BF-1F97A069BE62}">
      <dsp:nvSpPr>
        <dsp:cNvPr id="0" name=""/>
        <dsp:cNvSpPr/>
      </dsp:nvSpPr>
      <dsp:spPr>
        <a:xfrm>
          <a:off x="2030625" y="37280"/>
          <a:ext cx="4738126" cy="4061251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Fyzický přístup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rgbClr val="FF0000"/>
              </a:solidFill>
              <a:latin typeface="Calibri"/>
              <a:ea typeface="+mn-ea"/>
              <a:cs typeface="+mn-cs"/>
            </a:rPr>
            <a:t>MÍT</a:t>
          </a:r>
        </a:p>
      </dsp:txBody>
      <dsp:txXfrm>
        <a:off x="2030625" y="37280"/>
        <a:ext cx="2369063" cy="863015"/>
      </dsp:txXfrm>
    </dsp:sp>
    <dsp:sp modelId="{9A199B36-5639-4675-A332-E7E9A32D7B1B}">
      <dsp:nvSpPr>
        <dsp:cNvPr id="0" name=""/>
        <dsp:cNvSpPr/>
      </dsp:nvSpPr>
      <dsp:spPr>
        <a:xfrm>
          <a:off x="533039" y="900296"/>
          <a:ext cx="2995172" cy="2995172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ACB93C-F23C-42EA-A0B4-36FF2375A674}">
      <dsp:nvSpPr>
        <dsp:cNvPr id="0" name=""/>
        <dsp:cNvSpPr/>
      </dsp:nvSpPr>
      <dsp:spPr>
        <a:xfrm>
          <a:off x="2030625" y="900296"/>
          <a:ext cx="4738126" cy="2995172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3311292"/>
              <a:satOff val="13270"/>
              <a:lumOff val="2876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Motivační složka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rgbClr val="FF0000"/>
              </a:solidFill>
              <a:latin typeface="Calibri"/>
              <a:ea typeface="+mn-ea"/>
              <a:cs typeface="+mn-cs"/>
            </a:rPr>
            <a:t>CHTÍT</a:t>
          </a:r>
        </a:p>
      </dsp:txBody>
      <dsp:txXfrm>
        <a:off x="2030625" y="900296"/>
        <a:ext cx="2369063" cy="863015"/>
      </dsp:txXfrm>
    </dsp:sp>
    <dsp:sp modelId="{24D5CA1C-215F-4A1B-8D79-80F62BAD40BE}">
      <dsp:nvSpPr>
        <dsp:cNvPr id="0" name=""/>
        <dsp:cNvSpPr/>
      </dsp:nvSpPr>
      <dsp:spPr>
        <a:xfrm>
          <a:off x="1066078" y="1763312"/>
          <a:ext cx="1929094" cy="1929094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0ADE5B-F03A-41BB-BA46-A3062DCB83EA}">
      <dsp:nvSpPr>
        <dsp:cNvPr id="0" name=""/>
        <dsp:cNvSpPr/>
      </dsp:nvSpPr>
      <dsp:spPr>
        <a:xfrm>
          <a:off x="2030625" y="1763312"/>
          <a:ext cx="4738126" cy="1929094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6622584"/>
              <a:satOff val="26541"/>
              <a:lumOff val="5752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Kompetenční složka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rgbClr val="FF0000"/>
              </a:solidFill>
              <a:latin typeface="Calibri"/>
              <a:ea typeface="+mn-ea"/>
              <a:cs typeface="+mn-cs"/>
            </a:rPr>
            <a:t>UMĚT</a:t>
          </a:r>
        </a:p>
      </dsp:txBody>
      <dsp:txXfrm>
        <a:off x="2030625" y="1763312"/>
        <a:ext cx="2369063" cy="863015"/>
      </dsp:txXfrm>
    </dsp:sp>
    <dsp:sp modelId="{23530296-0AD8-433F-B293-8F39486B343C}">
      <dsp:nvSpPr>
        <dsp:cNvPr id="0" name=""/>
        <dsp:cNvSpPr/>
      </dsp:nvSpPr>
      <dsp:spPr>
        <a:xfrm>
          <a:off x="1599117" y="2626328"/>
          <a:ext cx="863015" cy="863015"/>
        </a:xfrm>
        <a:prstGeom prst="pie">
          <a:avLst>
            <a:gd name="adj1" fmla="val 5400000"/>
            <a:gd name="adj2" fmla="val 1620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3AFA3-5391-4419-83F5-439C2FE72758}">
      <dsp:nvSpPr>
        <dsp:cNvPr id="0" name=""/>
        <dsp:cNvSpPr/>
      </dsp:nvSpPr>
      <dsp:spPr>
        <a:xfrm>
          <a:off x="2030625" y="2626328"/>
          <a:ext cx="4738126" cy="86301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BACC6">
              <a:hueOff val="-9933876"/>
              <a:satOff val="39811"/>
              <a:lumOff val="8628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Strategická složka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>
              <a:solidFill>
                <a:srgbClr val="FF0000"/>
              </a:solidFill>
              <a:latin typeface="Calibri"/>
              <a:ea typeface="+mn-ea"/>
              <a:cs typeface="+mn-cs"/>
            </a:rPr>
            <a:t>CHÁPAT</a:t>
          </a:r>
        </a:p>
      </dsp:txBody>
      <dsp:txXfrm>
        <a:off x="2030625" y="2626328"/>
        <a:ext cx="2369063" cy="863015"/>
      </dsp:txXfrm>
    </dsp:sp>
    <dsp:sp modelId="{C0707AED-EE71-4657-9DC4-D9C1E21784F9}">
      <dsp:nvSpPr>
        <dsp:cNvPr id="0" name=""/>
        <dsp:cNvSpPr/>
      </dsp:nvSpPr>
      <dsp:spPr>
        <a:xfrm>
          <a:off x="4399688" y="37280"/>
          <a:ext cx="2369063" cy="8630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s-CZ" sz="1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Dostupnost a kvalita digitálních technologií</a:t>
          </a:r>
        </a:p>
      </dsp:txBody>
      <dsp:txXfrm>
        <a:off x="4399688" y="37280"/>
        <a:ext cx="2369063" cy="863015"/>
      </dsp:txXfrm>
    </dsp:sp>
    <dsp:sp modelId="{C3B6AB31-1A3A-47C1-B994-AD915486F29C}">
      <dsp:nvSpPr>
        <dsp:cNvPr id="0" name=""/>
        <dsp:cNvSpPr/>
      </dsp:nvSpPr>
      <dsp:spPr>
        <a:xfrm>
          <a:off x="4399688" y="900296"/>
          <a:ext cx="2369063" cy="8630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s-CZ" sz="1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Postoje k technologiím a jejich vnímání</a:t>
          </a:r>
        </a:p>
      </dsp:txBody>
      <dsp:txXfrm>
        <a:off x="4399688" y="900296"/>
        <a:ext cx="2369063" cy="863015"/>
      </dsp:txXfrm>
    </dsp:sp>
    <dsp:sp modelId="{1AC71D1E-85A3-4BFB-B25C-738A27B6859E}">
      <dsp:nvSpPr>
        <dsp:cNvPr id="0" name=""/>
        <dsp:cNvSpPr/>
      </dsp:nvSpPr>
      <dsp:spPr>
        <a:xfrm>
          <a:off x="4399688" y="1763312"/>
          <a:ext cx="2369063" cy="8630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s-CZ" sz="1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Ovládání technologií a práce s informacemi</a:t>
          </a:r>
        </a:p>
      </dsp:txBody>
      <dsp:txXfrm>
        <a:off x="4399688" y="1763312"/>
        <a:ext cx="2369063" cy="863015"/>
      </dsp:txXfrm>
    </dsp:sp>
    <dsp:sp modelId="{31C89A25-852F-4DCE-A2CE-E1D97B047930}">
      <dsp:nvSpPr>
        <dsp:cNvPr id="0" name=""/>
        <dsp:cNvSpPr/>
      </dsp:nvSpPr>
      <dsp:spPr>
        <a:xfrm>
          <a:off x="4399688" y="2626328"/>
          <a:ext cx="2369063" cy="8630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cs-CZ" sz="1700" kern="1200" dirty="0"/>
            <a:t>   Použitelnost, účelnost a bezpečnost digitálních technologií</a:t>
          </a:r>
          <a:endParaRPr lang="cs-CZ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399688" y="2626328"/>
        <a:ext cx="2369063" cy="863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6738" y="1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/>
          <a:lstStyle>
            <a:lvl1pPr algn="r">
              <a:defRPr sz="1300"/>
            </a:lvl1pPr>
          </a:lstStyle>
          <a:p>
            <a:fld id="{B14268C9-2D18-4352-BAC5-A6CF33682D4A}" type="datetimeFigureOut">
              <a:rPr lang="cs-CZ" smtClean="0"/>
              <a:pPr/>
              <a:t>27.04.2017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 anchor="b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6738" y="9440647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 anchor="b"/>
          <a:lstStyle>
            <a:lvl1pPr algn="r">
              <a:defRPr sz="1300"/>
            </a:lvl1pPr>
          </a:lstStyle>
          <a:p>
            <a:fld id="{F54B6998-3D76-48B9-8C41-186C59CD316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466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/>
          <a:lstStyle>
            <a:lvl1pPr algn="r">
              <a:defRPr sz="1300"/>
            </a:lvl1pPr>
          </a:lstStyle>
          <a:p>
            <a:fld id="{93F3F23B-676C-4777-A4DE-A401B79FA6AE}" type="datetimeFigureOut">
              <a:rPr lang="cs-CZ" smtClean="0"/>
              <a:pPr/>
              <a:t>27.04.2017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9" tIns="46145" rIns="92289" bIns="46145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879" y="4721186"/>
            <a:ext cx="5447030" cy="4472702"/>
          </a:xfrm>
          <a:prstGeom prst="rect">
            <a:avLst/>
          </a:prstGeom>
        </p:spPr>
        <p:txBody>
          <a:bodyPr vert="horz" lIns="92289" tIns="46145" rIns="92289" bIns="46145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50474" cy="496967"/>
          </a:xfrm>
          <a:prstGeom prst="rect">
            <a:avLst/>
          </a:prstGeom>
        </p:spPr>
        <p:txBody>
          <a:bodyPr vert="horz" lIns="92289" tIns="46145" rIns="92289" bIns="46145" rtlCol="0" anchor="b"/>
          <a:lstStyle>
            <a:lvl1pPr algn="l">
              <a:defRPr sz="1300"/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453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951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4615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6737" y="9440646"/>
            <a:ext cx="2950475" cy="496967"/>
          </a:xfrm>
          <a:prstGeom prst="rect">
            <a:avLst/>
          </a:prstGeom>
          <a:ln/>
        </p:spPr>
        <p:txBody>
          <a:bodyPr/>
          <a:lstStyle/>
          <a:p>
            <a:fld id="{D7C66B54-B3A0-4BD7-A513-6863ED7C235F}" type="slidenum">
              <a:rPr lang="en-US" altLang="cs-CZ"/>
              <a:pPr/>
              <a:t>10</a:t>
            </a:fld>
            <a:endParaRPr lang="en-US" altLang="cs-CZ" dirty="0"/>
          </a:p>
        </p:txBody>
      </p:sp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1241425"/>
            <a:ext cx="4471988" cy="3354388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xfrm>
            <a:off x="682456" y="4783307"/>
            <a:ext cx="5443878" cy="391361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cs-CZ" dirty="0"/>
              <a:t>Ronald Bieber will present on this tomorrow</a:t>
            </a:r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56737" y="9440647"/>
            <a:ext cx="2950475" cy="49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587B78D-AA7D-4867-B229-CC5B087615EC}" type="slidenum">
              <a:rPr lang="en-IE" altLang="cs-CZ" sz="1200">
                <a:latin typeface="Calibri" pitchFamily="34" charset="0"/>
              </a:rPr>
              <a:pPr algn="r"/>
              <a:t>10</a:t>
            </a:fld>
            <a:endParaRPr lang="en-IE" altLang="cs-CZ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57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4006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6221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2715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1. </a:t>
            </a:r>
          </a:p>
        </p:txBody>
      </p:sp>
    </p:spTree>
    <p:extLst>
      <p:ext uri="{BB962C8B-B14F-4D97-AF65-F5344CB8AC3E}">
        <p14:creationId xmlns:p14="http://schemas.microsoft.com/office/powerpoint/2010/main" val="3830560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6912768" cy="10081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0">
                <a:solidFill>
                  <a:srgbClr val="139DE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495246" cy="4320479"/>
          </a:xfrm>
          <a:prstGeom prst="rect">
            <a:avLst/>
          </a:prstGeom>
        </p:spPr>
        <p:txBody>
          <a:bodyPr>
            <a:normAutofit/>
          </a:bodyPr>
          <a:lstStyle>
            <a:lvl1pPr marL="442913" indent="-442913">
              <a:lnSpc>
                <a:spcPct val="150000"/>
              </a:lnSpc>
              <a:spcBef>
                <a:spcPts val="600"/>
              </a:spcBef>
              <a:tabLst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622300" indent="-263525">
              <a:lnSpc>
                <a:spcPct val="200000"/>
              </a:lnSpc>
              <a:buFont typeface="Wingdings" charset="2"/>
              <a:buChar char="§"/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20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251520" y="1340768"/>
            <a:ext cx="8496944" cy="57606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ga-IE" sz="2400" b="0" i="0" kern="1200" dirty="0" smtClean="0">
                <a:solidFill>
                  <a:srgbClr val="139DEC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ga-IE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1118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83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323528" y="6525344"/>
            <a:ext cx="8496944" cy="332656"/>
          </a:xfrm>
          <a:prstGeom prst="rect">
            <a:avLst/>
          </a:prstGeom>
          <a:solidFill>
            <a:srgbClr val="00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TextovéPole 12"/>
          <p:cNvSpPr txBox="1"/>
          <p:nvPr userDrawn="1"/>
        </p:nvSpPr>
        <p:spPr>
          <a:xfrm>
            <a:off x="4067944" y="6519446"/>
            <a:ext cx="4714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2000-2017, Ing. Jiří Chábera,</a:t>
            </a:r>
            <a:r>
              <a:rPr lang="cs-CZ" sz="1600" baseline="0" dirty="0">
                <a:solidFill>
                  <a:schemeClr val="bg1"/>
                </a:solidFill>
              </a:rPr>
              <a:t> ECDL-CZ, www.ecdl.cz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22529" name="Picture 1" descr="C:\Users\chabera\Desktop\Logo ECDL Czech Republic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88640"/>
            <a:ext cx="2062857" cy="80605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png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179512" y="188640"/>
            <a:ext cx="3816424" cy="201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6" name="Obrázek 5" descr="Úvodní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1556792"/>
            <a:ext cx="9144000" cy="4970341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251520" y="6021288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cs-CZ" b="1" dirty="0">
                <a:solidFill>
                  <a:srgbClr val="00B0F0"/>
                </a:solidFill>
              </a:rPr>
              <a:t>Česká společnost pro kybernetiku a informatiku</a:t>
            </a:r>
          </a:p>
        </p:txBody>
      </p:sp>
      <p:grpSp>
        <p:nvGrpSpPr>
          <p:cNvPr id="11" name="Skupina 10"/>
          <p:cNvGrpSpPr/>
          <p:nvPr/>
        </p:nvGrpSpPr>
        <p:grpSpPr>
          <a:xfrm>
            <a:off x="323528" y="332656"/>
            <a:ext cx="4248472" cy="1944216"/>
            <a:chOff x="251519" y="188640"/>
            <a:chExt cx="3679609" cy="187220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19" y="188640"/>
              <a:ext cx="3679609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ovéPole 7"/>
            <p:cNvSpPr txBox="1"/>
            <p:nvPr/>
          </p:nvSpPr>
          <p:spPr>
            <a:xfrm>
              <a:off x="376252" y="488929"/>
              <a:ext cx="3456384" cy="1155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DejaVu Sans Condensed" pitchFamily="34" charset="0"/>
                  <a:cs typeface="DejaVu Sans Condensed" pitchFamily="34" charset="0"/>
                </a:rPr>
                <a:t>Vyvážené vzdělávání</a:t>
              </a:r>
            </a:p>
            <a:p>
              <a:r>
                <a:rPr lang="cs-CZ" sz="36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DejaVu Sans Condensed" pitchFamily="34" charset="0"/>
                  <a:cs typeface="DejaVu Sans Condensed" pitchFamily="34" charset="0"/>
                </a:rPr>
                <a:t>a potřeby trhu práce</a:t>
              </a:r>
            </a:p>
          </p:txBody>
        </p:sp>
      </p:grpSp>
      <p:pic>
        <p:nvPicPr>
          <p:cNvPr id="10" name="Picture 1" descr="C:\Users\chabera\Desktop\Logo ECDL Czech Republi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18691"/>
            <a:ext cx="2062857" cy="8060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699792" y="188640"/>
            <a:ext cx="612068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ECDL Austria / OCG study 2014</a:t>
            </a:r>
          </a:p>
          <a:p>
            <a:pPr algn="r"/>
            <a:r>
              <a:rPr lang="cs-CZ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Německo, Norsko, Švédsko, Dánsko, Finsko</a:t>
            </a:r>
          </a:p>
        </p:txBody>
      </p:sp>
      <p:grpSp>
        <p:nvGrpSpPr>
          <p:cNvPr id="7" name="Skupina 8"/>
          <p:cNvGrpSpPr/>
          <p:nvPr/>
        </p:nvGrpSpPr>
        <p:grpSpPr>
          <a:xfrm>
            <a:off x="827584" y="1844824"/>
            <a:ext cx="7488832" cy="4522539"/>
            <a:chOff x="719938" y="1556792"/>
            <a:chExt cx="7778426" cy="4954587"/>
          </a:xfrm>
        </p:grpSpPr>
        <p:pic>
          <p:nvPicPr>
            <p:cNvPr id="17411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938" y="1556792"/>
              <a:ext cx="7740650" cy="495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Obdélník 2"/>
            <p:cNvSpPr/>
            <p:nvPr/>
          </p:nvSpPr>
          <p:spPr>
            <a:xfrm>
              <a:off x="1619672" y="5301208"/>
              <a:ext cx="93610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" name="Obdélník 3"/>
            <p:cNvSpPr/>
            <p:nvPr/>
          </p:nvSpPr>
          <p:spPr>
            <a:xfrm>
              <a:off x="1692241" y="5185598"/>
              <a:ext cx="1186074" cy="12812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Velmi dobrý</a:t>
              </a: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Dobrý</a:t>
              </a: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Průměrný</a:t>
              </a: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Špatný</a:t>
              </a: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Velmi špatný</a:t>
              </a:r>
              <a:endParaRPr lang="cs-CZ" sz="1400" dirty="0"/>
            </a:p>
          </p:txBody>
        </p:sp>
        <p:sp>
          <p:nvSpPr>
            <p:cNvPr id="6" name="Obdélník 5"/>
            <p:cNvSpPr/>
            <p:nvPr/>
          </p:nvSpPr>
          <p:spPr>
            <a:xfrm>
              <a:off x="5868144" y="5229200"/>
              <a:ext cx="1728192" cy="1282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5793351" y="5185598"/>
              <a:ext cx="2705013" cy="12812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Velmi dobrý nebo dobrý</a:t>
              </a:r>
            </a:p>
            <a:p>
              <a:endParaRPr lang="cs-CZ" sz="1400" b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Průměrný</a:t>
              </a:r>
            </a:p>
            <a:p>
              <a:endParaRPr lang="cs-CZ" sz="1400" b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cs-CZ" sz="1400" b="1" dirty="0">
                  <a:solidFill>
                    <a:schemeClr val="bg1">
                      <a:lumMod val="50000"/>
                    </a:schemeClr>
                  </a:solidFill>
                </a:rPr>
                <a:t>Špatný nebo velmi špatný</a:t>
              </a:r>
              <a:endParaRPr lang="cs-CZ" sz="1400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539552" y="1196752"/>
            <a:ext cx="81436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solidFill>
                  <a:srgbClr val="009FDA"/>
                </a:solidFill>
              </a:rPr>
              <a:t>Computer Essentials – </a:t>
            </a:r>
            <a:r>
              <a:rPr lang="cs-CZ" sz="2400" b="1" dirty="0">
                <a:solidFill>
                  <a:srgbClr val="009FDA"/>
                </a:solidFill>
              </a:rPr>
              <a:t>sebehodnocení vs. skutečné dovednosti</a:t>
            </a:r>
          </a:p>
          <a:p>
            <a:pPr algn="ctr"/>
            <a:r>
              <a:rPr lang="cs-CZ" sz="2400" b="1" dirty="0">
                <a:solidFill>
                  <a:srgbClr val="009FDA"/>
                </a:solidFill>
              </a:rPr>
              <a:t>(průzkum vs. diagnostické testy ECDL)</a:t>
            </a:r>
          </a:p>
        </p:txBody>
      </p:sp>
    </p:spTree>
    <p:extLst>
      <p:ext uri="{BB962C8B-B14F-4D97-AF65-F5344CB8AC3E}">
        <p14:creationId xmlns:p14="http://schemas.microsoft.com/office/powerpoint/2010/main" val="184215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699792" y="188640"/>
            <a:ext cx="612068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Představy a skutečnost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cs-CZ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Rakousko</a:t>
            </a:r>
            <a:r>
              <a: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Dánsko, Finsko, Německo, Švýcarsko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67544" y="1037123"/>
            <a:ext cx="8496944" cy="591678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defRPr/>
            </a:pPr>
            <a:r>
              <a:rPr lang="cs-CZ" sz="3200" b="1" dirty="0">
                <a:solidFill>
                  <a:srgbClr val="009FDA"/>
                </a:solidFill>
              </a:rPr>
              <a:t>Souhrnná studie – Měření digitálních dovedností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rgbClr val="009FD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539552" y="1772815"/>
          <a:ext cx="3170491" cy="4464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PHOTO-PAINT" r:id="rId3" imgW="6629040" imgH="9324720" progId="CorelPHOTOPAINT.Image.13">
                  <p:embed/>
                </p:oleObj>
              </mc:Choice>
              <mc:Fallback>
                <p:oleObj name="PHOTO-PAINT" r:id="rId3" imgW="6629040" imgH="932472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772815"/>
                        <a:ext cx="3170491" cy="44644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067944" y="1700808"/>
            <a:ext cx="4752528" cy="453650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cs-CZ" sz="2200" i="1" dirty="0">
                <a:solidFill>
                  <a:schemeClr val="bg1">
                    <a:lumMod val="50000"/>
                  </a:schemeClr>
                </a:solidFill>
              </a:rPr>
              <a:t>„Výsledky odhalily, že lidé mají sklony své </a:t>
            </a:r>
            <a:r>
              <a:rPr lang="cs-CZ" sz="2200" b="1" i="1" dirty="0">
                <a:solidFill>
                  <a:schemeClr val="bg1">
                    <a:lumMod val="50000"/>
                  </a:schemeClr>
                </a:solidFill>
              </a:rPr>
              <a:t>vlastní schopnosti významně  přeceňovat </a:t>
            </a:r>
            <a:r>
              <a:rPr lang="cs-CZ" sz="2200" i="1" dirty="0">
                <a:solidFill>
                  <a:schemeClr val="bg1">
                    <a:lumMod val="50000"/>
                  </a:schemeClr>
                </a:solidFill>
              </a:rPr>
              <a:t>a že existují významné rozdíly mezi  sebehodnocením a skutečností.“</a:t>
            </a:r>
          </a:p>
          <a:p>
            <a:pPr lvl="0">
              <a:spcBef>
                <a:spcPct val="20000"/>
              </a:spcBef>
            </a:pPr>
            <a:r>
              <a:rPr lang="cs-CZ" sz="2200" i="1" dirty="0">
                <a:solidFill>
                  <a:schemeClr val="bg1">
                    <a:lumMod val="50000"/>
                  </a:schemeClr>
                </a:solidFill>
              </a:rPr>
              <a:t>„Zaměstnanci </a:t>
            </a:r>
            <a:r>
              <a:rPr lang="cs-CZ" sz="2200" b="1" i="1" dirty="0">
                <a:solidFill>
                  <a:schemeClr val="bg1">
                    <a:lumMod val="50000"/>
                  </a:schemeClr>
                </a:solidFill>
              </a:rPr>
              <a:t>ztrácejí podstatnou část svého pracovního času </a:t>
            </a:r>
            <a:r>
              <a:rPr lang="cs-CZ" sz="2200" i="1" dirty="0">
                <a:solidFill>
                  <a:schemeClr val="bg1">
                    <a:lumMod val="50000"/>
                  </a:schemeClr>
                </a:solidFill>
              </a:rPr>
              <a:t>řešením problémů způsobených neznalostí práce na počítači. Značné úspory času a finančních prostředků proto může být dosaženo vhodně zvoleným vzděláváním </a:t>
            </a:r>
            <a:r>
              <a:rPr lang="cs-CZ" sz="2200" b="1" i="1" dirty="0">
                <a:solidFill>
                  <a:schemeClr val="bg1">
                    <a:lumMod val="50000"/>
                  </a:schemeClr>
                </a:solidFill>
              </a:rPr>
              <a:t>zakončeným ověřením získaných dovedností nezávislou autoritou</a:t>
            </a:r>
            <a:r>
              <a:rPr lang="cs-CZ" sz="2200" i="1" dirty="0">
                <a:solidFill>
                  <a:schemeClr val="bg1">
                    <a:lumMod val="50000"/>
                  </a:schemeClr>
                </a:solidFill>
              </a:rPr>
              <a:t>.“</a:t>
            </a:r>
            <a:endParaRPr kumimoji="0" lang="cs-CZ" sz="2200" i="0" strike="noStrike" kern="1200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6146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5536" y="1196752"/>
            <a:ext cx="8557265" cy="45365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Mezinárodní neziskový vzdělávací koncept</a:t>
            </a:r>
          </a:p>
          <a:p>
            <a:pPr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… Evropský projekt, 1996, CEPIS, ECDL Foundation, &gt;50 informatických společností Evropy a světa, ČSKI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Mezinárodní standardy digitálních dovedností</a:t>
            </a:r>
          </a:p>
          <a:p>
            <a:pPr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… programy, sylaby, moduly - vytváří &gt;100 zemí, &gt;24 000 organizací na základě &gt;55 000 000 praktických zkoušek a požadavků desetitisíců škol a firem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Standardizované mezinárodní zkoušky</a:t>
            </a:r>
          </a:p>
          <a:p>
            <a:pPr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... &gt;20 programů, &gt;40 modulů, v ČR 4 programy a &gt;20 modulů</a:t>
            </a:r>
            <a:endParaRPr lang="cs-CZ" sz="24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Zájem o využití konceptu ECDL</a:t>
            </a:r>
          </a:p>
          <a:p>
            <a:pPr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… &gt;15 000 000 osob, jen za leden 2017 – Velká Británie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21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605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, Rakousko 10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850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, Itálie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235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, Švýcarsko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447</a:t>
            </a:r>
            <a:endParaRPr lang="cs-CZ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Představení konceptu ECDL</a:t>
            </a:r>
          </a:p>
        </p:txBody>
      </p:sp>
      <p:pic>
        <p:nvPicPr>
          <p:cNvPr id="4" name="Picture 1" descr="C:\Users\chabera\Desktop\Logo ECDL Czech Republ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373216"/>
            <a:ext cx="2399385" cy="93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935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051720" y="188639"/>
            <a:ext cx="67687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Oblasti dostupné v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4553744" y="5517232"/>
            <a:ext cx="1368152" cy="86516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5553123" y="5482658"/>
            <a:ext cx="114003" cy="1014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4499992" y="5517232"/>
            <a:ext cx="114003" cy="34323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4499992" y="5983606"/>
            <a:ext cx="114003" cy="34323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/>
          </p:nvPr>
        </p:nvGraphicFramePr>
        <p:xfrm>
          <a:off x="485292" y="954962"/>
          <a:ext cx="8136904" cy="5427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" name="CorelDRAW" r:id="rId4" imgW="11149325" imgH="7436908" progId="CorelDraw.Graphic.18">
                  <p:embed/>
                </p:oleObj>
              </mc:Choice>
              <mc:Fallback>
                <p:oleObj name="CorelDRAW" r:id="rId4" imgW="11149325" imgH="7436908" progId="CorelDraw.Graphic.18">
                  <p:embed/>
                  <p:pic>
                    <p:nvPicPr>
                      <p:cNvPr id="15" name="Objek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5292" y="954962"/>
                        <a:ext cx="8136904" cy="5427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bdélník 15"/>
          <p:cNvSpPr/>
          <p:nvPr/>
        </p:nvSpPr>
        <p:spPr>
          <a:xfrm>
            <a:off x="5352111" y="2253836"/>
            <a:ext cx="516033" cy="2880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12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5352110" y="3910020"/>
            <a:ext cx="516033" cy="2880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12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5352110" y="3081928"/>
            <a:ext cx="516033" cy="2880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12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5352109" y="4725144"/>
            <a:ext cx="516033" cy="2880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12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91796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Vzdělávací profily ECDL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484784"/>
            <a:ext cx="7848872" cy="3744416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323528" y="57332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b="1" dirty="0">
                <a:solidFill>
                  <a:srgbClr val="009FDA"/>
                </a:solidFill>
              </a:rPr>
              <a:t>Vzdělávací profily lze libovolně sestavit s jednotlivých sylabů z různých ECDL programů dle požadavků či potřeb školy nebo žáka</a:t>
            </a:r>
          </a:p>
        </p:txBody>
      </p:sp>
    </p:spTree>
    <p:extLst>
      <p:ext uri="{BB962C8B-B14F-4D97-AF65-F5344CB8AC3E}">
        <p14:creationId xmlns:p14="http://schemas.microsoft.com/office/powerpoint/2010/main" val="36228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979712" y="188639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Pohled českých škol na ECDL</a:t>
            </a:r>
          </a:p>
        </p:txBody>
      </p:sp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23528" y="1628800"/>
            <a:ext cx="8496944" cy="33843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1999 až 2010 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… školy vnímaly </a:t>
            </a:r>
            <a:r>
              <a:rPr lang="cs-CZ" sz="2000" b="1" dirty="0" err="1">
                <a:solidFill>
                  <a:schemeClr val="bg1">
                    <a:lumMod val="50000"/>
                  </a:schemeClr>
                </a:solidFill>
              </a:rPr>
              <a:t>kncept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 ECDL jen jako „ECDL certifikát“</a:t>
            </a:r>
          </a:p>
          <a:p>
            <a:pPr>
              <a:spcBef>
                <a:spcPct val="20000"/>
              </a:spcBef>
              <a:defRPr/>
            </a:pPr>
            <a:endParaRPr lang="cs-CZ" sz="800" b="1" dirty="0">
              <a:solidFill>
                <a:srgbClr val="009FDA"/>
              </a:solidFill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od roku 2011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školy začínají vnímat skutečný smysl ECDL, 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mapují mezinárodní sylaby do ŠVP, přizpůsobují ŠVP vybraným vzdělávacím ECDL profilům, využívají konkrétní zpětné vazby ze zkoušek ECDL pro nivelizaci a zdokonalení výuky zejména přenositelných digitálních dovedností</a:t>
            </a:r>
            <a:endParaRPr lang="cs-CZ" sz="24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cs-CZ" sz="800" b="1" dirty="0">
              <a:solidFill>
                <a:srgbClr val="009FDA"/>
              </a:solidFill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2016 … Národní rada Unie školských asociací ČR - CZESHA 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doporučila využití standardů ECDL při revizích a úpravách RVP</a:t>
            </a:r>
          </a:p>
          <a:p>
            <a:pPr>
              <a:spcBef>
                <a:spcPct val="20000"/>
              </a:spcBef>
              <a:defRPr/>
            </a:pPr>
            <a:endParaRPr lang="cs-CZ" sz="2400" b="1" dirty="0">
              <a:solidFill>
                <a:srgbClr val="009FDA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690011"/>
            <a:ext cx="3232158" cy="179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5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 dobré praxe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528" y="1288153"/>
            <a:ext cx="8352928" cy="373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Dlouhodobě nejúspěšnější střední školy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Gymnázium Praha 4, Postupická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Střední průmyslová škola, Obchodní akademie a Jazyková škola s právem státní jazykové zkoušky, Frýdek-Místek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Střední průmyslová škola elektrotechnická, V Úžlabině, Praha 10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Obchodní akademie, vyšší odborná škola cestovního ruchu a jazyková škola s právem státní jazykové zkoušky Karlovy Vary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Střední průmyslová škola a Vyšší odborná škola Chomutov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cs-CZ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cs-CZ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cs-CZ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23528" y="4240481"/>
            <a:ext cx="8352928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800" b="1" dirty="0">
                <a:solidFill>
                  <a:srgbClr val="009FDA"/>
                </a:solidFill>
              </a:rPr>
              <a:t>Dlouhodobě nejúspěšnější základní školy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Základní škola Pelhřimov, Osvobození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Základní škola Bernarda Bolzana, Tábor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Základní škola Olomouc, Stupkova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Základní škola Liberec, Oblačná</a:t>
            </a:r>
          </a:p>
        </p:txBody>
      </p:sp>
    </p:spTree>
    <p:extLst>
      <p:ext uri="{BB962C8B-B14F-4D97-AF65-F5344CB8AC3E}">
        <p14:creationId xmlns:p14="http://schemas.microsoft.com/office/powerpoint/2010/main" val="167104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851920" y="332656"/>
            <a:ext cx="51480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600" b="1" dirty="0">
                <a:solidFill>
                  <a:schemeClr val="bg1"/>
                </a:solidFill>
              </a:rPr>
              <a:t>Struktura digitálních dovedností</a:t>
            </a:r>
          </a:p>
        </p:txBody>
      </p:sp>
      <p:sp>
        <p:nvSpPr>
          <p:cNvPr id="6" name="Rectangle 19"/>
          <p:cNvSpPr txBox="1">
            <a:spLocks noChangeArrowheads="1"/>
          </p:cNvSpPr>
          <p:nvPr/>
        </p:nvSpPr>
        <p:spPr bwMode="auto">
          <a:xfrm>
            <a:off x="179512" y="1052736"/>
            <a:ext cx="8640960" cy="10801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sz="2400" b="1" noProof="0" dirty="0">
                <a:solidFill>
                  <a:srgbClr val="00B0F0"/>
                </a:solidFill>
              </a:rPr>
              <a:t>Vzorek 192 učitelů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cs-CZ" dirty="0"/>
              <a:t>	37% učitelů předmětů, které se týkají nebo dotýkají ICT, 26% učitelů jazyků, 29% učitelů odborných předmětů, 8% učitelů ostatních předmětů; (2012)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cs-CZ" dirty="0"/>
          </a:p>
        </p:txBody>
      </p:sp>
      <p:grpSp>
        <p:nvGrpSpPr>
          <p:cNvPr id="5" name="Skupina 24"/>
          <p:cNvGrpSpPr/>
          <p:nvPr/>
        </p:nvGrpSpPr>
        <p:grpSpPr>
          <a:xfrm>
            <a:off x="1115617" y="2142148"/>
            <a:ext cx="3278674" cy="1656184"/>
            <a:chOff x="611561" y="2204864"/>
            <a:chExt cx="3278674" cy="16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1" y="2204864"/>
              <a:ext cx="3278674" cy="1646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ovéPole 13"/>
            <p:cNvSpPr txBox="1"/>
            <p:nvPr/>
          </p:nvSpPr>
          <p:spPr>
            <a:xfrm>
              <a:off x="2509052" y="3491716"/>
              <a:ext cx="1342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Žádoucí stav</a:t>
              </a:r>
            </a:p>
          </p:txBody>
        </p:sp>
      </p:grpSp>
      <p:grpSp>
        <p:nvGrpSpPr>
          <p:cNvPr id="7" name="Skupina 25"/>
          <p:cNvGrpSpPr/>
          <p:nvPr/>
        </p:nvGrpSpPr>
        <p:grpSpPr>
          <a:xfrm>
            <a:off x="4788024" y="2132856"/>
            <a:ext cx="3297217" cy="1665476"/>
            <a:chOff x="4283968" y="2195572"/>
            <a:chExt cx="3297217" cy="16654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3968" y="2195572"/>
              <a:ext cx="3297174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ovéPole 14"/>
            <p:cNvSpPr txBox="1"/>
            <p:nvPr/>
          </p:nvSpPr>
          <p:spPr>
            <a:xfrm>
              <a:off x="6372200" y="3491716"/>
              <a:ext cx="1208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Skutečnost</a:t>
              </a:r>
            </a:p>
          </p:txBody>
        </p:sp>
      </p:grpSp>
      <p:sp>
        <p:nvSpPr>
          <p:cNvPr id="17" name="Rectangle 19"/>
          <p:cNvSpPr txBox="1">
            <a:spLocks noChangeArrowheads="1"/>
          </p:cNvSpPr>
          <p:nvPr/>
        </p:nvSpPr>
        <p:spPr bwMode="auto">
          <a:xfrm>
            <a:off x="179512" y="3933056"/>
            <a:ext cx="8640960" cy="5040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cs-CZ" sz="2400" b="1" dirty="0">
                <a:solidFill>
                  <a:srgbClr val="00B0F0"/>
                </a:solidFill>
              </a:rPr>
              <a:t>Vzorek</a:t>
            </a:r>
            <a:r>
              <a:rPr lang="cs-CZ" sz="2400" b="1" noProof="0" dirty="0">
                <a:solidFill>
                  <a:srgbClr val="00B0F0"/>
                </a:solidFill>
              </a:rPr>
              <a:t> 1822 žáků </a:t>
            </a:r>
            <a:r>
              <a:rPr lang="cs-CZ" dirty="0"/>
              <a:t>různých středních škol (odpovídající období)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cs-CZ" dirty="0"/>
          </a:p>
        </p:txBody>
      </p:sp>
      <p:grpSp>
        <p:nvGrpSpPr>
          <p:cNvPr id="8" name="Skupina 27"/>
          <p:cNvGrpSpPr/>
          <p:nvPr/>
        </p:nvGrpSpPr>
        <p:grpSpPr>
          <a:xfrm>
            <a:off x="4788024" y="4437112"/>
            <a:ext cx="3297217" cy="1656184"/>
            <a:chOff x="4283968" y="4581128"/>
            <a:chExt cx="3297217" cy="16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83968" y="4581128"/>
              <a:ext cx="3297173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ovéPole 20"/>
            <p:cNvSpPr txBox="1"/>
            <p:nvPr/>
          </p:nvSpPr>
          <p:spPr>
            <a:xfrm>
              <a:off x="6372200" y="5867980"/>
              <a:ext cx="1208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Skutečnost</a:t>
              </a:r>
            </a:p>
          </p:txBody>
        </p:sp>
      </p:grpSp>
      <p:grpSp>
        <p:nvGrpSpPr>
          <p:cNvPr id="9" name="Skupina 31"/>
          <p:cNvGrpSpPr/>
          <p:nvPr/>
        </p:nvGrpSpPr>
        <p:grpSpPr>
          <a:xfrm>
            <a:off x="1115616" y="4437112"/>
            <a:ext cx="3312368" cy="1663816"/>
            <a:chOff x="1115616" y="4581128"/>
            <a:chExt cx="3312368" cy="16638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15616" y="4581128"/>
              <a:ext cx="3312368" cy="1663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TextovéPole 30"/>
            <p:cNvSpPr txBox="1"/>
            <p:nvPr/>
          </p:nvSpPr>
          <p:spPr>
            <a:xfrm>
              <a:off x="3059832" y="5867980"/>
              <a:ext cx="1342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Žádoucí stav</a:t>
              </a: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852435" y="3877702"/>
            <a:ext cx="3168352" cy="11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436" y="6165304"/>
            <a:ext cx="3168352" cy="11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Obdélník 19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Porovnání žáků a učitelů</a:t>
            </a:r>
          </a:p>
        </p:txBody>
      </p:sp>
    </p:spTree>
    <p:extLst>
      <p:ext uri="{BB962C8B-B14F-4D97-AF65-F5344CB8AC3E}">
        <p14:creationId xmlns:p14="http://schemas.microsoft.com/office/powerpoint/2010/main" val="416121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1628800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všem za pozornost,</a:t>
            </a:r>
          </a:p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kterou věnujete smysluplnému vzdělávání</a:t>
            </a:r>
          </a:p>
        </p:txBody>
      </p:sp>
      <p:sp>
        <p:nvSpPr>
          <p:cNvPr id="3" name="Obdélník 2"/>
          <p:cNvSpPr/>
          <p:nvPr/>
        </p:nvSpPr>
        <p:spPr>
          <a:xfrm>
            <a:off x="4874676" y="3429000"/>
            <a:ext cx="36775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cs-CZ" b="1" dirty="0">
                <a:solidFill>
                  <a:srgbClr val="009FDA"/>
                </a:solidFill>
              </a:rPr>
              <a:t>za pracovní skupinu ECDL-CZ při ČSKI</a:t>
            </a:r>
          </a:p>
          <a:p>
            <a:pPr algn="r"/>
            <a:r>
              <a:rPr lang="cs-CZ" b="1" dirty="0">
                <a:solidFill>
                  <a:srgbClr val="009FDA"/>
                </a:solidFill>
              </a:rPr>
              <a:t>Jiří Chábera</a:t>
            </a:r>
          </a:p>
        </p:txBody>
      </p:sp>
      <p:pic>
        <p:nvPicPr>
          <p:cNvPr id="4" name="Picture 6" descr="module_hand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77072"/>
            <a:ext cx="2959938" cy="2236806"/>
          </a:xfrm>
          <a:prstGeom prst="rect">
            <a:avLst/>
          </a:prstGeom>
        </p:spPr>
      </p:pic>
      <p:pic>
        <p:nvPicPr>
          <p:cNvPr id="5" name="Picture 2" descr="\\BARBORKA2\Users\chabera\Desktop\Vizitka ECD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05064"/>
            <a:ext cx="238125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630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Představení</a:t>
            </a:r>
          </a:p>
        </p:txBody>
      </p:sp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550182" y="1412776"/>
            <a:ext cx="8126274" cy="48245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Česká společnost pro kybernetiku a informatiku (ČSKI)</a:t>
            </a:r>
          </a:p>
          <a:p>
            <a:pPr marL="446088" lvl="0">
              <a:spcBef>
                <a:spcPct val="20000"/>
              </a:spcBef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členka CEPIS, nadnárodní nadace ECDL </a:t>
            </a:r>
            <a:r>
              <a:rPr lang="cs-CZ" sz="2000" b="1" dirty="0" err="1">
                <a:solidFill>
                  <a:schemeClr val="bg1">
                    <a:lumMod val="50000"/>
                  </a:schemeClr>
                </a:solidFill>
              </a:rPr>
              <a:t>Foundation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, …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Neziskové profesní občanské sdružení</a:t>
            </a:r>
          </a:p>
          <a:p>
            <a:pPr marL="446088" lvl="0">
              <a:spcBef>
                <a:spcPct val="20000"/>
              </a:spcBef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kromě řady akademických aktivit zajišťuje chod vzdělávacích programů vzdělávacího konceptu ECDL v ČR, garant kvality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ČSKI (ECDL-CZ) spolupracuje s více než 150 organizacemi</a:t>
            </a:r>
          </a:p>
          <a:p>
            <a:pPr marL="446088" lvl="0" indent="-446088">
              <a:spcBef>
                <a:spcPct val="20000"/>
              </a:spcBef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	školy, firmy, sdružení, MPSV, MŠMT, FDV, ÚP, HK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Ing. Jiří CHÁBERA</a:t>
            </a:r>
          </a:p>
          <a:p>
            <a:pPr marL="446088">
              <a:spcBef>
                <a:spcPct val="20000"/>
              </a:spcBef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17 let manažer pracovní skupiny ECDL-CZ při ČSKI, spoluautor Strategie digitální gramotnosti ČR 2015 až 2020</a:t>
            </a:r>
            <a:endParaRPr lang="cs-CZ" sz="2400" b="1" dirty="0">
              <a:solidFill>
                <a:srgbClr val="009FDA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662" y="4149080"/>
            <a:ext cx="1968810" cy="105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134831"/>
            <a:ext cx="6054443" cy="4526417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4" name="Obdélník 3"/>
          <p:cNvSpPr/>
          <p:nvPr/>
        </p:nvSpPr>
        <p:spPr>
          <a:xfrm>
            <a:off x="251520" y="5745665"/>
            <a:ext cx="87129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>
                <a:solidFill>
                  <a:srgbClr val="00B0F0"/>
                </a:solidFill>
              </a:rPr>
              <a:t>Mylná představa veřejnosti o digitální gramotnosti mladé generace</a:t>
            </a:r>
          </a:p>
        </p:txBody>
      </p:sp>
      <p:sp>
        <p:nvSpPr>
          <p:cNvPr id="5" name="Obdélník 4"/>
          <p:cNvSpPr/>
          <p:nvPr/>
        </p:nvSpPr>
        <p:spPr>
          <a:xfrm>
            <a:off x="2195736" y="188639"/>
            <a:ext cx="66247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„Digitální domorodci“</a:t>
            </a:r>
          </a:p>
        </p:txBody>
      </p:sp>
    </p:spTree>
    <p:extLst>
      <p:ext uri="{BB962C8B-B14F-4D97-AF65-F5344CB8AC3E}">
        <p14:creationId xmlns:p14="http://schemas.microsoft.com/office/powerpoint/2010/main" val="117486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7674" y="3078317"/>
            <a:ext cx="1905000" cy="65532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195736" y="188639"/>
            <a:ext cx="66247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„Digital Native Fallacy“</a:t>
            </a:r>
          </a:p>
        </p:txBody>
      </p:sp>
      <p:sp>
        <p:nvSpPr>
          <p:cNvPr id="7" name="Obdélník 6"/>
          <p:cNvSpPr/>
          <p:nvPr/>
        </p:nvSpPr>
        <p:spPr>
          <a:xfrm>
            <a:off x="467543" y="3861048"/>
            <a:ext cx="81285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Existují dva mylné názory ohledně digitální gramotnosti. Zaprvé, názor, že mladí lidé jsou již ze školy vybaveni dostatečnými digitálními dovednostmi souvisejícími s používáním „tradičních“ aplikací jako jsou textové editory, tabulkové procesory či poštovní programy; a zadruhé, názor, že </a:t>
            </a:r>
            <a:r>
              <a:rPr lang="cs-CZ" sz="20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specifické a profesní digitální dovednosti jsou pro zaměstnatelnost důležitější než digitální gramotnost</a:t>
            </a:r>
            <a:r>
              <a:rPr lang="cs-CZ" sz="2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sz="2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7542" y="1340768"/>
            <a:ext cx="812853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i="1" dirty="0">
                <a:solidFill>
                  <a:schemeClr val="bg1">
                    <a:lumMod val="50000"/>
                  </a:schemeClr>
                </a:solidFill>
              </a:rPr>
              <a:t>„Všeobecně prezentovaná představa, že dnešní mladá generace, tzv. „Digital Native“ nebo „Google Kids“,  je díky svému mládí a snadnému přístupu k technologiím počítačově gramotnější, než jsou jejich rodiče, je mýtus. Je to úplně jinak. Děti se jeví jako znalé a velmi rychlé, ale ve skutečnosti jsou znalé a rychlé jen v takových věcech, které dělají každý den.</a:t>
            </a:r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cs-CZ" sz="2000" b="1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cs-CZ" sz="800" b="1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Dr. Dan Russell, Google Research Scientist</a:t>
            </a:r>
            <a:endParaRPr lang="cs-CZ" sz="2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74" y="5471186"/>
            <a:ext cx="2138027" cy="96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3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188639"/>
            <a:ext cx="62646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Digitální gramotnost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04690116"/>
              </p:ext>
            </p:extLst>
          </p:nvPr>
        </p:nvGraphicFramePr>
        <p:xfrm>
          <a:off x="683568" y="1124744"/>
          <a:ext cx="6768752" cy="4135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467544" y="537321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sz="2400" b="1" dirty="0">
                <a:solidFill>
                  <a:srgbClr val="009FDA"/>
                </a:solidFill>
              </a:rPr>
              <a:t>Soubor takových znalostí, dovedností a postojů v oblasti digitálních technologií, které jsou potřeba pro běžný život</a:t>
            </a:r>
            <a:endParaRPr lang="cs-CZ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70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2195736" y="188639"/>
            <a:ext cx="66247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Digitální dovednosti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323528" y="1412776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indent="-446088">
              <a:buFont typeface="Wingdings" panose="05000000000000000000" pitchFamily="2" charset="2"/>
              <a:buChar char="q"/>
            </a:pPr>
            <a:r>
              <a:rPr lang="cs-CZ" sz="2400" b="1" dirty="0">
                <a:solidFill>
                  <a:srgbClr val="009FDA"/>
                </a:solidFill>
              </a:rPr>
              <a:t>Přenositelné dovednosti …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 jsou</a:t>
            </a:r>
            <a:r>
              <a:rPr lang="cs-CZ" b="1" dirty="0">
                <a:solidFill>
                  <a:schemeClr val="accent2"/>
                </a:solidFill>
              </a:rPr>
              <a:t>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široce využitelné v soukromém i pracovním životě; uplatnitelné prakticky kdekoli (e-mail, texty, tabulky, obrázky, vyhledávání informací, ovládání techniky, bezpečnost, …)</a:t>
            </a:r>
            <a:endParaRPr lang="cs-CZ" b="1" dirty="0">
              <a:solidFill>
                <a:srgbClr val="00206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23528" y="2592779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indent="-446088">
              <a:buFont typeface="Wingdings" panose="05000000000000000000" pitchFamily="2" charset="2"/>
              <a:buChar char="q"/>
            </a:pPr>
            <a:r>
              <a:rPr lang="cs-CZ" sz="2400" b="1" dirty="0">
                <a:solidFill>
                  <a:srgbClr val="009FDA"/>
                </a:solidFill>
              </a:rPr>
              <a:t>Specifické dovednosti …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 jsou často spojeny s nějakým zobecněným řešením (ERP, CRM, sklady, účetnictví, agendové systémy, …)</a:t>
            </a:r>
            <a:endParaRPr lang="cs-CZ" b="1" dirty="0">
              <a:solidFill>
                <a:srgbClr val="00206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23528" y="3547467"/>
            <a:ext cx="7704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indent="-446088">
              <a:buFont typeface="Wingdings" panose="05000000000000000000" pitchFamily="2" charset="2"/>
              <a:buChar char="q"/>
            </a:pPr>
            <a:r>
              <a:rPr lang="cs-CZ" sz="2400" b="1" dirty="0">
                <a:solidFill>
                  <a:srgbClr val="009FDA"/>
                </a:solidFill>
              </a:rPr>
              <a:t>Nepřenositelné dovednosti …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 jsou pevně spojeny s nějakým konkrétním ICT řešením (aplikace na zakázku, řídící systémy, …)</a:t>
            </a:r>
            <a:endParaRPr lang="cs-CZ" b="1" dirty="0">
              <a:solidFill>
                <a:srgbClr val="00206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323528" y="5013176"/>
            <a:ext cx="79632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indent="-446088">
              <a:buFont typeface="Wingdings" panose="05000000000000000000" pitchFamily="2" charset="2"/>
              <a:buChar char="q"/>
            </a:pPr>
            <a:r>
              <a:rPr lang="cs-CZ" sz="2400" b="1" dirty="0">
                <a:solidFill>
                  <a:srgbClr val="009FDA"/>
                </a:solidFill>
              </a:rPr>
              <a:t>Profesní „ICT“ dovednosti …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 vysoce odborné, netýkají se „ovládání“ nebo „využívání“ ICT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;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jsou potřebné k vytváření, správě nebo podpoře ICT (programátoři, testeři, návrháři, analytici, správci sítí, databází, …)</a:t>
            </a:r>
          </a:p>
          <a:p>
            <a:pPr>
              <a:buFont typeface="Wingdings" pitchFamily="2" charset="2"/>
              <a:buChar char="ü"/>
            </a:pPr>
            <a:endParaRPr lang="cs-CZ" b="1" dirty="0">
              <a:solidFill>
                <a:srgbClr val="002060"/>
              </a:solidFill>
            </a:endParaRPr>
          </a:p>
        </p:txBody>
      </p:sp>
      <p:cxnSp>
        <p:nvCxnSpPr>
          <p:cNvPr id="3" name="Přímá spojnice 2"/>
          <p:cNvCxnSpPr/>
          <p:nvPr/>
        </p:nvCxnSpPr>
        <p:spPr>
          <a:xfrm>
            <a:off x="395536" y="4653136"/>
            <a:ext cx="8352928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/>
        </p:nvSpPr>
        <p:spPr>
          <a:xfrm rot="-5400000">
            <a:off x="6933456" y="2555318"/>
            <a:ext cx="316835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Uživatelské dovednosti</a:t>
            </a:r>
          </a:p>
        </p:txBody>
      </p:sp>
      <p:sp>
        <p:nvSpPr>
          <p:cNvPr id="13" name="Obdélník 12"/>
          <p:cNvSpPr/>
          <p:nvPr/>
        </p:nvSpPr>
        <p:spPr>
          <a:xfrm rot="-5400000">
            <a:off x="7653535" y="5358408"/>
            <a:ext cx="17281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Sektor ICT</a:t>
            </a:r>
          </a:p>
        </p:txBody>
      </p:sp>
    </p:spTree>
    <p:extLst>
      <p:ext uri="{BB962C8B-B14F-4D97-AF65-F5344CB8AC3E}">
        <p14:creationId xmlns:p14="http://schemas.microsoft.com/office/powerpoint/2010/main" val="10582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195736" y="188639"/>
            <a:ext cx="66247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Nejčetnější požadavky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528" y="1196752"/>
            <a:ext cx="856895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Práce s dokumenty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aplikace pro vytváření a úpravu dokumentů všech druhů zůstávají klíčové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Interní a externí komunikace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elektronická pošta, sociální média,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Týmová spolupráce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sdílení dat, týmová úprava dokumentů, projektová spolupráce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Využívání široké škály technologií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efektivní práce s nejrůznějšími zařízeními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Vyhledávání a zpracovávání informací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a dat s využitím internetových i lokálních technologií</a:t>
            </a:r>
            <a:endParaRPr lang="cs-CZ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solidFill>
                  <a:srgbClr val="009FDA"/>
                </a:solidFill>
              </a:rPr>
              <a:t>Bezpečnost a zabezpečení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povědomí o hrozbách a odpovědnost za osobní informace a firemní data</a:t>
            </a:r>
          </a:p>
          <a:p>
            <a:pPr marL="457200" indent="-457200">
              <a:buFont typeface="+mj-lt"/>
              <a:buAutoNum type="arabicPeriod"/>
            </a:pPr>
            <a:endParaRPr lang="cs-CZ" sz="8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800" b="1" dirty="0">
              <a:solidFill>
                <a:schemeClr val="bg1">
                  <a:lumMod val="50000"/>
                </a:schemeClr>
              </a:solidFill>
            </a:endParaRPr>
          </a:p>
          <a:p>
            <a:pPr marL="446088"/>
            <a:r>
              <a:rPr lang="cs-CZ" sz="2400" b="1" dirty="0">
                <a:solidFill>
                  <a:srgbClr val="009FDA"/>
                </a:solidFill>
              </a:rPr>
              <a:t>Specifické dovednosti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ERP, CRM, skladové evidence, účetnictví, agendové systémy, sazba, CNC, …</a:t>
            </a:r>
          </a:p>
          <a:p>
            <a:pPr marL="446088"/>
            <a:r>
              <a:rPr lang="cs-CZ" sz="2400" b="1" dirty="0">
                <a:solidFill>
                  <a:srgbClr val="009FDA"/>
                </a:solidFill>
              </a:rPr>
              <a:t>Profesní dovednosti 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… programování, databáze, sítě, weby, … </a:t>
            </a:r>
            <a:endParaRPr lang="cs-CZ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699792" y="188639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informace</a:t>
            </a:r>
          </a:p>
        </p:txBody>
      </p:sp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539552" y="1196752"/>
            <a:ext cx="8064896" cy="532859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Strategie digitální gramotnosti ČR pro období 2015 až 2020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Připravena pracovní skupinou FDV pro MPSV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Měla pokrývat celou populaci ČR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Nezahrnuje školství (žáci, učitelé)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Zvyšování digitální gramotnosti pojímá komplexně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Přiznává, že stav digitální gramotnosti obyvatelstva je nedostatečný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400" b="1" dirty="0">
                <a:solidFill>
                  <a:srgbClr val="009FDA"/>
                </a:solidFill>
              </a:rPr>
              <a:t>Strategie digitálního vzdělávání pro období 2015 až 2020</a:t>
            </a: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Připravena externími odborníky pro MŠMT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Zahrnuje školství (žáci, učitelé)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Akcentuje informatické myšlení a programování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Je pojata jako dlouhodobá strategie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Neobsahuje jediné přímé vzdělávací opatření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307" y="1771945"/>
            <a:ext cx="1191493" cy="122413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89" y="4941168"/>
            <a:ext cx="2123728" cy="100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2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ovéPole 23"/>
          <p:cNvSpPr txBox="1"/>
          <p:nvPr/>
        </p:nvSpPr>
        <p:spPr>
          <a:xfrm>
            <a:off x="323528" y="1219974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Wingdings" pitchFamily="2" charset="2"/>
              <a:buChar char="ü"/>
            </a:pPr>
            <a:r>
              <a:rPr lang="cs-CZ" sz="2400" b="1" dirty="0">
                <a:solidFill>
                  <a:srgbClr val="009FDA"/>
                </a:solidFill>
              </a:rPr>
              <a:t>Školy / učitelé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nemají jasno ve struktuře a významu digitálních dovedností, obvykle </a:t>
            </a:r>
            <a:r>
              <a:rPr lang="cs-CZ" b="1" dirty="0">
                <a:solidFill>
                  <a:srgbClr val="FF0000"/>
                </a:solidFill>
              </a:rPr>
              <a:t>pracují pouze se svoji subjektivní představou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; mívají v této oblasti nedostatky, které omezují jejich přístup k využívání digitálních technologií</a:t>
            </a:r>
          </a:p>
          <a:p>
            <a:pPr>
              <a:buFont typeface="Wingdings" pitchFamily="2" charset="2"/>
              <a:buChar char="ü"/>
            </a:pPr>
            <a:endParaRPr lang="cs-CZ" sz="800" b="1" dirty="0">
              <a:solidFill>
                <a:schemeClr val="bg1">
                  <a:lumMod val="50000"/>
                </a:schemeClr>
              </a:solidFill>
            </a:endParaRPr>
          </a:p>
          <a:p>
            <a:pPr marL="358775" indent="-358775">
              <a:buFont typeface="Wingdings" pitchFamily="2" charset="2"/>
              <a:buChar char="ü"/>
            </a:pPr>
            <a:r>
              <a:rPr lang="cs-CZ" sz="2400" b="1" dirty="0">
                <a:solidFill>
                  <a:srgbClr val="009FDA"/>
                </a:solidFill>
              </a:rPr>
              <a:t>Nevyvážený přístup ke vzdělávání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problém posledních cca 5 let; upřednostňování výuky specifických nebo profesních dovedností (programování, kódování, správa sítí, …) na úkor výuky přenositelných kompetencí</a:t>
            </a:r>
          </a:p>
          <a:p>
            <a:pPr>
              <a:buFont typeface="Wingdings" pitchFamily="2" charset="2"/>
              <a:buChar char="ü"/>
            </a:pPr>
            <a:endParaRPr lang="cs-CZ" sz="800" b="1" dirty="0">
              <a:solidFill>
                <a:schemeClr val="bg1">
                  <a:lumMod val="50000"/>
                </a:schemeClr>
              </a:solidFill>
            </a:endParaRPr>
          </a:p>
          <a:p>
            <a:pPr marL="358775" indent="-358775">
              <a:buFont typeface="Wingdings" pitchFamily="2" charset="2"/>
              <a:buChar char="ü"/>
            </a:pPr>
            <a:r>
              <a:rPr lang="cs-CZ" sz="2400" b="1" dirty="0">
                <a:solidFill>
                  <a:srgbClr val="009FDA"/>
                </a:solidFill>
              </a:rPr>
              <a:t>Nejasnosti v obsahu pojmů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používání jiných pojmů pro totéž nebo stejných pojmů pro něco jiného (počítačová, digitální, uživatelská, internetová gramotnost, základní, obecné, operační dovednosti, kompetence, kvalifikace, , informatické myšlení, IT profese, ICT sektor, …)</a:t>
            </a:r>
          </a:p>
          <a:p>
            <a:pPr>
              <a:buFont typeface="Wingdings" pitchFamily="2" charset="2"/>
              <a:buChar char="ü"/>
            </a:pPr>
            <a:endParaRPr lang="cs-CZ" sz="800" b="1" dirty="0">
              <a:solidFill>
                <a:schemeClr val="bg1">
                  <a:lumMod val="50000"/>
                </a:schemeClr>
              </a:solidFill>
            </a:endParaRPr>
          </a:p>
          <a:p>
            <a:pPr marL="358775" indent="-358775">
              <a:buFont typeface="Wingdings" pitchFamily="2" charset="2"/>
              <a:buChar char="ü"/>
            </a:pPr>
            <a:r>
              <a:rPr lang="cs-CZ" sz="2400" b="1" dirty="0">
                <a:solidFill>
                  <a:srgbClr val="009FDA"/>
                </a:solidFill>
              </a:rPr>
              <a:t>Absolventi škol neumí prokázat / doložit / popsat stav svých digitálních dovedností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… maturitní vysvědčení nemají jasnou vypovídací schopnost; komunikace bývá nejasná nebo matoucí; každá strana si představuje něco jiného; </a:t>
            </a:r>
            <a:r>
              <a:rPr lang="cs-CZ" b="1" dirty="0">
                <a:solidFill>
                  <a:srgbClr val="FF0000"/>
                </a:solidFill>
              </a:rPr>
              <a:t>absolventi škol se přeceňují</a:t>
            </a:r>
            <a:endParaRPr lang="cs-CZ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699792" y="188640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cs-CZ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Aktuální stav ve školství</a:t>
            </a:r>
          </a:p>
        </p:txBody>
      </p:sp>
    </p:spTree>
    <p:extLst>
      <p:ext uri="{BB962C8B-B14F-4D97-AF65-F5344CB8AC3E}">
        <p14:creationId xmlns:p14="http://schemas.microsoft.com/office/powerpoint/2010/main" val="249044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20E7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9371</TotalTime>
  <Words>1236</Words>
  <Application>Microsoft Office PowerPoint</Application>
  <PresentationFormat>Předvádění na obrazovce (4:3)</PresentationFormat>
  <Paragraphs>146</Paragraphs>
  <Slides>18</Slides>
  <Notes>7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6" baseType="lpstr">
      <vt:lpstr>Arial</vt:lpstr>
      <vt:lpstr>Calibri</vt:lpstr>
      <vt:lpstr>DejaVu Sans Condensed</vt:lpstr>
      <vt:lpstr>Times New Roman</vt:lpstr>
      <vt:lpstr>Wingdings</vt:lpstr>
      <vt:lpstr>Motiv sady Office</vt:lpstr>
      <vt:lpstr>PHOTO-PAINT</vt:lpstr>
      <vt:lpstr>CorelDRAW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chabera</dc:creator>
  <cp:lastModifiedBy>Jiří Chábera</cp:lastModifiedBy>
  <cp:revision>2734</cp:revision>
  <dcterms:created xsi:type="dcterms:W3CDTF">2008-03-20T12:53:52Z</dcterms:created>
  <dcterms:modified xsi:type="dcterms:W3CDTF">2017-04-27T06:17:41Z</dcterms:modified>
</cp:coreProperties>
</file>