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1" r:id="rId1"/>
  </p:sldMasterIdLst>
  <p:notesMasterIdLst>
    <p:notesMasterId r:id="rId17"/>
  </p:notesMasterIdLst>
  <p:handoutMasterIdLst>
    <p:handoutMasterId r:id="rId18"/>
  </p:handoutMasterIdLst>
  <p:sldIdLst>
    <p:sldId id="288" r:id="rId2"/>
    <p:sldId id="308" r:id="rId3"/>
    <p:sldId id="314" r:id="rId4"/>
    <p:sldId id="312" r:id="rId5"/>
    <p:sldId id="321" r:id="rId6"/>
    <p:sldId id="322" r:id="rId7"/>
    <p:sldId id="323" r:id="rId8"/>
    <p:sldId id="305" r:id="rId9"/>
    <p:sldId id="268" r:id="rId10"/>
    <p:sldId id="282" r:id="rId11"/>
    <p:sldId id="307" r:id="rId12"/>
    <p:sldId id="289" r:id="rId13"/>
    <p:sldId id="320" r:id="rId14"/>
    <p:sldId id="306" r:id="rId15"/>
    <p:sldId id="303" r:id="rId16"/>
  </p:sldIdLst>
  <p:sldSz cx="12192000" cy="6858000"/>
  <p:notesSz cx="6797675" cy="9928225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AF2F"/>
    <a:srgbClr val="92D050"/>
    <a:srgbClr val="BBAE77"/>
    <a:srgbClr val="5DA63E"/>
    <a:srgbClr val="B9FB7D"/>
    <a:srgbClr val="D3D3D3"/>
    <a:srgbClr val="568424"/>
    <a:srgbClr val="639729"/>
    <a:srgbClr val="6CA62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3824" autoAdjust="0"/>
  </p:normalViewPr>
  <p:slideViewPr>
    <p:cSldViewPr snapToGrid="0">
      <p:cViewPr varScale="1">
        <p:scale>
          <a:sx n="80" d="100"/>
          <a:sy n="80" d="100"/>
        </p:scale>
        <p:origin x="-96" y="-34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1" d="100"/>
          <a:sy n="61" d="100"/>
        </p:scale>
        <p:origin x="337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F02F3A-05DC-4EA1-95CE-C07CB355DBE2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917464-5B24-44F0-8A5D-660DB0EC89C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167869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2B2FA-1EC3-4512-9411-34B2B180C118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0" y="4777552"/>
            <a:ext cx="5438775" cy="39090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8" y="9431258"/>
            <a:ext cx="2946400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F8CFFF-CC5F-436D-9450-E7DC57A6AFD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65231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97142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51733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831474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189294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27126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5931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44260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</a:pP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101608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Informatické</a:t>
            </a:r>
            <a:r>
              <a:rPr lang="cs-CZ" sz="1200" b="1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myšlení </a:t>
            </a:r>
            <a:r>
              <a:rPr lang="cs-CZ" sz="1200" b="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– „zjednodušeně řečeno - </a:t>
            </a:r>
            <a:r>
              <a:rPr lang="cs-CZ" sz="1200" b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schopnost myslet jako informatik při řešení problémů. Informatik </a:t>
            </a:r>
            <a:r>
              <a:rPr lang="cs-CZ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 vyjasní, co vůbec řeší, identifikuje podstatné rysy problému, systematicky zvažuje dostupné možnosti a nástroje a hledá efektivní postup pro vyřešení problému.“</a:t>
            </a:r>
            <a:endParaRPr lang="cs-CZ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b="1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50640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spcBef>
                <a:spcPts val="600"/>
              </a:spcBef>
              <a:spcAft>
                <a:spcPts val="600"/>
              </a:spcAft>
              <a:buFont typeface="Calibri" panose="020F0502020204030204" pitchFamily="34" charset="0"/>
              <a:buNone/>
            </a:pPr>
            <a:endParaRPr lang="cs-CZ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dirty="0"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018512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06976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3245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885585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869337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F8CFFF-CC5F-436D-9450-E7DC57A6AFD2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79566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/>
              <a:t>Kliknutím můžete upravit styl předlohy.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1823811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1261920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077732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554342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755511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481909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877073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84749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5243438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084220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138457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Upravte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DDC0D2-57DD-4E80-82D2-3AD16B53F7EB}" type="datetimeFigureOut">
              <a:rPr lang="cs-CZ" smtClean="0"/>
              <a:t>3.5.2017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38544-8D5E-4AF7-94EC-DC6749806C2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15450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hyperlink" Target="https://www.youtube.com/watch?v=4nISUh0-LTM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/tabor.beacpp.cz/" TargetMode="External"/><Relationship Id="rId3" Type="http://schemas.openxmlformats.org/officeDocument/2006/relationships/image" Target="../media/image9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tabor.beacpp.cz/" TargetMode="Externa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jpe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1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g"/><Relationship Id="rId5" Type="http://schemas.openxmlformats.org/officeDocument/2006/relationships/image" Target="../media/image18.png"/><Relationship Id="rId4" Type="http://schemas.openxmlformats.org/officeDocument/2006/relationships/hyperlink" Target="http://www.beacpp.cz/" TargetMode="External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microsoft.com/office/2007/relationships/hdphoto" Target="../media/hdphoto5.wdp"/><Relationship Id="rId3" Type="http://schemas.openxmlformats.org/officeDocument/2006/relationships/image" Target="../media/image20.png"/><Relationship Id="rId7" Type="http://schemas.microsoft.com/office/2007/relationships/hdphoto" Target="../media/hdphoto2.wdp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11" Type="http://schemas.microsoft.com/office/2007/relationships/hdphoto" Target="../media/hdphoto4.wdp"/><Relationship Id="rId5" Type="http://schemas.openxmlformats.org/officeDocument/2006/relationships/hyperlink" Target="http://www.beacpp.cz/" TargetMode="External"/><Relationship Id="rId10" Type="http://schemas.openxmlformats.org/officeDocument/2006/relationships/image" Target="../media/image23.png"/><Relationship Id="rId4" Type="http://schemas.openxmlformats.org/officeDocument/2006/relationships/hyperlink" Target="http://www.beacentrum.cz/" TargetMode="External"/><Relationship Id="rId9" Type="http://schemas.microsoft.com/office/2007/relationships/hdphoto" Target="../media/hdphoto3.wdp"/><Relationship Id="rId1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g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0" y="1023952"/>
            <a:ext cx="121919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latin typeface="Corbel" panose="020B0503020204020204" pitchFamily="34" charset="0"/>
              </a:rPr>
              <a:t>PLATFORMA PRO INFRASTRUKTURU SŠ A VOŠ </a:t>
            </a:r>
          </a:p>
        </p:txBody>
      </p:sp>
      <p:sp>
        <p:nvSpPr>
          <p:cNvPr id="14" name="Obdélník 13"/>
          <p:cNvSpPr/>
          <p:nvPr/>
        </p:nvSpPr>
        <p:spPr>
          <a:xfrm>
            <a:off x="0" y="1839433"/>
            <a:ext cx="12192000" cy="24334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latin typeface="Corbel" panose="020B0503020204020204" pitchFamily="34" charset="0"/>
            </a:endParaRPr>
          </a:p>
        </p:txBody>
      </p:sp>
      <p:sp>
        <p:nvSpPr>
          <p:cNvPr id="16" name="TextovéPole 15"/>
          <p:cNvSpPr txBox="1"/>
          <p:nvPr/>
        </p:nvSpPr>
        <p:spPr>
          <a:xfrm>
            <a:off x="-1" y="2353234"/>
            <a:ext cx="121919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i="1" dirty="0">
                <a:latin typeface="Corbel" panose="020B0503020204020204" pitchFamily="34" charset="0"/>
              </a:rPr>
              <a:t>Místo setkání: Střední škola technická a obchodní, Kosinova 4, 779 00 Olomouc </a:t>
            </a:r>
          </a:p>
          <a:p>
            <a:pPr algn="ctr"/>
            <a:r>
              <a:rPr lang="cs-CZ" i="1" dirty="0">
                <a:latin typeface="Corbel" panose="020B0503020204020204" pitchFamily="34" charset="0"/>
              </a:rPr>
              <a:t>Prezentace ke dni 27. dubna 2017</a:t>
            </a:r>
          </a:p>
          <a:p>
            <a:pPr algn="ctr"/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Téma: Digitální vzdělávání na školách v Olomouckém kraji</a:t>
            </a:r>
          </a:p>
          <a:p>
            <a:pPr algn="ctr"/>
            <a:r>
              <a:rPr lang="cs-CZ" i="1" dirty="0">
                <a:latin typeface="Corbel" panose="020B0503020204020204" pitchFamily="34" charset="0"/>
              </a:rPr>
              <a:t> </a:t>
            </a:r>
          </a:p>
        </p:txBody>
      </p:sp>
      <p:pic>
        <p:nvPicPr>
          <p:cNvPr id="17" name="Obrázek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3636672"/>
            <a:ext cx="3838075" cy="2570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3" name="Obrázek 22"/>
          <p:cNvPicPr>
            <a:picLocks noChangeAspect="1"/>
          </p:cNvPicPr>
          <p:nvPr/>
        </p:nvPicPr>
        <p:blipFill rotWithShape="1">
          <a:blip r:embed="rId4"/>
          <a:srcRect r="11963"/>
          <a:stretch/>
        </p:blipFill>
        <p:spPr>
          <a:xfrm>
            <a:off x="3856406" y="3636672"/>
            <a:ext cx="4466180" cy="2570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21" name="Obrázek 2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1948" y="3636672"/>
            <a:ext cx="3829620" cy="257071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0610663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45237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2781" y="1792274"/>
            <a:ext cx="5253404" cy="29288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lačítko akce: Dopředu nebo Další 4">
            <a:hlinkClick r:id="rId7" highlightClick="1"/>
          </p:cNvPr>
          <p:cNvSpPr/>
          <p:nvPr/>
        </p:nvSpPr>
        <p:spPr>
          <a:xfrm>
            <a:off x="10902462" y="5064411"/>
            <a:ext cx="773723" cy="770460"/>
          </a:xfrm>
          <a:prstGeom prst="actionButtonForwardNext">
            <a:avLst/>
          </a:prstGeom>
          <a:solidFill>
            <a:schemeClr val="bg1">
              <a:lumMod val="95000"/>
            </a:schemeClr>
          </a:solidFill>
          <a:ln>
            <a:solidFill>
              <a:schemeClr val="bg1">
                <a:lumMod val="95000"/>
              </a:schemeClr>
            </a:solidFill>
          </a:ln>
          <a:scene3d>
            <a:camera prst="orthographicFront"/>
            <a:lightRig rig="threePt" dir="t"/>
          </a:scene3d>
          <a:sp3d>
            <a:bevelT w="139700" h="139700" prst="divo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5" name="TextovéPole 14"/>
          <p:cNvSpPr txBox="1"/>
          <p:nvPr/>
        </p:nvSpPr>
        <p:spPr>
          <a:xfrm>
            <a:off x="1047673" y="1637285"/>
            <a:ext cx="527712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6"/>
                </a:solidFill>
                <a:latin typeface="Corbel" panose="020B0503020204020204" pitchFamily="34" charset="0"/>
              </a:rPr>
              <a:t>IT Talent – jaro 2017</a:t>
            </a:r>
          </a:p>
          <a:p>
            <a:endParaRPr lang="cs-CZ" sz="2000" dirty="0">
              <a:latin typeface="Corbel" panose="020B0503020204020204" pitchFamily="34" charset="0"/>
            </a:endParaRP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Vzdělávací kurz pro nadané středoškoláky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10 témat z oblasti informatiky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16 workshopů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Prezenční forma + </a:t>
            </a:r>
            <a:r>
              <a:rPr lang="cs-CZ" b="1" dirty="0">
                <a:latin typeface="Corbel" panose="020B0503020204020204" pitchFamily="34" charset="0"/>
              </a:rPr>
              <a:t>online vysílání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Slavnostní ukončení (vyhlášení úspěšných absolventů, předání cen a certifikátů)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Třetí etapa - 54 studentů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2000" dirty="0">
              <a:latin typeface="Corbel" panose="020B0503020204020204" pitchFamily="34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1047673" y="5181830"/>
            <a:ext cx="1104918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Internet věcí</a:t>
            </a:r>
          </a:p>
        </p:txBody>
      </p:sp>
      <p:sp>
        <p:nvSpPr>
          <p:cNvPr id="17" name="TextovéPole 16"/>
          <p:cNvSpPr txBox="1"/>
          <p:nvPr/>
        </p:nvSpPr>
        <p:spPr>
          <a:xfrm>
            <a:off x="2734319" y="5181831"/>
            <a:ext cx="1217834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Programování</a:t>
            </a:r>
          </a:p>
        </p:txBody>
      </p:sp>
      <p:sp>
        <p:nvSpPr>
          <p:cNvPr id="18" name="TextovéPole 17"/>
          <p:cNvSpPr txBox="1"/>
          <p:nvPr/>
        </p:nvSpPr>
        <p:spPr>
          <a:xfrm>
            <a:off x="2734564" y="5543401"/>
            <a:ext cx="11342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UX design</a:t>
            </a:r>
          </a:p>
        </p:txBody>
      </p:sp>
      <p:sp>
        <p:nvSpPr>
          <p:cNvPr id="19" name="TextovéPole 18"/>
          <p:cNvSpPr txBox="1"/>
          <p:nvPr/>
        </p:nvSpPr>
        <p:spPr>
          <a:xfrm>
            <a:off x="4440449" y="5181830"/>
            <a:ext cx="1583767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Inteligentní budovy</a:t>
            </a:r>
          </a:p>
        </p:txBody>
      </p:sp>
      <p:sp>
        <p:nvSpPr>
          <p:cNvPr id="20" name="TextovéPole 19"/>
          <p:cNvSpPr txBox="1"/>
          <p:nvPr/>
        </p:nvSpPr>
        <p:spPr>
          <a:xfrm>
            <a:off x="4442107" y="5537460"/>
            <a:ext cx="1882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Databáze a SQL příkazy</a:t>
            </a:r>
          </a:p>
        </p:txBody>
      </p:sp>
      <p:sp>
        <p:nvSpPr>
          <p:cNvPr id="21" name="TextovéPole 20"/>
          <p:cNvSpPr txBox="1"/>
          <p:nvPr/>
        </p:nvSpPr>
        <p:spPr>
          <a:xfrm>
            <a:off x="6895912" y="5533813"/>
            <a:ext cx="8682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Testování</a:t>
            </a:r>
          </a:p>
        </p:txBody>
      </p:sp>
      <p:sp>
        <p:nvSpPr>
          <p:cNvPr id="22" name="TextovéPole 21"/>
          <p:cNvSpPr txBox="1"/>
          <p:nvPr/>
        </p:nvSpPr>
        <p:spPr>
          <a:xfrm>
            <a:off x="8628096" y="5548958"/>
            <a:ext cx="1349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Analýza a návrh</a:t>
            </a:r>
          </a:p>
        </p:txBody>
      </p:sp>
      <p:sp>
        <p:nvSpPr>
          <p:cNvPr id="23" name="TextovéPole 22"/>
          <p:cNvSpPr txBox="1"/>
          <p:nvPr/>
        </p:nvSpPr>
        <p:spPr>
          <a:xfrm>
            <a:off x="6895912" y="5205757"/>
            <a:ext cx="12212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Implementace</a:t>
            </a:r>
          </a:p>
        </p:txBody>
      </p:sp>
      <p:sp>
        <p:nvSpPr>
          <p:cNvPr id="24" name="TextovéPole 23"/>
          <p:cNvSpPr txBox="1"/>
          <p:nvPr/>
        </p:nvSpPr>
        <p:spPr>
          <a:xfrm>
            <a:off x="1047673" y="5546066"/>
            <a:ext cx="120289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Infrastruktura</a:t>
            </a:r>
          </a:p>
        </p:txBody>
      </p:sp>
      <p:sp>
        <p:nvSpPr>
          <p:cNvPr id="25" name="TextovéPole 24"/>
          <p:cNvSpPr txBox="1"/>
          <p:nvPr/>
        </p:nvSpPr>
        <p:spPr>
          <a:xfrm>
            <a:off x="8628096" y="5227420"/>
            <a:ext cx="121597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i="1" dirty="0">
                <a:solidFill>
                  <a:schemeClr val="accent6"/>
                </a:solidFill>
              </a:rPr>
              <a:t>Datová centra</a:t>
            </a:r>
          </a:p>
        </p:txBody>
      </p:sp>
      <p:sp>
        <p:nvSpPr>
          <p:cNvPr id="26" name="TextovéPole 25"/>
          <p:cNvSpPr txBox="1"/>
          <p:nvPr/>
        </p:nvSpPr>
        <p:spPr>
          <a:xfrm>
            <a:off x="1022682" y="472473"/>
            <a:ext cx="71715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Corbel" panose="020B0503020204020204" pitchFamily="34" charset="0"/>
              </a:rPr>
              <a:t>Zkušenosti s on-line vysíláním webinářů do škol</a:t>
            </a:r>
          </a:p>
        </p:txBody>
      </p:sp>
    </p:spTree>
    <p:extLst>
      <p:ext uri="{BB962C8B-B14F-4D97-AF65-F5344CB8AC3E}">
        <p14:creationId xmlns:p14="http://schemas.microsoft.com/office/powerpoint/2010/main" val="10634324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/>
          </a:blip>
          <a:srcRect t="29826"/>
          <a:stretch/>
        </p:blipFill>
        <p:spPr>
          <a:xfrm>
            <a:off x="0" y="5861421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TextovéPole 3"/>
          <p:cNvSpPr txBox="1"/>
          <p:nvPr/>
        </p:nvSpPr>
        <p:spPr>
          <a:xfrm>
            <a:off x="1047673" y="504093"/>
            <a:ext cx="80377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>
                <a:latin typeface="Corbel" panose="020B0503020204020204" pitchFamily="34" charset="0"/>
              </a:rPr>
              <a:t>Rozvoj digitálních kompetencí žáků a studentů</a:t>
            </a:r>
          </a:p>
        </p:txBody>
      </p:sp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sp>
        <p:nvSpPr>
          <p:cNvPr id="8" name="TextovéPole 7"/>
          <p:cNvSpPr txBox="1"/>
          <p:nvPr/>
        </p:nvSpPr>
        <p:spPr>
          <a:xfrm>
            <a:off x="7507240" y="1569457"/>
            <a:ext cx="438905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cs-CZ" sz="2400" b="1" dirty="0" err="1">
                <a:solidFill>
                  <a:schemeClr val="accent6"/>
                </a:solidFill>
                <a:latin typeface="Corbel" panose="020B0503020204020204" pitchFamily="34" charset="0"/>
              </a:rPr>
              <a:t>Esejisticko</a:t>
            </a:r>
            <a:r>
              <a:rPr lang="cs-CZ" sz="2400" b="1" dirty="0">
                <a:solidFill>
                  <a:schemeClr val="accent6"/>
                </a:solidFill>
                <a:latin typeface="Corbel" panose="020B0503020204020204" pitchFamily="34" charset="0"/>
              </a:rPr>
              <a:t> prezentační soutěž</a:t>
            </a:r>
          </a:p>
        </p:txBody>
      </p:sp>
      <p:sp>
        <p:nvSpPr>
          <p:cNvPr id="11" name="TextovéPole 10"/>
          <p:cNvSpPr txBox="1"/>
          <p:nvPr/>
        </p:nvSpPr>
        <p:spPr>
          <a:xfrm>
            <a:off x="7535293" y="2096809"/>
            <a:ext cx="3961783" cy="34624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pro všechny studenty SŠ v OK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7 témat esejí garantovaných našimi partnery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Velké finále s prezentací nejlepších týmů 21. 4. 2017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cs-CZ" sz="900" b="1" dirty="0">
              <a:solidFill>
                <a:schemeClr val="accent6"/>
              </a:solidFill>
              <a:latin typeface="Corbel" panose="020B0503020204020204" pitchFamily="34" charset="0"/>
            </a:endParaRPr>
          </a:p>
          <a:p>
            <a:pPr>
              <a:spcBef>
                <a:spcPts val="300"/>
              </a:spcBef>
              <a:spcAft>
                <a:spcPts val="300"/>
              </a:spcAft>
            </a:pPr>
            <a:r>
              <a:rPr lang="cs-CZ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Zkušenost žáků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Workshop – jak správně prezentovat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Vystoupení na pódiu před publikem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Obhajoba vlastní práce před porotou</a:t>
            </a:r>
          </a:p>
          <a:p>
            <a:pPr marL="285750" indent="-2857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Prezentace s podporou ICT</a:t>
            </a:r>
          </a:p>
        </p:txBody>
      </p:sp>
      <p:pic>
        <p:nvPicPr>
          <p:cNvPr id="3074" name="Picture 2" descr="undefine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2842" y="1502328"/>
            <a:ext cx="5999941" cy="40288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30282980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61421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1082842" y="1508746"/>
            <a:ext cx="308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6"/>
                </a:solidFill>
                <a:latin typeface="Corbel" panose="020B0503020204020204" pitchFamily="34" charset="0"/>
              </a:rPr>
              <a:t>Příměstský filmový tábor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1082842" y="2021598"/>
            <a:ext cx="6087979" cy="43550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Hlavní program: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Prohlídka multimediálního studia, seznámení s tématem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Rozdělení rolí (režisér, scénárista, kameraman, zvukař, grafik, herci)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Dva natáčecí dny 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Slavnostní vyhlášení filmových cen</a:t>
            </a:r>
          </a:p>
          <a:p>
            <a:pPr>
              <a:spcBef>
                <a:spcPts val="300"/>
              </a:spcBef>
              <a:spcAft>
                <a:spcPts val="300"/>
              </a:spcAft>
            </a:pPr>
            <a:endParaRPr lang="cs-CZ" sz="900" dirty="0">
              <a:latin typeface="Corbel" panose="020B0503020204020204" pitchFamily="34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i="1" u="sng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Doprovodný program: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Sportovní aktivity, fitcentrum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Hravá angličtina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IT technologie (robot, 3D tiskárna) aj.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cs-CZ" sz="2400" dirty="0">
              <a:latin typeface="Corbel" panose="020B0503020204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022682" y="472473"/>
            <a:ext cx="74590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Corbel" panose="020B0503020204020204" pitchFamily="34" charset="0"/>
              </a:rPr>
              <a:t>Digitální technologie ve volnočasových aktivitách</a:t>
            </a:r>
          </a:p>
        </p:txBody>
      </p:sp>
      <p:pic>
        <p:nvPicPr>
          <p:cNvPr id="4" name="Obrázek 3">
            <a:hlinkClick r:id="rId6"/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695592" y="1708801"/>
            <a:ext cx="2983234" cy="350474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Obdélník 4"/>
          <p:cNvSpPr/>
          <p:nvPr/>
        </p:nvSpPr>
        <p:spPr>
          <a:xfrm>
            <a:off x="9698658" y="5614674"/>
            <a:ext cx="18962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>
                <a:solidFill>
                  <a:schemeClr val="accent6">
                    <a:lumMod val="75000"/>
                  </a:schemeClr>
                </a:solidFill>
                <a:hlinkClick r:id="rId8"/>
              </a:rPr>
              <a:t>http://tabor.beacpp.cz/</a:t>
            </a:r>
            <a:endParaRPr lang="cs-CZ" sz="14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99896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61421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3" name="Obrázek 1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sp>
        <p:nvSpPr>
          <p:cNvPr id="3" name="TextovéPole 2"/>
          <p:cNvSpPr txBox="1"/>
          <p:nvPr/>
        </p:nvSpPr>
        <p:spPr>
          <a:xfrm>
            <a:off x="1082842" y="1708801"/>
            <a:ext cx="308108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b="1" dirty="0">
                <a:solidFill>
                  <a:schemeClr val="accent6"/>
                </a:solidFill>
                <a:latin typeface="Corbel" panose="020B0503020204020204" pitchFamily="34" charset="0"/>
              </a:rPr>
              <a:t>Praxe do vybraných škol</a:t>
            </a:r>
          </a:p>
        </p:txBody>
      </p:sp>
      <p:sp>
        <p:nvSpPr>
          <p:cNvPr id="14" name="TextovéPole 13"/>
          <p:cNvSpPr txBox="1"/>
          <p:nvPr/>
        </p:nvSpPr>
        <p:spPr>
          <a:xfrm>
            <a:off x="1082842" y="2353950"/>
            <a:ext cx="6346658" cy="30623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Žáci, pedagogové a vedení škol 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Seznámení s </a:t>
            </a:r>
            <a:r>
              <a:rPr lang="cs-CZ" dirty="0" err="1">
                <a:latin typeface="+mj-lt"/>
              </a:rPr>
              <a:t>technicko-profesním</a:t>
            </a:r>
            <a:r>
              <a:rPr lang="cs-CZ" dirty="0">
                <a:latin typeface="+mj-lt"/>
              </a:rPr>
              <a:t> zajištěním digitálního vzdělávání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Cyklus praktických cvičení pod vedením profesionálů multimediálního studia a marketingového oddělení 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Profese reportéra, redaktora, režiséra, kameramana, scénáristy, zvukaře atd. </a:t>
            </a:r>
          </a:p>
          <a:p>
            <a:pPr marL="285750" lvl="0" indent="-285750">
              <a:spcBef>
                <a:spcPts val="300"/>
              </a:spcBef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+mj-lt"/>
              </a:rPr>
              <a:t>Zkušenosti v rámci vlastního redakčního týmu studentů MVŠO</a:t>
            </a:r>
          </a:p>
          <a:p>
            <a:pPr marL="285750" indent="-285750">
              <a:spcBef>
                <a:spcPts val="300"/>
              </a:spcBef>
              <a:spcAft>
                <a:spcPts val="300"/>
              </a:spcAft>
              <a:buFont typeface="Wingdings" panose="05000000000000000000" pitchFamily="2" charset="2"/>
              <a:buChar char="§"/>
            </a:pPr>
            <a:endParaRPr lang="cs-CZ" sz="2400" dirty="0">
              <a:latin typeface="+mj-lt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1022682" y="472473"/>
            <a:ext cx="47949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Corbel" panose="020B0503020204020204" pitchFamily="34" charset="0"/>
              </a:rPr>
              <a:t>Zkušenosti s on-line vysíláním </a:t>
            </a:r>
          </a:p>
        </p:txBody>
      </p:sp>
      <p:pic>
        <p:nvPicPr>
          <p:cNvPr id="11" name="Obrázek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824" y="1544759"/>
            <a:ext cx="3189403" cy="21362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1824" y="3784184"/>
            <a:ext cx="3189403" cy="18099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6159784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sp>
        <p:nvSpPr>
          <p:cNvPr id="11" name="TextovéPole 10"/>
          <p:cNvSpPr txBox="1"/>
          <p:nvPr/>
        </p:nvSpPr>
        <p:spPr>
          <a:xfrm>
            <a:off x="1022682" y="472473"/>
            <a:ext cx="77630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Corbel" panose="020B0503020204020204" pitchFamily="34" charset="0"/>
              </a:rPr>
              <a:t>Realizace aktivit na podporu digitalizace vzdělávání</a:t>
            </a:r>
          </a:p>
        </p:txBody>
      </p:sp>
      <p:sp>
        <p:nvSpPr>
          <p:cNvPr id="7" name="TextovéPole 6"/>
          <p:cNvSpPr txBox="1"/>
          <p:nvPr/>
        </p:nvSpPr>
        <p:spPr>
          <a:xfrm>
            <a:off x="8476731" y="1667045"/>
            <a:ext cx="349468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Webináře a workshopy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On-line inspirativní setkání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Kurzy, volnočasové aktivity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Soutěže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Praxe</a:t>
            </a:r>
          </a:p>
        </p:txBody>
      </p:sp>
      <p:sp>
        <p:nvSpPr>
          <p:cNvPr id="12" name="TextovéPole 11"/>
          <p:cNvSpPr txBox="1"/>
          <p:nvPr/>
        </p:nvSpPr>
        <p:spPr>
          <a:xfrm>
            <a:off x="8476730" y="3607058"/>
            <a:ext cx="3494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Kurzy DVPP (ICT, využití ICT ve výuce, kreativní prezentace aj.)</a:t>
            </a:r>
          </a:p>
        </p:txBody>
      </p:sp>
      <p:sp>
        <p:nvSpPr>
          <p:cNvPr id="13" name="TextovéPole 12"/>
          <p:cNvSpPr txBox="1"/>
          <p:nvPr/>
        </p:nvSpPr>
        <p:spPr>
          <a:xfrm>
            <a:off x="8476729" y="5263610"/>
            <a:ext cx="34946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 err="1">
                <a:latin typeface="Corbel" panose="020B0503020204020204" pitchFamily="34" charset="0"/>
              </a:rPr>
              <a:t>Videospoty</a:t>
            </a:r>
            <a:endParaRPr lang="cs-CZ" dirty="0">
              <a:latin typeface="Corbel" panose="020B05030202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Technická podpora</a:t>
            </a:r>
          </a:p>
        </p:txBody>
      </p:sp>
      <p:grpSp>
        <p:nvGrpSpPr>
          <p:cNvPr id="14" name="Skupina 13"/>
          <p:cNvGrpSpPr/>
          <p:nvPr/>
        </p:nvGrpSpPr>
        <p:grpSpPr>
          <a:xfrm>
            <a:off x="6914110" y="1685833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5" name="Ovál 14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dirty="0">
                  <a:latin typeface="Corbel" panose="020B0503020204020204" pitchFamily="34" charset="0"/>
                </a:rPr>
                <a:t>žáci</a:t>
              </a:r>
              <a:endParaRPr lang="cs-CZ" sz="1400" kern="1200" dirty="0">
                <a:latin typeface="Corbel" panose="020B0503020204020204" pitchFamily="34" charset="0"/>
              </a:endParaRPr>
            </a:p>
          </p:txBody>
        </p:sp>
      </p:grpSp>
      <p:grpSp>
        <p:nvGrpSpPr>
          <p:cNvPr id="17" name="Skupina 16"/>
          <p:cNvGrpSpPr/>
          <p:nvPr/>
        </p:nvGrpSpPr>
        <p:grpSpPr>
          <a:xfrm>
            <a:off x="6914110" y="3239039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8" name="Ovál 17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dirty="0">
                  <a:latin typeface="Corbel" panose="020B0503020204020204" pitchFamily="34" charset="0"/>
                </a:rPr>
                <a:t>pedagogové</a:t>
              </a:r>
              <a:endParaRPr lang="cs-CZ" sz="1600" kern="1200" dirty="0">
                <a:latin typeface="Corbel" panose="020B0503020204020204" pitchFamily="34" charset="0"/>
              </a:endParaRPr>
            </a:p>
          </p:txBody>
        </p:sp>
      </p:grpSp>
      <p:grpSp>
        <p:nvGrpSpPr>
          <p:cNvPr id="20" name="Skupina 19"/>
          <p:cNvGrpSpPr/>
          <p:nvPr/>
        </p:nvGrpSpPr>
        <p:grpSpPr>
          <a:xfrm>
            <a:off x="6914110" y="4815520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1" name="Ovál 20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cs-CZ" sz="1600" dirty="0">
                  <a:latin typeface="Corbel" panose="020B0503020204020204" pitchFamily="34" charset="0"/>
                </a:rPr>
                <a:t>škola</a:t>
              </a:r>
              <a:endParaRPr lang="cs-CZ" sz="1400" kern="1200" dirty="0">
                <a:latin typeface="Corbel" panose="020B0503020204020204" pitchFamily="34" charset="0"/>
              </a:endParaRPr>
            </a:p>
          </p:txBody>
        </p:sp>
      </p:grpSp>
      <p:grpSp>
        <p:nvGrpSpPr>
          <p:cNvPr id="23" name="Skupina 22"/>
          <p:cNvGrpSpPr/>
          <p:nvPr/>
        </p:nvGrpSpPr>
        <p:grpSpPr>
          <a:xfrm>
            <a:off x="2817780" y="1483728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4" name="Ovál 23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400" kern="1200" dirty="0"/>
            </a:p>
          </p:txBody>
        </p:sp>
      </p:grpSp>
      <p:grpSp>
        <p:nvGrpSpPr>
          <p:cNvPr id="26" name="Skupina 25"/>
          <p:cNvGrpSpPr/>
          <p:nvPr/>
        </p:nvGrpSpPr>
        <p:grpSpPr>
          <a:xfrm>
            <a:off x="1246553" y="2442183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7" name="Ovál 26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400" kern="1200" dirty="0"/>
            </a:p>
          </p:txBody>
        </p:sp>
      </p:grpSp>
      <p:grpSp>
        <p:nvGrpSpPr>
          <p:cNvPr id="29" name="Skupina 28"/>
          <p:cNvGrpSpPr/>
          <p:nvPr/>
        </p:nvGrpSpPr>
        <p:grpSpPr>
          <a:xfrm>
            <a:off x="1246553" y="4051519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0" name="Ovál 29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400" kern="1200" dirty="0"/>
            </a:p>
          </p:txBody>
        </p:sp>
      </p:grpSp>
      <p:grpSp>
        <p:nvGrpSpPr>
          <p:cNvPr id="32" name="Skupina 31"/>
          <p:cNvGrpSpPr/>
          <p:nvPr/>
        </p:nvGrpSpPr>
        <p:grpSpPr>
          <a:xfrm>
            <a:off x="2809173" y="5022630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3" name="Ovál 32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4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400" kern="1200" dirty="0"/>
            </a:p>
          </p:txBody>
        </p:sp>
      </p:grpSp>
      <p:grpSp>
        <p:nvGrpSpPr>
          <p:cNvPr id="35" name="Skupina 34"/>
          <p:cNvGrpSpPr/>
          <p:nvPr/>
        </p:nvGrpSpPr>
        <p:grpSpPr>
          <a:xfrm>
            <a:off x="4194961" y="3239039"/>
            <a:ext cx="1562620" cy="1510660"/>
            <a:chOff x="2627735" y="1491344"/>
            <a:chExt cx="1126610" cy="112661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36" name="Ovál 35"/>
            <p:cNvSpPr/>
            <p:nvPr/>
          </p:nvSpPr>
          <p:spPr>
            <a:xfrm>
              <a:off x="2627735" y="1491344"/>
              <a:ext cx="1126610" cy="1126610"/>
            </a:xfrm>
            <a:prstGeom prst="ellipse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3">
              <a:schemeClr val="lt1">
                <a:hueOff val="0"/>
                <a:satOff val="0"/>
                <a:lumOff val="0"/>
                <a:alphaOff val="0"/>
              </a:schemeClr>
            </a:fillRef>
            <a:effectRef idx="2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7" name="Ovál 4"/>
            <p:cNvSpPr txBox="1"/>
            <p:nvPr/>
          </p:nvSpPr>
          <p:spPr>
            <a:xfrm>
              <a:off x="2627735" y="1656332"/>
              <a:ext cx="1126610" cy="79663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marL="0" lvl="0" indent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cs-CZ" sz="1400" kern="1200" dirty="0"/>
            </a:p>
          </p:txBody>
        </p:sp>
      </p:grpSp>
      <p:pic>
        <p:nvPicPr>
          <p:cNvPr id="38" name="Obrázek 37">
            <a:hlinkClick r:id="rId4"/>
          </p:cNvPr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4961" y="3497087"/>
            <a:ext cx="1447991" cy="967170"/>
          </a:xfrm>
          <a:prstGeom prst="rect">
            <a:avLst/>
          </a:prstGeom>
        </p:spPr>
      </p:pic>
      <p:pic>
        <p:nvPicPr>
          <p:cNvPr id="39" name="Obrázek 38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516" y="1816420"/>
            <a:ext cx="1302459" cy="783593"/>
          </a:xfrm>
          <a:prstGeom prst="rect">
            <a:avLst/>
          </a:prstGeom>
        </p:spPr>
      </p:pic>
      <p:pic>
        <p:nvPicPr>
          <p:cNvPr id="40" name="Picture 4" descr="Výsledek obrázku pro tescosw logo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7946" y="2946408"/>
            <a:ext cx="1515556" cy="392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2" descr="Výsledek obrázku pro MVŠO logo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22854" y="4627353"/>
            <a:ext cx="1345740" cy="35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Výsledek obrázku pro bea centrum logo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9" t="4232" r="17717" b="55047"/>
          <a:stretch/>
        </p:blipFill>
        <p:spPr bwMode="auto">
          <a:xfrm>
            <a:off x="2982197" y="5165126"/>
            <a:ext cx="1179095" cy="117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2" name="Přímá spojnice se šipkou 41"/>
          <p:cNvCxnSpPr/>
          <p:nvPr/>
        </p:nvCxnSpPr>
        <p:spPr>
          <a:xfrm>
            <a:off x="2760575" y="3449090"/>
            <a:ext cx="1344158" cy="3389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5" name="Přímá spojnice se šipkou 44"/>
          <p:cNvCxnSpPr/>
          <p:nvPr/>
        </p:nvCxnSpPr>
        <p:spPr>
          <a:xfrm>
            <a:off x="4031574" y="2959790"/>
            <a:ext cx="284548" cy="45771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48" name="Přímá spojnice se šipkou 47"/>
          <p:cNvCxnSpPr/>
          <p:nvPr/>
        </p:nvCxnSpPr>
        <p:spPr>
          <a:xfrm flipV="1">
            <a:off x="2760575" y="4137529"/>
            <a:ext cx="1319000" cy="30910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0" name="Přímá spojnice se šipkou 49"/>
          <p:cNvCxnSpPr/>
          <p:nvPr/>
        </p:nvCxnSpPr>
        <p:spPr>
          <a:xfrm flipV="1">
            <a:off x="3965702" y="4525366"/>
            <a:ext cx="257273" cy="42707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54" name="Přímá spojnice se šipkou 53"/>
          <p:cNvCxnSpPr/>
          <p:nvPr/>
        </p:nvCxnSpPr>
        <p:spPr>
          <a:xfrm flipV="1">
            <a:off x="5810069" y="2957792"/>
            <a:ext cx="1104040" cy="6731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0" name="Přímá spojnice se šipkou 59"/>
          <p:cNvCxnSpPr/>
          <p:nvPr/>
        </p:nvCxnSpPr>
        <p:spPr>
          <a:xfrm>
            <a:off x="5872967" y="3978518"/>
            <a:ext cx="926514" cy="2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  <p:cxnSp>
        <p:nvCxnSpPr>
          <p:cNvPr id="62" name="Přímá spojnice se šipkou 61"/>
          <p:cNvCxnSpPr/>
          <p:nvPr/>
        </p:nvCxnSpPr>
        <p:spPr>
          <a:xfrm>
            <a:off x="5810069" y="4369736"/>
            <a:ext cx="1041143" cy="84505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70365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délník 6"/>
          <p:cNvSpPr/>
          <p:nvPr/>
        </p:nvSpPr>
        <p:spPr>
          <a:xfrm>
            <a:off x="0" y="997428"/>
            <a:ext cx="9505255" cy="1290347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extovéPole 8"/>
          <p:cNvSpPr txBox="1"/>
          <p:nvPr/>
        </p:nvSpPr>
        <p:spPr>
          <a:xfrm>
            <a:off x="0" y="1380203"/>
            <a:ext cx="95052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i="1" dirty="0"/>
              <a:t>Děkujeme za pozornost</a:t>
            </a:r>
          </a:p>
        </p:txBody>
      </p:sp>
      <p:pic>
        <p:nvPicPr>
          <p:cNvPr id="15" name="Obrázek 14"/>
          <p:cNvPicPr>
            <a:picLocks noChangeAspect="1"/>
          </p:cNvPicPr>
          <p:nvPr/>
        </p:nvPicPr>
        <p:blipFill rotWithShape="1">
          <a:blip r:embed="rId3"/>
          <a:srcRect l="66308" t="-507" r="4715" b="507"/>
          <a:stretch/>
        </p:blipFill>
        <p:spPr>
          <a:xfrm>
            <a:off x="9409558" y="-48737"/>
            <a:ext cx="2802394" cy="5097896"/>
          </a:xfrm>
          <a:prstGeom prst="rect">
            <a:avLst/>
          </a:prstGeom>
          <a:effectLst>
            <a:reflection blurRad="6350" stA="52000" endA="300" endPos="35000" dir="5400000" sy="-100000" algn="bl" rotWithShape="0"/>
          </a:effectLst>
        </p:spPr>
      </p:pic>
      <p:sp>
        <p:nvSpPr>
          <p:cNvPr id="16" name="Obdélník 15"/>
          <p:cNvSpPr/>
          <p:nvPr/>
        </p:nvSpPr>
        <p:spPr>
          <a:xfrm>
            <a:off x="-347867" y="2975692"/>
            <a:ext cx="4392589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sz="2000" b="1" i="1" dirty="0">
                <a:latin typeface="Corbel" panose="020B0503020204020204" pitchFamily="34" charset="0"/>
              </a:rPr>
              <a:t>Bc. Miroslav Roth</a:t>
            </a:r>
            <a:endParaRPr lang="cs-CZ" sz="2000" b="1" i="1" spc="0" dirty="0">
              <a:latin typeface="Corbel" panose="020B0503020204020204" pitchFamily="34" charset="0"/>
            </a:endParaRPr>
          </a:p>
        </p:txBody>
      </p:sp>
      <p:sp>
        <p:nvSpPr>
          <p:cNvPr id="17" name="Obdélník 16"/>
          <p:cNvSpPr/>
          <p:nvPr/>
        </p:nvSpPr>
        <p:spPr>
          <a:xfrm>
            <a:off x="-1007924" y="3405025"/>
            <a:ext cx="50526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BEA centrum, s. r. o.</a:t>
            </a:r>
            <a:endParaRPr lang="cs-CZ" b="1" i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 pitchFamily="34" charset="0"/>
            </a:endParaRPr>
          </a:p>
          <a:p>
            <a:pPr algn="r"/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tř. Kosmonautů 1288/1, 779 00 Olomouc</a:t>
            </a:r>
          </a:p>
          <a:p>
            <a:pPr algn="r"/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  <a:hlinkClick r:id="rId4"/>
              </a:rPr>
              <a:t>www.beacentrum.cz</a:t>
            </a:r>
            <a:endParaRPr lang="cs-CZ" i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18" name="Obdélník 17"/>
          <p:cNvSpPr/>
          <p:nvPr/>
        </p:nvSpPr>
        <p:spPr>
          <a:xfrm>
            <a:off x="23588" y="4402828"/>
            <a:ext cx="4021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e-mail: </a:t>
            </a:r>
            <a:r>
              <a:rPr lang="cs-CZ" i="1" dirty="0">
                <a:solidFill>
                  <a:srgbClr val="5DA63E"/>
                </a:solidFill>
                <a:latin typeface="Corbel" panose="020B0503020204020204" pitchFamily="34" charset="0"/>
              </a:rPr>
              <a:t>miroslav.roth@rco.cz</a:t>
            </a:r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  </a:t>
            </a:r>
          </a:p>
          <a:p>
            <a:pPr algn="r"/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tel.: 724 444 321</a:t>
            </a:r>
          </a:p>
        </p:txBody>
      </p:sp>
      <p:sp>
        <p:nvSpPr>
          <p:cNvPr id="20" name="Obdélník 19"/>
          <p:cNvSpPr/>
          <p:nvPr/>
        </p:nvSpPr>
        <p:spPr>
          <a:xfrm>
            <a:off x="4580674" y="2962076"/>
            <a:ext cx="458847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000" b="1" i="1" dirty="0">
                <a:latin typeface="Corbel" panose="020B0503020204020204" pitchFamily="34" charset="0"/>
              </a:rPr>
              <a:t>Ing. Kateřina Kramplová Kasparová</a:t>
            </a:r>
            <a:endParaRPr lang="cs-CZ" sz="2000" b="1" i="1" spc="0" dirty="0">
              <a:latin typeface="Corbel" panose="020B0503020204020204" pitchFamily="34" charset="0"/>
            </a:endParaRPr>
          </a:p>
        </p:txBody>
      </p:sp>
      <p:sp>
        <p:nvSpPr>
          <p:cNvPr id="21" name="Obdélník 20"/>
          <p:cNvSpPr/>
          <p:nvPr/>
        </p:nvSpPr>
        <p:spPr>
          <a:xfrm>
            <a:off x="4580674" y="3323367"/>
            <a:ext cx="505264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BEACPP</a:t>
            </a:r>
            <a:r>
              <a:rPr lang="cs-CZ" sz="2400" i="1" dirty="0">
                <a:solidFill>
                  <a:schemeClr val="accent6"/>
                </a:solidFill>
                <a:latin typeface="Corbel" panose="020B0503020204020204" pitchFamily="34" charset="0"/>
              </a:rPr>
              <a:t>4</a:t>
            </a:r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OK o.p.s.</a:t>
            </a:r>
            <a:endParaRPr lang="cs-CZ" b="1" i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 pitchFamily="34" charset="0"/>
            </a:endParaRPr>
          </a:p>
          <a:p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tř. Kosmonautů 1288/1, 779 00 Olomouc</a:t>
            </a:r>
          </a:p>
          <a:p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  <a:hlinkClick r:id="rId5"/>
              </a:rPr>
              <a:t>www.beacpp.cz</a:t>
            </a:r>
            <a:endParaRPr lang="cs-CZ" i="1" dirty="0">
              <a:solidFill>
                <a:schemeClr val="tx1">
                  <a:lumMod val="50000"/>
                  <a:lumOff val="50000"/>
                </a:schemeClr>
              </a:solidFill>
              <a:latin typeface="Corbel" panose="020B0503020204020204" pitchFamily="34" charset="0"/>
            </a:endParaRPr>
          </a:p>
        </p:txBody>
      </p:sp>
      <p:sp>
        <p:nvSpPr>
          <p:cNvPr id="22" name="Obdélník 21"/>
          <p:cNvSpPr/>
          <p:nvPr/>
        </p:nvSpPr>
        <p:spPr>
          <a:xfrm>
            <a:off x="4580674" y="4409670"/>
            <a:ext cx="40211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e-mail: </a:t>
            </a:r>
            <a:r>
              <a:rPr lang="cs-CZ" i="1" dirty="0">
                <a:solidFill>
                  <a:srgbClr val="5DA63E"/>
                </a:solidFill>
                <a:latin typeface="Corbel" panose="020B0503020204020204" pitchFamily="34" charset="0"/>
              </a:rPr>
              <a:t>katerina.kramplova@beacpp.cz</a:t>
            </a:r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  </a:t>
            </a:r>
          </a:p>
          <a:p>
            <a:r>
              <a:rPr lang="cs-CZ" i="1" dirty="0">
                <a:solidFill>
                  <a:schemeClr val="tx1">
                    <a:lumMod val="50000"/>
                    <a:lumOff val="50000"/>
                  </a:schemeClr>
                </a:solidFill>
                <a:latin typeface="Corbel" panose="020B0503020204020204" pitchFamily="34" charset="0"/>
              </a:rPr>
              <a:t>tel.: 720 731 808</a:t>
            </a:r>
          </a:p>
        </p:txBody>
      </p:sp>
      <p:pic>
        <p:nvPicPr>
          <p:cNvPr id="23" name="Obrázek 22"/>
          <p:cNvPicPr>
            <a:picLocks noChangeAspect="1"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0070" y="5882507"/>
            <a:ext cx="1386176" cy="833960"/>
          </a:xfrm>
          <a:prstGeom prst="rect">
            <a:avLst/>
          </a:prstGeom>
        </p:spPr>
      </p:pic>
      <p:pic>
        <p:nvPicPr>
          <p:cNvPr id="24" name="Obrázek 23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5843" y="5841181"/>
            <a:ext cx="1425003" cy="951815"/>
          </a:xfrm>
          <a:prstGeom prst="rect">
            <a:avLst/>
          </a:prstGeom>
        </p:spPr>
      </p:pic>
      <p:pic>
        <p:nvPicPr>
          <p:cNvPr id="25" name="Picture 2" descr="Výsledek obrázku pro MVŠO logo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1293" y="6125900"/>
            <a:ext cx="1244592" cy="3320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Výsledek obrázku pro tescosw logo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4066" y="6075394"/>
            <a:ext cx="1705282" cy="4419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Výsledek obrázku pro bea centrum logo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9" t="4232" r="17717" b="55047"/>
          <a:stretch/>
        </p:blipFill>
        <p:spPr bwMode="auto">
          <a:xfrm>
            <a:off x="8201668" y="5848109"/>
            <a:ext cx="936731" cy="936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34681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ovéPole 6"/>
          <p:cNvSpPr txBox="1"/>
          <p:nvPr/>
        </p:nvSpPr>
        <p:spPr>
          <a:xfrm>
            <a:off x="1082842" y="576597"/>
            <a:ext cx="1082194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>
                <a:latin typeface="Corbel" panose="020B0503020204020204" pitchFamily="34" charset="0"/>
              </a:rPr>
              <a:t>Digitální vzdělávání na školách v Olomouckém kraji</a:t>
            </a:r>
          </a:p>
        </p:txBody>
      </p:sp>
      <p:sp>
        <p:nvSpPr>
          <p:cNvPr id="9" name="TextovéPole 8"/>
          <p:cNvSpPr txBox="1"/>
          <p:nvPr/>
        </p:nvSpPr>
        <p:spPr>
          <a:xfrm>
            <a:off x="1082842" y="2103628"/>
            <a:ext cx="8676620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Přínosy zapojení moderních technologií do výuky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Zkušenosti s on-line vysíláním webinářů do škol 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Dlouhodobá spolupráce se školami a OK na přípravě projektů pro I-KAP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</a:rPr>
              <a:t>Aktivity realizované ve spolupráci s partnery BEA campusu Olomouc</a:t>
            </a:r>
          </a:p>
        </p:txBody>
      </p:sp>
      <p:pic>
        <p:nvPicPr>
          <p:cNvPr id="10" name="Obrázek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592" y="5805419"/>
            <a:ext cx="1498830" cy="901735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2940" y="5714147"/>
            <a:ext cx="1540813" cy="1029169"/>
          </a:xfrm>
          <a:prstGeom prst="rect">
            <a:avLst/>
          </a:prstGeom>
        </p:spPr>
      </p:pic>
      <p:pic>
        <p:nvPicPr>
          <p:cNvPr id="1026" name="Picture 2" descr="Výsledek obrázku pro MVŠO logo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10854" y="6149047"/>
            <a:ext cx="1345740" cy="358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Výsledek obrázku pro tescosw logo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414" y="6068276"/>
            <a:ext cx="1843870" cy="477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Obdélník 12"/>
          <p:cNvSpPr/>
          <p:nvPr/>
        </p:nvSpPr>
        <p:spPr>
          <a:xfrm>
            <a:off x="0" y="5384984"/>
            <a:ext cx="12192000" cy="84341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pic>
        <p:nvPicPr>
          <p:cNvPr id="15" name="Picture 2" descr="Výsledek obrázku pro bea centrum logo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09" t="4232" r="17717" b="55047"/>
          <a:stretch/>
        </p:blipFill>
        <p:spPr bwMode="auto">
          <a:xfrm>
            <a:off x="10583896" y="5730457"/>
            <a:ext cx="1012859" cy="10128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Obdélník 15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7" name="Obdélník 16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5729886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45690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022682" y="472473"/>
            <a:ext cx="7420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Corbel" panose="020B0503020204020204" pitchFamily="34" charset="0"/>
              </a:rPr>
              <a:t>Přínosy zapojení moderních technologií do výuky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sp>
        <p:nvSpPr>
          <p:cNvPr id="11" name="Obdélník 10"/>
          <p:cNvSpPr/>
          <p:nvPr/>
        </p:nvSpPr>
        <p:spPr>
          <a:xfrm>
            <a:off x="1082841" y="1727919"/>
            <a:ext cx="719951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rgbClr val="72AF2F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3 PRIORITNÍ CÍLE   „Strategie digitálního vzdělávání do roku 2020“</a:t>
            </a:r>
            <a:endParaRPr lang="cs-CZ" sz="2400" b="1" dirty="0">
              <a:solidFill>
                <a:srgbClr val="72AF2F"/>
              </a:solidFill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Otevřít vzdělávání novým metodám a způsobům prostřednictvím digitálních technologií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Zlepšit kompetence žáků v oblasti práce s informacemi a DT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Rozvíjet informatické myšlení žáků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1082841" y="5023504"/>
            <a:ext cx="553452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>
                <a:solidFill>
                  <a:srgbClr val="72AF2F"/>
                </a:solidFill>
                <a:latin typeface="Corbel" panose="020B0503020204020204" pitchFamily="34" charset="0"/>
              </a:rPr>
              <a:t>ÚSPĚŠNÁ SEBEREALIZACE KAŽDÉHO JEDINCE</a:t>
            </a:r>
          </a:p>
        </p:txBody>
      </p:sp>
      <p:sp>
        <p:nvSpPr>
          <p:cNvPr id="12" name="Dvojitá šipka 11"/>
          <p:cNvSpPr/>
          <p:nvPr/>
        </p:nvSpPr>
        <p:spPr>
          <a:xfrm rot="5400000">
            <a:off x="1256906" y="4237016"/>
            <a:ext cx="360947" cy="540630"/>
          </a:xfrm>
          <a:prstGeom prst="chevron">
            <a:avLst/>
          </a:prstGeom>
          <a:ln>
            <a:noFill/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377529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022682" y="472473"/>
            <a:ext cx="74206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>
                <a:latin typeface="Corbel" panose="020B0503020204020204" pitchFamily="34" charset="0"/>
              </a:rPr>
              <a:t>Přínosy zapojení moderních technologií do výuky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50769" y="189186"/>
            <a:ext cx="1559169" cy="104143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1022682" y="1911584"/>
            <a:ext cx="1030181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rgbClr val="72AF2F"/>
                </a:solidFill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INOVACE VE VZDĚLÁVÁNÍ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</a:pPr>
            <a:r>
              <a:rPr lang="cs-CZ" b="1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… otevřené školní učební prostředí</a:t>
            </a: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, jehož běžnou součástí bude i mimoškolní prostředí, které se stane nedílnou a důležitou součástí učební zkušenosti žáků.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Obdélník 10"/>
          <p:cNvSpPr/>
          <p:nvPr/>
        </p:nvSpPr>
        <p:spPr>
          <a:xfrm>
            <a:off x="1022682" y="4130912"/>
            <a:ext cx="6398026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Tvorba elektronických materiálů dostupných on-line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Vznik kvalitních výstupů a příkladů dobré praxe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Obrázek 7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45690"/>
            <a:ext cx="12192000" cy="1012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9777949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45690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022682" y="472473"/>
            <a:ext cx="7063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/>
              <a:t>Zkušenosti s on-line vysíláním webinářů do škol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540" y="278747"/>
            <a:ext cx="1376533" cy="828158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1082841" y="1727919"/>
            <a:ext cx="6412833" cy="23852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rgbClr val="72AF2F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MULTIMEDIÁLNÍ CENTRUM </a:t>
            </a:r>
            <a:endParaRPr lang="cs-CZ" sz="2400" b="1" dirty="0">
              <a:solidFill>
                <a:srgbClr val="72AF2F"/>
              </a:solidFill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900" dirty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Od r. 2015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Vznik za účelem podpory digitalizace ve vzdělávání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Zázemí BEA </a:t>
            </a:r>
            <a:r>
              <a:rPr lang="cs-CZ" dirty="0" err="1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campusu</a:t>
            </a: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jako platformy vzdělávání a podnikání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Registrace u Rady pro rozhlasové a televizní vysílání</a:t>
            </a:r>
          </a:p>
        </p:txBody>
      </p:sp>
    </p:spTree>
    <p:extLst>
      <p:ext uri="{BB962C8B-B14F-4D97-AF65-F5344CB8AC3E}">
        <p14:creationId xmlns:p14="http://schemas.microsoft.com/office/powerpoint/2010/main" val="332300115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45690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022682" y="472473"/>
            <a:ext cx="7063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/>
              <a:t>Zkušenosti s on-line vysíláním webinářů do škol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540" y="278747"/>
            <a:ext cx="1376533" cy="828158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1082841" y="1727919"/>
            <a:ext cx="8914013" cy="312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rgbClr val="72AF2F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TECHNICKO PROFESNÍ ZAJIŠTĚNÍ ON-LINE VZDĚLÁVÁNÍ</a:t>
            </a:r>
            <a:endParaRPr lang="cs-CZ" sz="2400" b="1" dirty="0">
              <a:solidFill>
                <a:srgbClr val="72AF2F"/>
              </a:solidFill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900" dirty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Živé přenosy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600" i="1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Interaktivní forma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600" i="1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Statistiky sledovanosti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1600" i="1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Garance přenosu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 err="1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Offline</a:t>
            </a: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forma (archiv)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Profese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Technická podpora koncovým uživatelům</a:t>
            </a: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9512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Obrázek 9"/>
          <p:cNvPicPr>
            <a:picLocks noChangeAspect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40000" contrast="40000"/>
                    </a14:imgEffect>
                  </a14:imgLayer>
                </a14:imgProps>
              </a:ext>
            </a:extLst>
          </a:blip>
          <a:srcRect t="29826"/>
          <a:stretch/>
        </p:blipFill>
        <p:spPr>
          <a:xfrm>
            <a:off x="0" y="5845690"/>
            <a:ext cx="12192000" cy="1012310"/>
          </a:xfrm>
          <a:prstGeom prst="rect">
            <a:avLst/>
          </a:prstGeom>
        </p:spPr>
      </p:pic>
      <p:sp>
        <p:nvSpPr>
          <p:cNvPr id="2" name="Obdélník 1"/>
          <p:cNvSpPr/>
          <p:nvPr/>
        </p:nvSpPr>
        <p:spPr>
          <a:xfrm>
            <a:off x="0" y="1106905"/>
            <a:ext cx="830179" cy="21656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1082842" y="1106905"/>
            <a:ext cx="11109158" cy="21656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1022682" y="472473"/>
            <a:ext cx="70637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/>
              <a:t>Zkušenosti s on-line vysíláním webinářů do škol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0540" y="278747"/>
            <a:ext cx="1376533" cy="828158"/>
          </a:xfrm>
          <a:prstGeom prst="rect">
            <a:avLst/>
          </a:prstGeom>
        </p:spPr>
      </p:pic>
      <p:sp>
        <p:nvSpPr>
          <p:cNvPr id="8" name="Obdélník 7"/>
          <p:cNvSpPr/>
          <p:nvPr/>
        </p:nvSpPr>
        <p:spPr>
          <a:xfrm>
            <a:off x="1082841" y="1727919"/>
            <a:ext cx="6412833" cy="45397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dirty="0">
                <a:solidFill>
                  <a:srgbClr val="72AF2F"/>
                </a:solidFill>
                <a:latin typeface="Corbel" panose="020B0503020204020204" pitchFamily="34" charset="0"/>
                <a:ea typeface="Times New Roman" panose="02020603050405020304" pitchFamily="18" charset="0"/>
              </a:rPr>
              <a:t>DLOUHODOBĚ TRVAJÍCÍ PROJEKTY</a:t>
            </a:r>
            <a:endParaRPr lang="cs-CZ" sz="2400" b="1" dirty="0">
              <a:solidFill>
                <a:srgbClr val="72AF2F"/>
              </a:solidFill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900" dirty="0">
              <a:latin typeface="Corbel" panose="020B0503020204020204" pitchFamily="34" charset="0"/>
              <a:ea typeface="Times New Roman" panose="02020603050405020304" pitchFamily="18" charset="0"/>
            </a:endParaRP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Vyžádané přenášky MVŠO</a:t>
            </a:r>
          </a:p>
          <a:p>
            <a:pPr marL="342900" lvl="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Webináře, inspirativní setkání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Seriál IT talent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Studentská televize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Kulturní a společenské akce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dirty="0">
                <a:latin typeface="Corbel" panose="020B0503020204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Výroba reportáží a reklamy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dirty="0">
              <a:latin typeface="Corbel" panose="020B0503020204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9954783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7686"/>
            <a:ext cx="12192000" cy="6842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41117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" y="0"/>
            <a:ext cx="1220617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812124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>
        <p15:prstTrans prst="drape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5613</TotalTime>
  <Words>574</Words>
  <Application>Microsoft Office PowerPoint</Application>
  <PresentationFormat>Vlastní</PresentationFormat>
  <Paragraphs>140</Paragraphs>
  <Slides>15</Slides>
  <Notes>15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15</vt:i4>
      </vt:variant>
    </vt:vector>
  </HeadingPairs>
  <TitlesOfParts>
    <vt:vector size="16" baseType="lpstr"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Kateřina</dc:creator>
  <cp:lastModifiedBy>Mišo David</cp:lastModifiedBy>
  <cp:revision>205</cp:revision>
  <cp:lastPrinted>2017-04-27T08:28:18Z</cp:lastPrinted>
  <dcterms:created xsi:type="dcterms:W3CDTF">2017-03-13T15:25:49Z</dcterms:created>
  <dcterms:modified xsi:type="dcterms:W3CDTF">2017-05-03T06:52:00Z</dcterms:modified>
</cp:coreProperties>
</file>