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handoutMasterIdLst>
    <p:handoutMasterId r:id="rId24"/>
  </p:handoutMasterIdLst>
  <p:sldIdLst>
    <p:sldId id="308" r:id="rId2"/>
    <p:sldId id="266" r:id="rId3"/>
    <p:sldId id="256" r:id="rId4"/>
    <p:sldId id="257" r:id="rId5"/>
    <p:sldId id="294" r:id="rId6"/>
    <p:sldId id="260" r:id="rId7"/>
    <p:sldId id="291" r:id="rId8"/>
    <p:sldId id="262" r:id="rId9"/>
    <p:sldId id="264" r:id="rId10"/>
    <p:sldId id="265" r:id="rId11"/>
    <p:sldId id="278" r:id="rId12"/>
    <p:sldId id="276" r:id="rId13"/>
    <p:sldId id="277" r:id="rId14"/>
    <p:sldId id="269" r:id="rId15"/>
    <p:sldId id="287" r:id="rId16"/>
    <p:sldId id="303" r:id="rId17"/>
    <p:sldId id="270" r:id="rId18"/>
    <p:sldId id="306" r:id="rId19"/>
    <p:sldId id="289" r:id="rId20"/>
    <p:sldId id="305" r:id="rId21"/>
    <p:sldId id="290" r:id="rId22"/>
    <p:sldId id="274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Světlý styl 1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43" autoAdjust="0"/>
  </p:normalViewPr>
  <p:slideViewPr>
    <p:cSldViewPr>
      <p:cViewPr>
        <p:scale>
          <a:sx n="94" d="100"/>
          <a:sy n="94" d="100"/>
        </p:scale>
        <p:origin x="-116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\SLP\4502_vvz\mobilita%20od%20r.%202016\dokumenty\statistiky\Se&#353;it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List1!$A$2:$A$15</c:f>
              <c:strCache>
                <c:ptCount val="14"/>
                <c:pt idx="0">
                  <c:v>Středočeský kraj</c:v>
                </c:pt>
                <c:pt idx="1">
                  <c:v>Jihočeský kraj</c:v>
                </c:pt>
                <c:pt idx="2">
                  <c:v>Plzeňský kraj</c:v>
                </c:pt>
                <c:pt idx="3">
                  <c:v>Karlovarský kraj</c:v>
                </c:pt>
                <c:pt idx="4">
                  <c:v>Ústecký kraj</c:v>
                </c:pt>
                <c:pt idx="5">
                  <c:v>Liberecký kraj</c:v>
                </c:pt>
                <c:pt idx="6">
                  <c:v>Královehradecký kraj</c:v>
                </c:pt>
                <c:pt idx="7">
                  <c:v>Pardubický kraj</c:v>
                </c:pt>
                <c:pt idx="8">
                  <c:v>Kraj Vysočina</c:v>
                </c:pt>
                <c:pt idx="9">
                  <c:v>Jihomoravský kraj</c:v>
                </c:pt>
                <c:pt idx="10">
                  <c:v>Olomoucký kraj</c:v>
                </c:pt>
                <c:pt idx="11">
                  <c:v>Moravskoslezský kraj</c:v>
                </c:pt>
                <c:pt idx="12">
                  <c:v>Zlínský kraj</c:v>
                </c:pt>
                <c:pt idx="13">
                  <c:v>Praha</c:v>
                </c:pt>
              </c:strCache>
            </c:strRef>
          </c:cat>
          <c:val>
            <c:numRef>
              <c:f>List1!$B$2:$B$15</c:f>
              <c:numCache>
                <c:formatCode>General</c:formatCode>
                <c:ptCount val="14"/>
                <c:pt idx="0">
                  <c:v>23</c:v>
                </c:pt>
                <c:pt idx="1">
                  <c:v>21</c:v>
                </c:pt>
                <c:pt idx="2">
                  <c:v>49</c:v>
                </c:pt>
                <c:pt idx="3">
                  <c:v>9</c:v>
                </c:pt>
                <c:pt idx="4">
                  <c:v>23</c:v>
                </c:pt>
                <c:pt idx="5">
                  <c:v>16</c:v>
                </c:pt>
                <c:pt idx="6">
                  <c:v>5</c:v>
                </c:pt>
                <c:pt idx="7">
                  <c:v>14</c:v>
                </c:pt>
                <c:pt idx="8">
                  <c:v>15</c:v>
                </c:pt>
                <c:pt idx="9">
                  <c:v>44</c:v>
                </c:pt>
                <c:pt idx="10">
                  <c:v>16</c:v>
                </c:pt>
                <c:pt idx="11">
                  <c:v>24</c:v>
                </c:pt>
                <c:pt idx="12">
                  <c:v>23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Sloupec1</c:v>
                </c:pt>
              </c:strCache>
            </c:strRef>
          </c:tx>
          <c:invertIfNegative val="0"/>
          <c:cat>
            <c:strRef>
              <c:f>List1!$A$2:$A$15</c:f>
              <c:strCache>
                <c:ptCount val="14"/>
                <c:pt idx="0">
                  <c:v>Středočeský kraj</c:v>
                </c:pt>
                <c:pt idx="1">
                  <c:v>Jihočeský kraj</c:v>
                </c:pt>
                <c:pt idx="2">
                  <c:v>Plzeňský kraj</c:v>
                </c:pt>
                <c:pt idx="3">
                  <c:v>Karlovarský kraj</c:v>
                </c:pt>
                <c:pt idx="4">
                  <c:v>Ústecký kraj</c:v>
                </c:pt>
                <c:pt idx="5">
                  <c:v>Liberecký kraj</c:v>
                </c:pt>
                <c:pt idx="6">
                  <c:v>Královehradecký kraj</c:v>
                </c:pt>
                <c:pt idx="7">
                  <c:v>Pardubický kraj</c:v>
                </c:pt>
                <c:pt idx="8">
                  <c:v>Kraj Vysočina</c:v>
                </c:pt>
                <c:pt idx="9">
                  <c:v>Jihomoravský kraj</c:v>
                </c:pt>
                <c:pt idx="10">
                  <c:v>Olomoucký kraj</c:v>
                </c:pt>
                <c:pt idx="11">
                  <c:v>Moravskoslezský kraj</c:v>
                </c:pt>
                <c:pt idx="12">
                  <c:v>Zlínský kraj</c:v>
                </c:pt>
                <c:pt idx="13">
                  <c:v>Praha</c:v>
                </c:pt>
              </c:strCache>
            </c:strRef>
          </c:cat>
          <c:val>
            <c:numRef>
              <c:f>List1!$C$2:$C$15</c:f>
              <c:numCache>
                <c:formatCode>General</c:formatCode>
                <c:ptCount val="14"/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Sloupec2</c:v>
                </c:pt>
              </c:strCache>
            </c:strRef>
          </c:tx>
          <c:invertIfNegative val="0"/>
          <c:cat>
            <c:strRef>
              <c:f>List1!$A$2:$A$15</c:f>
              <c:strCache>
                <c:ptCount val="14"/>
                <c:pt idx="0">
                  <c:v>Středočeský kraj</c:v>
                </c:pt>
                <c:pt idx="1">
                  <c:v>Jihočeský kraj</c:v>
                </c:pt>
                <c:pt idx="2">
                  <c:v>Plzeňský kraj</c:v>
                </c:pt>
                <c:pt idx="3">
                  <c:v>Karlovarský kraj</c:v>
                </c:pt>
                <c:pt idx="4">
                  <c:v>Ústecký kraj</c:v>
                </c:pt>
                <c:pt idx="5">
                  <c:v>Liberecký kraj</c:v>
                </c:pt>
                <c:pt idx="6">
                  <c:v>Královehradecký kraj</c:v>
                </c:pt>
                <c:pt idx="7">
                  <c:v>Pardubický kraj</c:v>
                </c:pt>
                <c:pt idx="8">
                  <c:v>Kraj Vysočina</c:v>
                </c:pt>
                <c:pt idx="9">
                  <c:v>Jihomoravský kraj</c:v>
                </c:pt>
                <c:pt idx="10">
                  <c:v>Olomoucký kraj</c:v>
                </c:pt>
                <c:pt idx="11">
                  <c:v>Moravskoslezský kraj</c:v>
                </c:pt>
                <c:pt idx="12">
                  <c:v>Zlínský kraj</c:v>
                </c:pt>
                <c:pt idx="13">
                  <c:v>Praha</c:v>
                </c:pt>
              </c:strCache>
            </c:strRef>
          </c:cat>
          <c:val>
            <c:numRef>
              <c:f>List1!$D$2:$D$15</c:f>
              <c:numCache>
                <c:formatCode>General</c:formatCode>
                <c:ptCount val="1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17"/>
        <c:axId val="147905152"/>
        <c:axId val="159282304"/>
      </c:barChart>
      <c:catAx>
        <c:axId val="147905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59282304"/>
        <c:crosses val="autoZero"/>
        <c:auto val="1"/>
        <c:lblAlgn val="ctr"/>
        <c:lblOffset val="150"/>
        <c:noMultiLvlLbl val="0"/>
      </c:catAx>
      <c:valAx>
        <c:axId val="15928230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crossAx val="147905152"/>
        <c:crosses val="autoZero"/>
        <c:crossBetween val="between"/>
        <c:majorUnit val="1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chemeClr val="accent3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cat>
            <c:numRef>
              <c:f>List1!$A$2:$A$14</c:f>
              <c:numCache>
                <c:formatCode>General</c:formatCode>
                <c:ptCount val="1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</c:numCache>
            </c:numRef>
          </c:cat>
          <c:val>
            <c:numRef>
              <c:f>List1!$B$2:$B$14</c:f>
              <c:numCache>
                <c:formatCode>General</c:formatCode>
                <c:ptCount val="13"/>
                <c:pt idx="0">
                  <c:v>28500000</c:v>
                </c:pt>
                <c:pt idx="1">
                  <c:v>49500000</c:v>
                </c:pt>
                <c:pt idx="2">
                  <c:v>90500000</c:v>
                </c:pt>
                <c:pt idx="3">
                  <c:v>91000000</c:v>
                </c:pt>
                <c:pt idx="4">
                  <c:v>51000000</c:v>
                </c:pt>
                <c:pt idx="5">
                  <c:v>90000000</c:v>
                </c:pt>
                <c:pt idx="6">
                  <c:v>38500000</c:v>
                </c:pt>
                <c:pt idx="7">
                  <c:v>46000000</c:v>
                </c:pt>
                <c:pt idx="8">
                  <c:v>55164216</c:v>
                </c:pt>
                <c:pt idx="9">
                  <c:v>31693201</c:v>
                </c:pt>
                <c:pt idx="10">
                  <c:v>61739124</c:v>
                </c:pt>
                <c:pt idx="11">
                  <c:v>33832254</c:v>
                </c:pt>
                <c:pt idx="12">
                  <c:v>44072000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879616"/>
        <c:axId val="168881152"/>
      </c:barChart>
      <c:catAx>
        <c:axId val="168879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8881152"/>
        <c:crosses val="autoZero"/>
        <c:auto val="1"/>
        <c:lblAlgn val="ctr"/>
        <c:lblOffset val="100"/>
        <c:noMultiLvlLbl val="0"/>
      </c:catAx>
      <c:valAx>
        <c:axId val="168881152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168879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ED5B0-17D1-4B16-8813-B197CB4E7E5E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E7591-4DD0-4CEE-AEFA-69219198207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290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747B2FC-0128-4CC7-AAAD-919AA63A8C49}" type="datetimeFigureOut">
              <a:rPr lang="cs-CZ" smtClean="0"/>
              <a:t>2.9.2020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766AA8D-7B7D-41DE-8005-91F15BF136B2}" type="slidenum">
              <a:rPr lang="cs-CZ" smtClean="0"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lada.cz/cz/ppov/vvzpo/program-mobility/podklady-pro-zpracovani-zameru-bezbarierove-trasy-15623/" TargetMode="External"/><Relationship Id="rId2" Type="http://schemas.openxmlformats.org/officeDocument/2006/relationships/hyperlink" Target="https://www.vlada.cz/cz/ppov/vvzpo/program-mobility/program-mobility-7935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Y:\4502_vvz\Petra Nováková\vzory, žádanky, směrnice\logo ÚV\znacka_varianty_fin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6" t="72660" r="21046" b="14764"/>
          <a:stretch/>
        </p:blipFill>
        <p:spPr bwMode="auto">
          <a:xfrm>
            <a:off x="611560" y="404664"/>
            <a:ext cx="3774520" cy="115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948048" y="4437112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Zásady a pravidla </a:t>
            </a:r>
            <a:b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Národního rozvojového programu</a:t>
            </a:r>
            <a:b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mobility pro všechny</a:t>
            </a:r>
            <a:endParaRPr lang="cs-CZ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912920" y="1988840"/>
            <a:ext cx="76061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 zpřístupnit veřejné budovy </a:t>
            </a:r>
            <a:b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pěší trasy ve městech a obcích prostřednictvím příspěvku ze státního rozpočtu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96306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41440" cy="1442674"/>
          </a:xfrm>
        </p:spPr>
        <p:txBody>
          <a:bodyPr>
            <a:noAutofit/>
          </a:bodyPr>
          <a:lstStyle/>
          <a:p>
            <a:pPr algn="ctr"/>
            <a:r>
              <a:rPr lang="cs-CZ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Budovy zařízení poskytujících zdravotní a sociální služby </a:t>
            </a:r>
            <a:br>
              <a:rPr lang="cs-CZ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domy zvláštního určení</a:t>
            </a:r>
            <a:endParaRPr lang="cs-CZ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83568" y="1484784"/>
            <a:ext cx="7704856" cy="4989168"/>
          </a:xfrm>
        </p:spPr>
        <p:txBody>
          <a:bodyPr>
            <a:normAutofit/>
          </a:bodyPr>
          <a:lstStyle/>
          <a:p>
            <a:endParaRPr lang="cs-CZ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Zařízení zdravotních služeb – nemocnice, zdravotní střediska apod.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Zařízení sociálních služeb – domovy pro seniory, domovy pro osoby se zdravotním postižením apod.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Domy zvláštního určení – zejména DPS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115616" y="5157192"/>
            <a:ext cx="3528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Poliklinika Milevsko – bezbariérový přístup</a:t>
            </a:r>
          </a:p>
          <a:p>
            <a:pPr algn="ctr"/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4365104"/>
            <a:ext cx="3100784" cy="185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9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1280" y="332657"/>
            <a:ext cx="8041440" cy="1296144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ošty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40768"/>
            <a:ext cx="7467600" cy="4648957"/>
          </a:xfrm>
        </p:spPr>
        <p:txBody>
          <a:bodyPr/>
          <a:lstStyle/>
          <a:p>
            <a:pPr marL="0" indent="0">
              <a:buNone/>
            </a:pPr>
            <a:endParaRPr lang="cs-CZ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Odstraňování bariér v budovách pošt je plně financováno z rozpočtu České pošty s. p.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2"/>
            <a:ext cx="4208269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483768" y="6021288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Bezbariérový vstup – pošta, Kravaře u Hlučína, 2016 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2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Zpřístupňování budov zajišťujících dopravní služby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204864"/>
            <a:ext cx="7467600" cy="378486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Budovy železničních stanic a autobusových nádraží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Financování je podílové a příslušnými zdroji jsou rozpočet vlastníka infrastruktury, SFDI nebo MD a další (rozpočet kraje, obcí a měst)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4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Zpřístupňování komunikací pro chodce a veřejné dopravy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Zpřístupňování pěších tras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Odstraňování bariér stavebního charakteru ve vnitrostátní veřejné linkové osobní dopravě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Vybavení dopravních prostředků informačními a signalizačními zařízeními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Veřejné informační a odbavovací systémy pro osoby se sníženou schopností pohybu a orientace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Financování je podílové a příslušnými zdroji jsou rozpočet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dopravce, resp. vlastníka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infrastruktury, SFDI nebo MD a další (rozpočet kraje, obcí a měst)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1440" cy="864096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Zdroje financování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38200" y="1268760"/>
            <a:ext cx="7766248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sz="30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Ministerstva 10 mil. Kč na rok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pro místní rozvoj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financí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kultury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spravedlnosti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zdravotnictví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školství, mládeže a tělovýchovy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práce a sociálních věcí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dopravy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Ministerstvo vnitra</a:t>
            </a:r>
          </a:p>
          <a:p>
            <a:pPr marL="0" indent="0">
              <a:lnSpc>
                <a:spcPct val="110000"/>
              </a:lnSpc>
              <a:buNone/>
            </a:pPr>
            <a:endParaRPr lang="cs-CZ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cs-CZ" sz="30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Státní fond dopravní infrastruktury 100 mil. Kč na rok</a:t>
            </a:r>
          </a:p>
          <a:p>
            <a:pPr marL="0" indent="0">
              <a:lnSpc>
                <a:spcPct val="110000"/>
              </a:lnSpc>
              <a:buNone/>
            </a:pPr>
            <a:endParaRPr lang="cs-CZ" sz="1000" b="1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cs-CZ" sz="30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Česká pošta, s. p. 10 mil. Kč na rok</a:t>
            </a:r>
          </a:p>
          <a:p>
            <a:pPr marL="0" indent="0">
              <a:lnSpc>
                <a:spcPct val="110000"/>
              </a:lnSpc>
              <a:buNone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02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041440" cy="1008112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Financování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83568" y="1988840"/>
            <a:ext cx="8064896" cy="403244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Schválený záměr v NRPM je </a:t>
            </a:r>
            <a:r>
              <a:rPr lang="cs-CZ" sz="2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nutný pro získání příspěvku na jednotlivé projekty  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 dotačních titulů příslušných rezortů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cs-CZ" sz="28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vlastní příspěvek na akci lze požádat       až po schválení celého záměru v NRPM</a:t>
            </a:r>
          </a:p>
          <a:p>
            <a:pPr marL="0" indent="0">
              <a:lnSpc>
                <a:spcPct val="110000"/>
              </a:lnSpc>
              <a:buNone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9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při vytváření záměru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90000"/>
              </a:lnSpc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provedení analýzy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bezbariérovosti  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	  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koncepce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odstraňování bariér (audit, generel bezbariérových tras)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spolupráce města a projektanta s organizacemi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osob se zdravotním postižením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při mapování bariér a navrhování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trasy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ucelenost bezbariérové trasy, koncepčnost návrhu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konzultace projektů s příslušnými rezorty a institucemi ještě ve fázi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přípravy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soulad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projektové dokumentace s platnou legislativou vztahující se na bezbariérové užívání staveb (stavební zákon, vyhláška č.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398/2009 Sb.,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normy aj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Šipka doprava 3"/>
          <p:cNvSpPr/>
          <p:nvPr/>
        </p:nvSpPr>
        <p:spPr>
          <a:xfrm flipV="1">
            <a:off x="5724128" y="2145806"/>
            <a:ext cx="504056" cy="13886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792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záměru bezbariérové trasy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44869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800" b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Formulář pro předkládání záměrů bezbariérových </a:t>
            </a:r>
            <a:r>
              <a:rPr lang="cs-CZ" sz="18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obsahuje: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Identifikaci předkladatele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Celkovou výši rozpočtovaných nákladů na realizaci záměru a celkovou výši požadované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dotace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Harmonogram realizace bezbariérové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trasy – max. 3 roky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Charakteristika řešeného území a demografické údaje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Přehled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současného stavu v oblasti odstraňování bariér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 obci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Popis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plánované bezbariérové trasy a lokalizace záměru (mapa)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Popis jednotlivých dílčích projektů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Výsledky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kterých má být realizací záměru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dosaženo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cs-CZ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cs-CZ" sz="1800" b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Projektová dokumentace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 rozsahu minimálně DUR nebo DSP, u výtahů, zdvihacích plošin apod. technická specifikace zařízení, rozklíčování nákladů (rozpočet)</a:t>
            </a:r>
          </a:p>
          <a:p>
            <a:pPr marL="45720" indent="0"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89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1280" y="188641"/>
            <a:ext cx="8041440" cy="1296144"/>
          </a:xfrm>
        </p:spPr>
        <p:txBody>
          <a:bodyPr/>
          <a:lstStyle/>
          <a:p>
            <a:r>
              <a:rPr lang="cs-CZ" sz="4400" dirty="0" smtClean="0">
                <a:solidFill>
                  <a:schemeClr val="accent1">
                    <a:lumMod val="75000"/>
                  </a:schemeClr>
                </a:solidFill>
              </a:rPr>
              <a:t>NRPM 2005 - 2020</a:t>
            </a:r>
            <a:endParaRPr lang="cs-CZ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383903"/>
              </p:ext>
            </p:extLst>
          </p:nvPr>
        </p:nvGraphicFramePr>
        <p:xfrm>
          <a:off x="1403648" y="1268760"/>
          <a:ext cx="6048672" cy="524892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71658"/>
                <a:gridCol w="1286096"/>
                <a:gridCol w="1772401"/>
                <a:gridCol w="2218517"/>
              </a:tblGrid>
              <a:tr h="97437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Počet podaných záměrů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Počet záměrů doporučených k financování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Počet doporučených záměrů v %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2004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82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2005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40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65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2006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43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34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79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2007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36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69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2008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40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2009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55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2010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67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2011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32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47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2012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48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50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2013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54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2014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56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2015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17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53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2016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39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54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2017</a:t>
                      </a:r>
                      <a:endParaRPr lang="cs-CZ" sz="11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32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20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63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b="1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cs-CZ" sz="1100" b="1" u="none" strike="noStrike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cs-CZ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cs-CZ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cs-CZ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b="1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cs-CZ" sz="1100" b="1" u="none" strike="noStrike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b="1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cs-CZ" sz="1100" b="1" u="none" strike="noStrike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cs-CZ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cs-CZ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cs-CZ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cs-CZ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74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celkem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492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289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858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>
                <a:solidFill>
                  <a:schemeClr val="accent1">
                    <a:lumMod val="75000"/>
                  </a:schemeClr>
                </a:solidFill>
              </a:rPr>
              <a:t>Počet záměrů doporučených k financování dle krajů do 2020</a:t>
            </a:r>
            <a:endParaRPr lang="cs-CZ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6389109"/>
              </p:ext>
            </p:extLst>
          </p:nvPr>
        </p:nvGraphicFramePr>
        <p:xfrm>
          <a:off x="899592" y="2038350"/>
          <a:ext cx="740620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655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příspěvku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772816"/>
            <a:ext cx="7467600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Základní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Cíl programu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Opatření prováděná v rámci programu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Zdroje financování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bsah předkládaného záměru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Postup při hodnocení záměru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NRPM v letech 2005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</a:p>
          <a:p>
            <a:pPr marL="0" indent="0">
              <a:lnSpc>
                <a:spcPct val="150000"/>
              </a:lnSpc>
              <a:buNone/>
            </a:pP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32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Olomoucký kraj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11560" y="1988840"/>
            <a:ext cx="7467600" cy="39513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>
                <a:latin typeface="Arial" panose="020B0604020202020204" pitchFamily="34" charset="0"/>
                <a:cs typeface="Arial" panose="020B0604020202020204" pitchFamily="34" charset="0"/>
              </a:rPr>
              <a:t>Olomouc </a:t>
            </a: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- 6 záměrů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Šternberk</a:t>
            </a:r>
            <a:endParaRPr lang="cs-CZ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Přerov </a:t>
            </a:r>
            <a:endParaRPr lang="cs-CZ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Prostějov </a:t>
            </a:r>
            <a:endParaRPr lang="cs-CZ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>
                <a:latin typeface="Arial" panose="020B0604020202020204" pitchFamily="34" charset="0"/>
                <a:cs typeface="Arial" panose="020B0604020202020204" pitchFamily="34" charset="0"/>
              </a:rPr>
              <a:t>Jeseník </a:t>
            </a: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– 4 záměry </a:t>
            </a:r>
            <a:endParaRPr lang="cs-CZ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Šumperk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Dlouhá Loučka </a:t>
            </a:r>
            <a:endParaRPr lang="cs-CZ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cs-CZ" sz="2300" dirty="0">
                <a:latin typeface="Arial" panose="020B0604020202020204" pitchFamily="34" charset="0"/>
                <a:cs typeface="Arial" panose="020B0604020202020204" pitchFamily="34" charset="0"/>
              </a:rPr>
              <a:t>Nový Malín</a:t>
            </a:r>
          </a:p>
        </p:txBody>
      </p:sp>
    </p:spTree>
    <p:extLst>
      <p:ext uri="{BB962C8B-B14F-4D97-AF65-F5344CB8AC3E}">
        <p14:creationId xmlns:p14="http://schemas.microsoft.com/office/powerpoint/2010/main" val="11127121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Finanční podpora NRPM ze státního rozpočtu 2005-2016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805200"/>
              </p:ext>
            </p:extLst>
          </p:nvPr>
        </p:nvGraphicFramePr>
        <p:xfrm>
          <a:off x="827584" y="2060848"/>
          <a:ext cx="7344816" cy="383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6354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ontakty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55576" y="1124744"/>
            <a:ext cx="7704856" cy="5544616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Oddělení sekretariátu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Vládního výboru </a:t>
            </a: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pro osoby se zdravotním postižením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vlády ČR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 Nábřeží Edvarda Beneše 4, </a:t>
            </a:r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118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01  Praha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marL="0" indent="0" algn="ctr">
              <a:buFontTx/>
              <a:buNone/>
            </a:pPr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</a:pP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cs-CZ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	   tel.: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224 002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718	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</a:p>
          <a:p>
            <a:pPr marL="0" indent="0">
              <a:spcAft>
                <a:spcPts val="1800"/>
              </a:spcAft>
              <a:buFontTx/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	   email: </a:t>
            </a:r>
            <a:r>
              <a:rPr lang="cs-CZ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espinoza.blanka@vlada.cz</a:t>
            </a: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35000"/>
              </a:spcBef>
              <a:spcAft>
                <a:spcPts val="1800"/>
              </a:spcAft>
              <a:buNone/>
            </a:pPr>
            <a:r>
              <a:rPr lang="cs-CZ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   www.vvzpo.vlada.cz</a:t>
            </a:r>
            <a:endParaRPr 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35000"/>
              </a:spcBef>
              <a:buFont typeface="Wingdings" pitchFamily="2" charset="2"/>
              <a:buNone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88840"/>
            <a:ext cx="1156550" cy="1119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8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dokumenty 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683568" y="2038388"/>
            <a:ext cx="8136904" cy="395133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Vládní plán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financování Národního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rozvojového programu mobility pro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všechny na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období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2016 - 2025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rozvojový program mobility pro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všechny </a:t>
            </a:r>
            <a:r>
              <a:rPr lang="cs-CZ" dirty="0" smtClean="0">
                <a:hlinkClick r:id="rId2"/>
              </a:rPr>
              <a:t>https</a:t>
            </a:r>
            <a:r>
              <a:rPr lang="cs-CZ" dirty="0">
                <a:hlinkClick r:id="rId2"/>
              </a:rPr>
              <a:t>://www.vlada.cz/cz/ppov/vvzpo/program-mobility/program-mobility-79350/</a:t>
            </a:r>
            <a:endParaRPr lang="cs-CZ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při zpracování záměru bezbariérové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trasy – </a:t>
            </a: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Manuál pro předkladatele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Formulář</a:t>
            </a:r>
            <a:r>
              <a:rPr lang="cs-CZ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předložení záměru bezbariérové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trasy h</a:t>
            </a:r>
            <a:r>
              <a:rPr lang="cs-CZ" dirty="0" smtClean="0">
                <a:hlinkClick r:id="rId3"/>
              </a:rPr>
              <a:t>https</a:t>
            </a:r>
            <a:r>
              <a:rPr lang="cs-CZ" dirty="0">
                <a:hlinkClick r:id="rId3"/>
              </a:rPr>
              <a:t>://www.vlada.cz/cz/ppov/vvzpo/program-mobility/podklady-pro-zpracovani-zameru-bezbarierove-trasy-15623/</a:t>
            </a:r>
            <a:endParaRPr lang="cs-CZ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96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53984" y="188640"/>
            <a:ext cx="8041440" cy="1114533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cíl NRPM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12579" y="1628800"/>
            <a:ext cx="8407893" cy="46805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Vytvořit přístupné pro všechny občany i návštěvníky obce</a:t>
            </a:r>
          </a:p>
          <a:p>
            <a:pPr marL="0" indent="0" algn="ctr">
              <a:buNone/>
            </a:pPr>
            <a:endParaRPr lang="cs-CZ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Koncepce a strategie pro systematické odstraňování bariér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6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Vytvořit ucelené, </a:t>
            </a:r>
            <a:r>
              <a:rPr lang="cs-CZ" sz="2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komplexně </a:t>
            </a:r>
            <a:r>
              <a:rPr lang="cs-CZ" sz="26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řešené bezbariérové trasy</a:t>
            </a:r>
          </a:p>
          <a:p>
            <a:pPr marL="0" indent="0" algn="ctr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Záměr bezbariérové trasy = alespoň jedna bezbariérová trasa (stávající nebo plánovaná) a jeden bezbariérový objekt (stávající nebo plánovaný k úpravě), který se nachází na bezbariérové trase (výjimka - školy a školská zařízení)</a:t>
            </a:r>
          </a:p>
          <a:p>
            <a:pPr marL="0" indent="0" algn="ctr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Šipka dolů 2"/>
          <p:cNvSpPr/>
          <p:nvPr/>
        </p:nvSpPr>
        <p:spPr>
          <a:xfrm>
            <a:off x="4352223" y="2319730"/>
            <a:ext cx="198120" cy="40376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Šipka dolů 8"/>
          <p:cNvSpPr/>
          <p:nvPr/>
        </p:nvSpPr>
        <p:spPr>
          <a:xfrm>
            <a:off x="4352224" y="3573016"/>
            <a:ext cx="198119" cy="40376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99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5784902" cy="612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450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opatření  NRPM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>
          <a:xfrm>
            <a:off x="539552" y="2039112"/>
            <a:ext cx="4320480" cy="395020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sz="20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Odstraňování bariér  v budovách</a:t>
            </a:r>
          </a:p>
          <a:p>
            <a:pPr marL="0" indent="0">
              <a:spcBef>
                <a:spcPts val="0"/>
              </a:spcBef>
              <a:buNone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Vstup do budovy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Vertikální pohyb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Horizontální pohyb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Bezbariérové WC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Informační a orientační systémy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4"/>
          </p:nvPr>
        </p:nvSpPr>
        <p:spPr>
          <a:xfrm>
            <a:off x="4860032" y="2039112"/>
            <a:ext cx="4104456" cy="3950208"/>
          </a:xfrm>
        </p:spPr>
        <p:txBody>
          <a:bodyPr/>
          <a:lstStyle/>
          <a:p>
            <a:pPr marL="0" indent="0">
              <a:buNone/>
            </a:pPr>
            <a:r>
              <a:rPr lang="cs-CZ" sz="2000" b="1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Zpřístupňování dopravy</a:t>
            </a:r>
            <a:endParaRPr lang="cs-CZ" sz="2000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Důraz na propojení jednotlivých objektů bezbariérovými trasami města/obce</a:t>
            </a:r>
          </a:p>
          <a:p>
            <a:pPr marL="0" indent="0"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49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1280" y="260649"/>
            <a:ext cx="8041440" cy="1224135"/>
          </a:xfrm>
        </p:spPr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Cílová skupina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628800"/>
            <a:ext cx="7992888" cy="48245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šichni občané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soby </a:t>
            </a:r>
            <a:r>
              <a:rPr lang="cs-CZ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omezenou schopností pohybu a orientace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soby se zdravotním postižením a jiným omezením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senioři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soby dočasně indisponované (po úraze, akutně nemocní…)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ěhotné ženy a matky s kočárky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alé děti (0 – 3 roky)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soby nesoucí těžká břemena, atd.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4756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Budovy veřejných institucí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27584" y="1700808"/>
            <a:ext cx="7467600" cy="40953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Ústřední orgány státní správy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Pracoviště Úřadu práce ČR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Pracoviště České správy sociálního zabezpečení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Finanční a celní úřady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Soudy a státní zastupitelství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Služebny policie ČR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Radnice (obecní a městské úřady)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Krajské úřady</a:t>
            </a: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0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Budovy vzdělávacích, sportovních a kulturních zařízení</a:t>
            </a:r>
            <a:endParaRPr lang="cs-CZ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83568" y="1844824"/>
            <a:ext cx="7622232" cy="4392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Školy, školská zařízení a sportovní zařízení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Muzea, knihovny, divadla, kina apod.</a:t>
            </a:r>
          </a:p>
          <a:p>
            <a:pPr marL="45720" indent="0">
              <a:buNone/>
            </a:pP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Plzeň – Gymnázium 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rantiška Křižíka, 2017                                Dobříš – vstup do knihovny, 2014</a:t>
            </a:r>
          </a:p>
        </p:txBody>
      </p:sp>
      <p:pic>
        <p:nvPicPr>
          <p:cNvPr id="1026" name="Picture 2" descr="http://www.regionplzen.cz/uws_images/firmy/049557/clanky/na-krizikove-gymnaziu-otevre-bezbarierove-upravy-jan-potmesil-a-vernisaz-vystavy-137650/bezbarirovv-pravy-gymnzia_31760_plzensko_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06" y="3140968"/>
            <a:ext cx="3810903" cy="253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0891"/>
            <a:ext cx="4104456" cy="256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02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4036</TotalTime>
  <Words>821</Words>
  <Application>Microsoft Office PowerPoint</Application>
  <PresentationFormat>Předvádění na obrazovce (4:3)</PresentationFormat>
  <Paragraphs>232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Sketchbook</vt:lpstr>
      <vt:lpstr>Prezentace aplikace PowerPoint</vt:lpstr>
      <vt:lpstr>Obsah příspěvku</vt:lpstr>
      <vt:lpstr>Základní dokumenty </vt:lpstr>
      <vt:lpstr>Základní cíl NRPM</vt:lpstr>
      <vt:lpstr>Prezentace aplikace PowerPoint</vt:lpstr>
      <vt:lpstr>    Základní opatření  NRPM</vt:lpstr>
      <vt:lpstr>Cílová skupina</vt:lpstr>
      <vt:lpstr>Budovy veřejných institucí</vt:lpstr>
      <vt:lpstr>Budovy vzdělávacích, sportovních a kulturních zařízení</vt:lpstr>
      <vt:lpstr>Budovy zařízení poskytujících zdravotní a sociální služby  a domy zvláštního určení</vt:lpstr>
      <vt:lpstr>Pošty</vt:lpstr>
      <vt:lpstr>Zpřístupňování budov zajišťujících dopravní služby</vt:lpstr>
      <vt:lpstr>Zpřístupňování komunikací pro chodce a veřejné dopravy</vt:lpstr>
      <vt:lpstr>Zdroje financování</vt:lpstr>
      <vt:lpstr>Financování</vt:lpstr>
      <vt:lpstr>Postup při vytváření záměru</vt:lpstr>
      <vt:lpstr>Obsah záměru bezbariérové trasy</vt:lpstr>
      <vt:lpstr>NRPM 2005 - 2020</vt:lpstr>
      <vt:lpstr>Počet záměrů doporučených k financování dle krajů do 2020</vt:lpstr>
      <vt:lpstr>Olomoucký kraj</vt:lpstr>
      <vt:lpstr>Finanční podpora NRPM ze státního rozpočtu 2005-2016</vt:lpstr>
      <vt:lpstr>Kontakty</vt:lpstr>
    </vt:vector>
  </TitlesOfParts>
  <Company>uv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Základní dokumenty</dc:title>
  <dc:creator>Mičicová Barbora</dc:creator>
  <cp:lastModifiedBy>Dagmar Lanzová</cp:lastModifiedBy>
  <cp:revision>183</cp:revision>
  <cp:lastPrinted>2018-03-12T06:05:01Z</cp:lastPrinted>
  <dcterms:created xsi:type="dcterms:W3CDTF">2013-03-28T10:06:01Z</dcterms:created>
  <dcterms:modified xsi:type="dcterms:W3CDTF">2020-09-02T12:00:17Z</dcterms:modified>
</cp:coreProperties>
</file>