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75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5" r:id="rId3"/>
    <p:sldId id="278" r:id="rId4"/>
    <p:sldId id="280" r:id="rId5"/>
    <p:sldId id="281" r:id="rId6"/>
    <p:sldId id="282" r:id="rId7"/>
    <p:sldId id="283" r:id="rId8"/>
    <p:sldId id="287" r:id="rId9"/>
    <p:sldId id="288" r:id="rId10"/>
    <p:sldId id="279" r:id="rId11"/>
  </p:sldIdLst>
  <p:sldSz cx="9906000" cy="6858000" type="A4"/>
  <p:notesSz cx="9144000" cy="6858000"/>
  <p:defaultTextStyle>
    <a:defPPr>
      <a:defRPr lang="cs-CZ"/>
    </a:defPPr>
    <a:lvl1pPr marL="0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1pPr>
    <a:lvl2pPr marL="478940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2pPr>
    <a:lvl3pPr marL="957879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3pPr>
    <a:lvl4pPr marL="1436819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4pPr>
    <a:lvl5pPr marL="1915758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5pPr>
    <a:lvl6pPr marL="2394698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6pPr>
    <a:lvl7pPr marL="2873637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7pPr>
    <a:lvl8pPr marL="3352576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8pPr>
    <a:lvl9pPr marL="3831516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Y" initials="m" lastIdx="1" clrIdx="0">
    <p:extLst>
      <p:ext uri="{19B8F6BF-5375-455C-9EA6-DF929625EA0E}">
        <p15:presenceInfo xmlns:p15="http://schemas.microsoft.com/office/powerpoint/2012/main" xmlns="" userId="mART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6F8FC"/>
    <a:srgbClr val="EDF1F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32" autoAdjust="0"/>
    <p:restoredTop sz="94187" autoAdjust="0"/>
  </p:normalViewPr>
  <p:slideViewPr>
    <p:cSldViewPr>
      <p:cViewPr varScale="1">
        <p:scale>
          <a:sx n="74" d="100"/>
          <a:sy n="74" d="100"/>
        </p:scale>
        <p:origin x="-942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4" d="100"/>
          <a:sy n="114" d="100"/>
        </p:scale>
        <p:origin x="1170" y="96"/>
      </p:cViewPr>
      <p:guideLst/>
    </p:cSldViewPr>
  </p:notesViewPr>
  <p:gridSpacing cx="92160725" cy="921607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/>
          <p:cNvSpPr>
            <a:spLocks noGrp="1"/>
          </p:cNvSpPr>
          <p:nvPr>
            <p:ph type="dt" sz="quarter" idx="1"/>
          </p:nvPr>
        </p:nvSpPr>
        <p:spPr>
          <a:xfrm>
            <a:off x="5181600" y="6505123"/>
            <a:ext cx="3962400" cy="344488"/>
          </a:xfrm>
          <a:prstGeom prst="rect">
            <a:avLst/>
          </a:prstGeom>
        </p:spPr>
        <p:txBody>
          <a:bodyPr vert="horz" lIns="91440" tIns="45720" rIns="612000" bIns="45720" rtlCol="0"/>
          <a:lstStyle>
            <a:lvl1pPr algn="r">
              <a:defRPr sz="1200"/>
            </a:lvl1pPr>
          </a:lstStyle>
          <a:p>
            <a:fld id="{426FD384-D035-43AF-8B3E-D7E26B794101}" type="datetimeFigureOut">
              <a:rPr lang="cs-CZ" sz="800" smtClean="0"/>
              <a:pPr/>
              <a:t>16.2.2016</a:t>
            </a:fld>
            <a:endParaRPr lang="cs-CZ" sz="800" dirty="0"/>
          </a:p>
        </p:txBody>
      </p:sp>
    </p:spTree>
    <p:extLst>
      <p:ext uri="{BB962C8B-B14F-4D97-AF65-F5344CB8AC3E}">
        <p14:creationId xmlns:p14="http://schemas.microsoft.com/office/powerpoint/2010/main" xmlns="" val="30673521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4932004" y="650603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800"/>
            </a:lvl1pPr>
          </a:lstStyle>
          <a:p>
            <a:fld id="{D96F02EE-927F-4DCD-A0F3-42968C968697}" type="datetimeFigureOut">
              <a:rPr lang="cs-CZ" smtClean="0"/>
              <a:pPr/>
              <a:t>16.2.2016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61951" y="1448978"/>
            <a:ext cx="6390071" cy="442389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642023" y="1448977"/>
            <a:ext cx="2250026" cy="441004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xmlns="" val="1526996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78940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957879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436819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915758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394698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6pPr>
    <a:lvl7pPr marL="2873637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7pPr>
    <a:lvl8pPr marL="3352576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8pPr>
    <a:lvl9pPr marL="3831516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71438" y="1268413"/>
            <a:ext cx="5980112" cy="41402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>
          <a:xfrm>
            <a:off x="6102017" y="1268976"/>
            <a:ext cx="2880032" cy="5040055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/>
          <a:lstStyle/>
          <a:p>
            <a:fld id="{7845D7C1-3DAD-4E4B-9E84-F564AF2E2340}" type="slidenum">
              <a:rPr lang="cs-CZ" smtClean="0"/>
              <a:pPr/>
              <a:t>0</a:t>
            </a:fld>
            <a:endParaRPr lang="cs-CZ"/>
          </a:p>
        </p:txBody>
      </p:sp>
      <p:sp>
        <p:nvSpPr>
          <p:cNvPr id="6" name="Zástupný symbol pro poznámky 2"/>
          <p:cNvSpPr txBox="1">
            <a:spLocks/>
          </p:cNvSpPr>
          <p:nvPr/>
        </p:nvSpPr>
        <p:spPr>
          <a:xfrm>
            <a:off x="5962015" y="1808982"/>
            <a:ext cx="2880032" cy="39600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marL="0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8940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7879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6819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15758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94698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3637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2576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31516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306779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1925" y="1449388"/>
            <a:ext cx="6389688" cy="4422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8803866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1925" y="1449388"/>
            <a:ext cx="6389688" cy="4422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758468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1925" y="1449388"/>
            <a:ext cx="6389688" cy="4422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397663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1925" y="1449388"/>
            <a:ext cx="6389688" cy="4422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059519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1925" y="1449388"/>
            <a:ext cx="6389688" cy="4422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059519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71438" y="1268413"/>
            <a:ext cx="5980112" cy="41402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>
          <a:xfrm>
            <a:off x="6102017" y="1268976"/>
            <a:ext cx="2880032" cy="5040055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/>
          <a:lstStyle/>
          <a:p>
            <a:fld id="{7845D7C1-3DAD-4E4B-9E84-F564AF2E2340}" type="slidenum">
              <a:rPr lang="cs-CZ" smtClean="0"/>
              <a:pPr/>
              <a:t>9</a:t>
            </a:fld>
            <a:endParaRPr lang="cs-CZ"/>
          </a:p>
        </p:txBody>
      </p:sp>
      <p:sp>
        <p:nvSpPr>
          <p:cNvPr id="6" name="Zástupný symbol pro poznámky 2"/>
          <p:cNvSpPr txBox="1">
            <a:spLocks/>
          </p:cNvSpPr>
          <p:nvPr/>
        </p:nvSpPr>
        <p:spPr>
          <a:xfrm>
            <a:off x="5962015" y="1808982"/>
            <a:ext cx="2880032" cy="39600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marL="0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8940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7879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6819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15758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94698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3637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2576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31516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081496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.v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0" y="2978995"/>
            <a:ext cx="9906000" cy="785557"/>
          </a:xfrm>
          <a:prstGeom prst="rect">
            <a:avLst/>
          </a:prstGeom>
        </p:spPr>
        <p:txBody>
          <a:bodyPr vert="horz" lIns="36000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0" y="3969006"/>
            <a:ext cx="9905999" cy="2888993"/>
          </a:xfrm>
          <a:prstGeom prst="rect">
            <a:avLst/>
          </a:prstGeom>
        </p:spPr>
        <p:txBody>
          <a:bodyPr lIns="36000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  <p:sp>
        <p:nvSpPr>
          <p:cNvPr id="7" name="Obdélník 6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3011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91878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m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xmlns="" val="3316039746"/>
              </p:ext>
            </p:extLst>
          </p:nvPr>
        </p:nvGraphicFramePr>
        <p:xfrm>
          <a:off x="-8924" y="2258987"/>
          <a:ext cx="4683125" cy="4413250"/>
        </p:xfrm>
        <a:graphic>
          <a:graphicData uri="http://schemas.openxmlformats.org/presentationml/2006/ole">
            <p:oleObj spid="_x0000_s10359" name="CorelDRAW" r:id="rId3" imgW="6239160" imgH="5880600" progId="">
              <p:embed/>
            </p:oleObj>
          </a:graphicData>
        </a:graphic>
      </p:graphicFrame>
      <p:sp>
        <p:nvSpPr>
          <p:cNvPr id="5" name="Obdélník 4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xmlns="" val="3004457337"/>
              </p:ext>
            </p:extLst>
          </p:nvPr>
        </p:nvGraphicFramePr>
        <p:xfrm>
          <a:off x="362949" y="207290"/>
          <a:ext cx="1422810" cy="409708"/>
        </p:xfrm>
        <a:graphic>
          <a:graphicData uri="http://schemas.openxmlformats.org/presentationml/2006/ole">
            <p:oleObj spid="_x0000_s10360" name="CorelDRAW" r:id="rId4" imgW="9027360" imgH="259884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909635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m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xmlns="" val="466388911"/>
              </p:ext>
            </p:extLst>
          </p:nvPr>
        </p:nvGraphicFramePr>
        <p:xfrm>
          <a:off x="0" y="2270074"/>
          <a:ext cx="4683125" cy="4398962"/>
        </p:xfrm>
        <a:graphic>
          <a:graphicData uri="http://schemas.openxmlformats.org/presentationml/2006/ole">
            <p:oleObj spid="_x0000_s11327" name="CorelDRAW" r:id="rId3" imgW="6239160" imgH="5861160" progId="">
              <p:embed/>
            </p:oleObj>
          </a:graphicData>
        </a:graphic>
      </p:graphicFrame>
      <p:sp>
        <p:nvSpPr>
          <p:cNvPr id="6" name="Obdélník 5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57777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m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xmlns="" val="2156731534"/>
              </p:ext>
            </p:extLst>
          </p:nvPr>
        </p:nvGraphicFramePr>
        <p:xfrm>
          <a:off x="0" y="2258987"/>
          <a:ext cx="4683125" cy="2179638"/>
        </p:xfrm>
        <a:graphic>
          <a:graphicData uri="http://schemas.openxmlformats.org/presentationml/2006/ole">
            <p:oleObj spid="_x0000_s12351" name="CorelDRAW" r:id="rId3" imgW="6239160" imgH="2903040" progId="">
              <p:embed/>
            </p:oleObj>
          </a:graphicData>
        </a:graphic>
      </p:graphicFrame>
      <p:sp>
        <p:nvSpPr>
          <p:cNvPr id="9" name="Obdélník 8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699007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xmlns="" val="2267507121"/>
              </p:ext>
            </p:extLst>
          </p:nvPr>
        </p:nvGraphicFramePr>
        <p:xfrm>
          <a:off x="4322993" y="2298648"/>
          <a:ext cx="5456786" cy="4190386"/>
        </p:xfrm>
        <a:graphic>
          <a:graphicData uri="http://schemas.openxmlformats.org/presentationml/2006/ole">
            <p:oleObj spid="_x0000_s13375" name="CorelDRAW" r:id="rId3" imgW="7582680" imgH="5822640" progId="">
              <p:embed/>
            </p:oleObj>
          </a:graphicData>
        </a:graphic>
      </p:graphicFrame>
      <p:sp>
        <p:nvSpPr>
          <p:cNvPr id="5" name="Obdélník 4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045825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72000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360000" tIns="180000" rIns="360000" bIns="36000" anchor="ctr" anchorCtr="0"/>
          <a:lstStyle>
            <a:lvl1pPr algn="l">
              <a:defRPr sz="3200" b="0" cap="all" baseline="0">
                <a:solidFill>
                  <a:schemeClr val="bg1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4" name="Zástupný symbol pro text 2"/>
          <p:cNvSpPr>
            <a:spLocks noGrp="1"/>
          </p:cNvSpPr>
          <p:nvPr>
            <p:ph idx="1"/>
          </p:nvPr>
        </p:nvSpPr>
        <p:spPr>
          <a:xfrm>
            <a:off x="0" y="728970"/>
            <a:ext cx="9906001" cy="6129030"/>
          </a:xfrm>
          <a:prstGeom prst="rect">
            <a:avLst/>
          </a:prstGeom>
        </p:spPr>
        <p:txBody>
          <a:bodyPr vert="horz" wrap="square" lIns="360000" tIns="360000" rIns="360000" bIns="45720" rtlCol="0">
            <a:normAutofit/>
          </a:bodyPr>
          <a:lstStyle>
            <a:lvl1pPr marL="0" indent="0" algn="l">
              <a:buFont typeface="Wingdings" panose="05000000000000000000" pitchFamily="2" charset="2"/>
              <a:buNone/>
              <a:defRPr sz="2000" b="0" cap="none" baseline="0"/>
            </a:lvl1pPr>
            <a:lvl2pPr marL="685800" indent="-228600" algn="l">
              <a:buSzPct val="110000"/>
              <a:buFont typeface="Wingdings" panose="05000000000000000000" pitchFamily="2" charset="2"/>
              <a:buChar char="§"/>
              <a:defRPr sz="1800" b="0"/>
            </a:lvl2pPr>
            <a:lvl3pPr marL="1143000" indent="-228600" algn="l">
              <a:buFont typeface="Wingdings" panose="05000000000000000000" pitchFamily="2" charset="2"/>
              <a:buChar char="§"/>
              <a:defRPr sz="2000"/>
            </a:lvl3pPr>
            <a:lvl4pPr algn="r">
              <a:defRPr sz="2800" i="0"/>
            </a:lvl4pPr>
            <a:lvl5pPr algn="r">
              <a:defRPr/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2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</p:txBody>
      </p:sp>
      <p:sp>
        <p:nvSpPr>
          <p:cNvPr id="3" name="Obdélník 2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528046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94040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0" r:id="rId2"/>
    <p:sldLayoutId id="2147483692" r:id="rId3"/>
    <p:sldLayoutId id="2147483693" r:id="rId4"/>
    <p:sldLayoutId id="2147483694" r:id="rId5"/>
    <p:sldLayoutId id="2147483691" r:id="rId6"/>
    <p:sldLayoutId id="2147483689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872988" y="4043240"/>
            <a:ext cx="1350015" cy="810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 idx="4294967295"/>
          </p:nvPr>
        </p:nvSpPr>
        <p:spPr>
          <a:xfrm>
            <a:off x="272948" y="3789004"/>
            <a:ext cx="9540106" cy="7858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3200" b="1" cap="all" spc="50" dirty="0" smtClean="0">
                <a:solidFill>
                  <a:schemeClr val="tx2">
                    <a:lumMod val="75000"/>
                  </a:schemeClr>
                </a:solidFill>
              </a:rPr>
              <a:t>PODPORA KRAJSKÉHO AKČNÍHO PLÁNOVÁNÍ</a:t>
            </a:r>
            <a:endParaRPr lang="cs-CZ" sz="3200" b="1" cap="all" spc="5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63009" y="1010832"/>
            <a:ext cx="3780042" cy="2508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2797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872988" y="4043240"/>
            <a:ext cx="1350015" cy="810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 idx="4294967295"/>
          </p:nvPr>
        </p:nvSpPr>
        <p:spPr>
          <a:xfrm>
            <a:off x="272948" y="3903201"/>
            <a:ext cx="9540106" cy="7858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3200" b="1" cap="all" dirty="0" smtClean="0">
                <a:solidFill>
                  <a:schemeClr val="tx2">
                    <a:lumMod val="75000"/>
                  </a:schemeClr>
                </a:solidFill>
              </a:rPr>
              <a:t>DĚKUJI ZA POZORNOST</a:t>
            </a:r>
            <a:endParaRPr lang="cs-CZ" sz="3200" b="1" cap="all" spc="5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5943011" y="4779015"/>
            <a:ext cx="315003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PhDr. Helena Marinková </a:t>
            </a:r>
            <a:endParaRPr lang="cs-CZ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sz="1800" dirty="0" smtClean="0">
                <a:solidFill>
                  <a:schemeClr val="tx2">
                    <a:lumMod val="75000"/>
                  </a:schemeClr>
                </a:solidFill>
              </a:rPr>
              <a:t>h</a:t>
            </a:r>
            <a:r>
              <a:rPr lang="cs-CZ" sz="1800" dirty="0" smtClean="0">
                <a:solidFill>
                  <a:schemeClr val="tx2">
                    <a:lumMod val="75000"/>
                  </a:schemeClr>
                </a:solidFill>
              </a:rPr>
              <a:t>elena.marinkova@nuv.cz</a:t>
            </a:r>
            <a:endParaRPr lang="cs-CZ" sz="1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94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dirty="0"/>
              <a:t> </a:t>
            </a:r>
            <a:r>
              <a:rPr lang="cs-CZ" dirty="0" smtClean="0"/>
              <a:t>CÍLE</a:t>
            </a:r>
            <a:endParaRPr lang="cs-CZ" dirty="0"/>
          </a:p>
        </p:txBody>
      </p:sp>
      <p:sp>
        <p:nvSpPr>
          <p:cNvPr id="8" name="Zástupný symbol pro obsah 1"/>
          <p:cNvSpPr>
            <a:spLocks noGrp="1"/>
          </p:cNvSpPr>
          <p:nvPr>
            <p:ph idx="1"/>
          </p:nvPr>
        </p:nvSpPr>
        <p:spPr>
          <a:xfrm>
            <a:off x="198438" y="638969"/>
            <a:ext cx="9359900" cy="6030119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cs-CZ" sz="24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Obecným cílem projektu je podpora vzdělávání na středních a vyšších odborných školách v souladu se vzdělávací strategií MŠMT a s využitím akčního plánování. Uvedený obecný cíl bude realizován prostřednictvím dílčích cílů</a:t>
            </a:r>
            <a:r>
              <a:rPr lang="cs-CZ" sz="24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: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cs-CZ" sz="2600" b="1" dirty="0" smtClean="0">
                <a:solidFill>
                  <a:srgbClr val="003399"/>
                </a:solidFill>
                <a:latin typeface="Calibri" panose="020F0502020204030204" pitchFamily="34" charset="0"/>
              </a:rPr>
              <a:t>DC 1</a:t>
            </a:r>
            <a:r>
              <a:rPr lang="cs-CZ" sz="2600" b="1" dirty="0" smtClean="0">
                <a:solidFill>
                  <a:srgbClr val="003399"/>
                </a:solidFill>
              </a:rPr>
              <a:t> </a:t>
            </a:r>
            <a:r>
              <a:rPr lang="cs-CZ" sz="2600" b="1" dirty="0" smtClean="0">
                <a:solidFill>
                  <a:srgbClr val="003399"/>
                </a:solidFill>
                <a:latin typeface="Calibri" pitchFamily="34" charset="0"/>
              </a:rPr>
              <a:t>Podpora přípravy a realizace krajských akčních plánů v oblasti vzdělávání (KAP):</a:t>
            </a:r>
          </a:p>
          <a:p>
            <a:pPr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itchFamily="34" charset="0"/>
              </a:rPr>
              <a:t>DC 1.1 zajistit metodickou a supervizní podporu přípravy </a:t>
            </a:r>
            <a:r>
              <a:rPr lang="cs-CZ" sz="2400" b="1" dirty="0" smtClean="0">
                <a:solidFill>
                  <a:srgbClr val="003399"/>
                </a:solidFill>
                <a:latin typeface="Calibri" pitchFamily="34" charset="0"/>
              </a:rPr>
              <a:t>KAP I</a:t>
            </a:r>
            <a:r>
              <a:rPr lang="cs-CZ" sz="2400" dirty="0" smtClean="0">
                <a:solidFill>
                  <a:srgbClr val="003399"/>
                </a:solidFill>
                <a:latin typeface="Calibri" pitchFamily="34" charset="0"/>
              </a:rPr>
              <a:t>: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None/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itchFamily="34" charset="0"/>
              </a:rPr>
              <a:t>spolupráce </a:t>
            </a:r>
            <a:r>
              <a:rPr lang="cs-CZ" sz="2400" dirty="0" smtClean="0">
                <a:solidFill>
                  <a:srgbClr val="003399"/>
                </a:solidFill>
                <a:latin typeface="Calibri" pitchFamily="34" charset="0"/>
              </a:rPr>
              <a:t>s krajskými projekty; dotazníkové šetření; soulad se vzdělávací politikou, kvalita);</a:t>
            </a:r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itchFamily="34" charset="0"/>
              </a:rPr>
              <a:t>DC </a:t>
            </a: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1.2 metodicky podporovat </a:t>
            </a:r>
            <a:r>
              <a:rPr lang="cs-CZ" sz="2400" b="1" dirty="0">
                <a:solidFill>
                  <a:srgbClr val="003399"/>
                </a:solidFill>
                <a:latin typeface="Calibri" panose="020F0502020204030204" pitchFamily="34" charset="0"/>
              </a:rPr>
              <a:t>proces akčního plánování</a:t>
            </a: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, které se má stát nástrojem kvalitního řízení školství v území i na školách – </a:t>
            </a:r>
            <a:r>
              <a:rPr lang="cs-CZ" sz="2400" b="1" dirty="0">
                <a:solidFill>
                  <a:srgbClr val="003399"/>
                </a:solidFill>
                <a:latin typeface="Calibri" panose="020F0502020204030204" pitchFamily="34" charset="0"/>
              </a:rPr>
              <a:t>KAP II</a:t>
            </a: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;</a:t>
            </a:r>
          </a:p>
          <a:p>
            <a:pPr marL="0" indent="0">
              <a:buFont typeface="Wingdings" pitchFamily="2" charset="2"/>
              <a:buNone/>
              <a:defRPr/>
            </a:pPr>
            <a:endParaRPr lang="cs-CZ" sz="2400" dirty="0">
              <a:latin typeface="Calibri" panose="020F0502020204030204" pitchFamily="34" charset="0"/>
            </a:endParaRPr>
          </a:p>
          <a:p>
            <a:pPr>
              <a:defRPr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84968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728970"/>
          </a:xfrm>
        </p:spPr>
        <p:txBody>
          <a:bodyPr/>
          <a:lstStyle/>
          <a:p>
            <a:pPr algn="r"/>
            <a:r>
              <a:rPr lang="cs-CZ" dirty="0"/>
              <a:t> </a:t>
            </a:r>
            <a:r>
              <a:rPr lang="cs-CZ" dirty="0" smtClean="0"/>
              <a:t>CÍLE</a:t>
            </a:r>
            <a:endParaRPr lang="cs-CZ" dirty="0"/>
          </a:p>
        </p:txBody>
      </p:sp>
      <p:sp>
        <p:nvSpPr>
          <p:cNvPr id="9" name="Zástupný symbol pro obsah 2"/>
          <p:cNvSpPr>
            <a:spLocks noGrp="1"/>
          </p:cNvSpPr>
          <p:nvPr>
            <p:ph idx="1"/>
          </p:nvPr>
        </p:nvSpPr>
        <p:spPr>
          <a:xfrm>
            <a:off x="198438" y="836613"/>
            <a:ext cx="9359900" cy="5373687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cs-CZ" sz="2600" b="1" dirty="0">
                <a:solidFill>
                  <a:srgbClr val="003399"/>
                </a:solidFill>
                <a:latin typeface="Calibri" pitchFamily="34" charset="0"/>
              </a:rPr>
              <a:t>DC </a:t>
            </a:r>
            <a:r>
              <a:rPr lang="cs-CZ" sz="2600" b="1" dirty="0" smtClean="0">
                <a:solidFill>
                  <a:srgbClr val="003399"/>
                </a:solidFill>
                <a:latin typeface="Calibri" pitchFamily="34" charset="0"/>
              </a:rPr>
              <a:t>2</a:t>
            </a:r>
            <a:r>
              <a:rPr lang="cs-CZ" sz="2600" dirty="0" smtClean="0">
                <a:latin typeface="Calibri" pitchFamily="34" charset="0"/>
              </a:rPr>
              <a:t> </a:t>
            </a:r>
            <a:r>
              <a:rPr lang="cs-CZ" sz="2600" b="1" dirty="0" smtClean="0">
                <a:solidFill>
                  <a:srgbClr val="003399"/>
                </a:solidFill>
                <a:latin typeface="Calibri" pitchFamily="34" charset="0"/>
              </a:rPr>
              <a:t>Cílená </a:t>
            </a:r>
            <a:r>
              <a:rPr lang="cs-CZ" sz="2600" b="1" dirty="0">
                <a:solidFill>
                  <a:srgbClr val="003399"/>
                </a:solidFill>
                <a:latin typeface="Calibri" pitchFamily="34" charset="0"/>
              </a:rPr>
              <a:t>podpora škol při přípravě plánů aktivit rozvoje vzdělávání </a:t>
            </a:r>
            <a:r>
              <a:rPr lang="cs-CZ" sz="2600" b="1" dirty="0" smtClean="0">
                <a:solidFill>
                  <a:srgbClr val="003399"/>
                </a:solidFill>
                <a:latin typeface="Calibri" pitchFamily="34" charset="0"/>
              </a:rPr>
              <a:t>(</a:t>
            </a:r>
            <a:r>
              <a:rPr lang="cs-CZ" sz="2600" b="1" dirty="0">
                <a:solidFill>
                  <a:srgbClr val="003399"/>
                </a:solidFill>
                <a:latin typeface="Calibri" pitchFamily="34" charset="0"/>
              </a:rPr>
              <a:t>resp. školních akčních </a:t>
            </a:r>
            <a:r>
              <a:rPr lang="cs-CZ" sz="2600" b="1" dirty="0" smtClean="0">
                <a:solidFill>
                  <a:srgbClr val="003399"/>
                </a:solidFill>
                <a:latin typeface="Calibri" pitchFamily="34" charset="0"/>
              </a:rPr>
              <a:t>plánů), </a:t>
            </a:r>
            <a:r>
              <a:rPr lang="cs-CZ" sz="2600" b="1" dirty="0">
                <a:solidFill>
                  <a:srgbClr val="003399"/>
                </a:solidFill>
                <a:latin typeface="Calibri" pitchFamily="34" charset="0"/>
              </a:rPr>
              <a:t>jejich vyhodnocování a zajišťování kvality realizovaných činností</a:t>
            </a:r>
            <a:r>
              <a:rPr lang="cs-CZ" sz="2600" b="1" dirty="0" smtClean="0">
                <a:solidFill>
                  <a:srgbClr val="003399"/>
                </a:solidFill>
                <a:latin typeface="Calibri" pitchFamily="34" charset="0"/>
              </a:rPr>
              <a:t>:</a:t>
            </a:r>
          </a:p>
          <a:p>
            <a:pPr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DC </a:t>
            </a: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2.1 zajistit systematickou podporu a přípravu 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PA/ŠAP </a:t>
            </a: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na 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středních </a:t>
            </a: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školách 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a vyšších odborných školách jednotlivých;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None/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podpora 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škol při přípravě, realizaci a vyhodnocení ŠAP/PA v obou obdobích tvorby KAP)</a:t>
            </a:r>
            <a:endParaRPr lang="cs-CZ" sz="2400" dirty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>
              <a:defRPr/>
            </a:pP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DC 2.2 zajistit intervence směřující k podpoře škol při jejich vzdělávací činnosti; obsahové zaměření intervencí bude v souladu s aktuálně zjištěnými potřebami škol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podpora 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spolupráce škol; vzdělávání PP v oblastech intervencí)</a:t>
            </a:r>
            <a:endParaRPr lang="cs-CZ" sz="2400" dirty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146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pPr algn="r"/>
            <a:r>
              <a:rPr lang="cs-CZ" dirty="0"/>
              <a:t> </a:t>
            </a:r>
            <a:r>
              <a:rPr lang="cs-CZ" dirty="0" err="1" smtClean="0"/>
              <a:t>Dc</a:t>
            </a:r>
            <a:r>
              <a:rPr lang="cs-CZ" dirty="0" smtClean="0"/>
              <a:t> 1 PODPORA PŘÍPRAVY A REALIZACE KAP</a:t>
            </a:r>
            <a:endParaRPr lang="cs-CZ" dirty="0"/>
          </a:p>
        </p:txBody>
      </p:sp>
      <p:sp>
        <p:nvSpPr>
          <p:cNvPr id="10" name="Zástupný symbol pro obsah 4"/>
          <p:cNvSpPr>
            <a:spLocks noGrp="1"/>
          </p:cNvSpPr>
          <p:nvPr>
            <p:ph idx="1"/>
          </p:nvPr>
        </p:nvSpPr>
        <p:spPr>
          <a:xfrm>
            <a:off x="198438" y="692150"/>
            <a:ext cx="9359900" cy="5689600"/>
          </a:xfrm>
        </p:spPr>
        <p:txBody>
          <a:bodyPr/>
          <a:lstStyle/>
          <a:p>
            <a:pPr eaLnBrk="1" hangingPunct="1">
              <a:defRPr/>
            </a:pPr>
            <a:r>
              <a:rPr lang="cs-CZ" alt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= </a:t>
            </a:r>
            <a:r>
              <a:rPr lang="cs-CZ" alt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po celý projekt a v každém kraji </a:t>
            </a:r>
            <a:r>
              <a:rPr lang="cs-CZ" altLang="cs-CZ" sz="2400" dirty="0" err="1" smtClean="0">
                <a:solidFill>
                  <a:srgbClr val="003399"/>
                </a:solidFill>
                <a:latin typeface="Calibri" panose="020F0502020204030204" pitchFamily="34" charset="0"/>
              </a:rPr>
              <a:t>IPs</a:t>
            </a:r>
            <a:r>
              <a:rPr lang="cs-CZ" alt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 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zajistí metodickou</a:t>
            </a: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, 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vzdělávací</a:t>
            </a: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 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a</a:t>
            </a:r>
          </a:p>
          <a:p>
            <a:pPr eaLnBrk="1" hangingPunct="1">
              <a:defRPr/>
            </a:pP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 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  poradenskou podporu pro přípravu KAP: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 </a:t>
            </a:r>
            <a:r>
              <a:rPr lang="cs-CZ" sz="2600" b="1" dirty="0" smtClean="0">
                <a:solidFill>
                  <a:srgbClr val="003399"/>
                </a:solidFill>
                <a:latin typeface="Calibri" panose="020F0502020204030204" pitchFamily="34" charset="0"/>
              </a:rPr>
              <a:t>Pracovní skupina Vzdělávání;</a:t>
            </a:r>
          </a:p>
          <a:p>
            <a:pPr marL="342900" indent="-342900" eaLnBrk="1" hangingPunct="1">
              <a:buClr>
                <a:srgbClr val="003399"/>
              </a:buClr>
              <a:buFont typeface="Wingdings" pitchFamily="2" charset="2"/>
              <a:buChar char="q"/>
              <a:defRPr/>
            </a:pPr>
            <a:r>
              <a:rPr lang="cs-CZ" sz="2400" b="1" dirty="0" smtClean="0">
                <a:solidFill>
                  <a:srgbClr val="003399"/>
                </a:solidFill>
                <a:latin typeface="Calibri" panose="020F0502020204030204" pitchFamily="34" charset="0"/>
              </a:rPr>
              <a:t>Odborný garant KAP –  řídí realizaci projektu P_KAP v kraji, spolupracuje s projektovým týmem KAP 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např. </a:t>
            </a:r>
          </a:p>
          <a:p>
            <a:pPr marL="1219200" lvl="1" indent="-342900" eaLnBrk="1" hangingPunct="1">
              <a:buClr>
                <a:srgbClr val="003399"/>
              </a:buClr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při přípravě KAP (analýzy, šetření, </a:t>
            </a:r>
            <a:r>
              <a:rPr lang="cs-CZ" sz="2400" dirty="0" err="1" smtClean="0">
                <a:solidFill>
                  <a:srgbClr val="003399"/>
                </a:solidFill>
                <a:latin typeface="Calibri" panose="020F0502020204030204" pitchFamily="34" charset="0"/>
              </a:rPr>
              <a:t>prioritizace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 potřeb);</a:t>
            </a:r>
          </a:p>
          <a:p>
            <a:pPr marL="1219200" lvl="1" indent="-342900" eaLnBrk="1" hangingPunct="1">
              <a:buClr>
                <a:srgbClr val="003399"/>
              </a:buClr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přípravě workshopů, seminářů pro školy v oblasti povinných intervencí;</a:t>
            </a:r>
          </a:p>
          <a:p>
            <a:pPr marL="1219200" lvl="1" indent="-342900" eaLnBrk="1" hangingPunct="1">
              <a:buClr>
                <a:srgbClr val="003399"/>
              </a:buClr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vytváření sítí 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metodiků;</a:t>
            </a:r>
          </a:p>
          <a:p>
            <a:pPr marL="1219200" lvl="1" indent="-342900" eaLnBrk="1" hangingPunct="1">
              <a:buClr>
                <a:srgbClr val="003399"/>
              </a:buClr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m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onitoring realizace KAP.</a:t>
            </a:r>
            <a:endParaRPr lang="cs-CZ" sz="240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marL="342900" indent="-342900" eaLnBrk="1" hangingPunct="1"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zajištění každoročního </a:t>
            </a:r>
            <a:r>
              <a:rPr lang="cs-CZ" sz="2400" b="1" dirty="0" smtClean="0">
                <a:solidFill>
                  <a:srgbClr val="003399"/>
                </a:solidFill>
                <a:latin typeface="Calibri" panose="020F0502020204030204" pitchFamily="34" charset="0"/>
              </a:rPr>
              <a:t>setkání vedoucích všech realizačních týmů KAP.</a:t>
            </a:r>
            <a:endParaRPr lang="cs-CZ" sz="240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marL="342900" indent="-342900" eaLnBrk="1" hangingPunct="1">
              <a:buFont typeface="Wingdings" pitchFamily="2" charset="2"/>
              <a:buChar char="§"/>
              <a:defRPr/>
            </a:pPr>
            <a:endParaRPr lang="cs-CZ" sz="2400" dirty="0">
              <a:latin typeface="Calibri" panose="020F0502020204030204" pitchFamily="34" charset="0"/>
            </a:endParaRPr>
          </a:p>
          <a:p>
            <a:pPr marL="342900" indent="-342900" eaLnBrk="1" hangingPunct="1">
              <a:buFont typeface="Wingdings" pitchFamily="2" charset="2"/>
              <a:buChar char="§"/>
              <a:defRPr/>
            </a:pPr>
            <a:endParaRPr lang="cs-CZ" sz="2200" dirty="0">
              <a:latin typeface="Calibri" panose="020F0502020204030204" pitchFamily="34" charset="0"/>
            </a:endParaRPr>
          </a:p>
          <a:p>
            <a:pPr marL="342900" indent="-342900" eaLnBrk="1" hangingPunct="1">
              <a:buFont typeface="Wingdings" pitchFamily="2" charset="2"/>
              <a:buChar char="§"/>
              <a:defRPr/>
            </a:pPr>
            <a:endParaRPr lang="cs-CZ" altLang="cs-CZ" sz="24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780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pPr algn="r"/>
            <a:r>
              <a:rPr lang="cs-CZ" dirty="0"/>
              <a:t> </a:t>
            </a:r>
            <a:r>
              <a:rPr lang="cs-CZ" dirty="0" err="1" smtClean="0"/>
              <a:t>dc</a:t>
            </a:r>
            <a:r>
              <a:rPr lang="cs-CZ" dirty="0" smtClean="0"/>
              <a:t> 1 podpora přípravy a realizace kap </a:t>
            </a:r>
            <a:endParaRPr lang="cs-CZ" dirty="0"/>
          </a:p>
        </p:txBody>
      </p:sp>
      <p:sp>
        <p:nvSpPr>
          <p:cNvPr id="6" name="Zástupný symbol pro obsah 4"/>
          <p:cNvSpPr>
            <a:spLocks noGrp="1"/>
          </p:cNvSpPr>
          <p:nvPr>
            <p:ph idx="1"/>
          </p:nvPr>
        </p:nvSpPr>
        <p:spPr>
          <a:xfrm>
            <a:off x="198438" y="692150"/>
            <a:ext cx="9359900" cy="5689600"/>
          </a:xfrm>
        </p:spPr>
        <p:txBody>
          <a:bodyPr/>
          <a:lstStyle/>
          <a:p>
            <a:pPr marL="342900" indent="-342900" eaLnBrk="1" hangingPunct="1">
              <a:buClr>
                <a:srgbClr val="003399"/>
              </a:buClr>
              <a:defRPr/>
            </a:pPr>
            <a:endParaRPr lang="cs-CZ" sz="220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marL="342900" indent="-342900" eaLnBrk="1" hangingPunct="1">
              <a:buClr>
                <a:srgbClr val="003399"/>
              </a:buClr>
              <a:buFont typeface="Wingdings" pitchFamily="2" charset="2"/>
              <a:buChar char="q"/>
              <a:defRPr/>
            </a:pPr>
            <a:r>
              <a:rPr lang="cs-CZ" sz="2400" dirty="0" err="1" smtClean="0">
                <a:solidFill>
                  <a:srgbClr val="003399"/>
                </a:solidFill>
                <a:latin typeface="Calibri" panose="020F0502020204030204" pitchFamily="34" charset="0"/>
              </a:rPr>
              <a:t>minitýmy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 /pracovními týmy; </a:t>
            </a:r>
          </a:p>
          <a:p>
            <a:pPr marL="342900" indent="-342900" eaLnBrk="1" hangingPunct="1"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cs-CZ" sz="2400" b="1" dirty="0" smtClean="0">
                <a:solidFill>
                  <a:srgbClr val="003399"/>
                </a:solidFill>
                <a:latin typeface="Calibri" panose="020F0502020204030204" pitchFamily="34" charset="0"/>
              </a:rPr>
              <a:t>garant intervence;</a:t>
            </a:r>
          </a:p>
          <a:p>
            <a:pPr marL="342900" indent="-342900" eaLnBrk="1" hangingPunct="1"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semináře </a:t>
            </a: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pro pracovníky realizačního 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týmu, PS </a:t>
            </a: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Vzdělávání, 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zástupce </a:t>
            </a: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zřizovatele s cílem sjednotit pojetí jednotlivých oblastí 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intervencí;</a:t>
            </a:r>
          </a:p>
          <a:p>
            <a:pPr marL="342900" indent="-342900" eaLnBrk="1" hangingPunct="1">
              <a:buClr>
                <a:srgbClr val="003399"/>
              </a:buClr>
              <a:buFont typeface="Wingdings" pitchFamily="2" charset="2"/>
              <a:buChar char="§"/>
              <a:defRPr/>
            </a:pPr>
            <a:endParaRPr lang="cs-CZ" sz="240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marL="342900" indent="-342900" eaLnBrk="1" hangingPunct="1">
              <a:buClr>
                <a:srgbClr val="003399"/>
              </a:buClr>
              <a:buFont typeface="Wingdings" pitchFamily="2" charset="2"/>
              <a:buChar char="q"/>
              <a:defRPr/>
            </a:pPr>
            <a:r>
              <a:rPr lang="cs-CZ" sz="2400" b="1" dirty="0" smtClean="0">
                <a:solidFill>
                  <a:srgbClr val="003399"/>
                </a:solidFill>
                <a:latin typeface="Calibri" panose="020F0502020204030204" pitchFamily="34" charset="0"/>
              </a:rPr>
              <a:t>garant inkluze;</a:t>
            </a:r>
          </a:p>
          <a:p>
            <a:pPr marL="342900" indent="-342900" eaLnBrk="1" hangingPunct="1"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mapování </a:t>
            </a: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situace v oblasti inkluzivního vzdělávání na všech středních a vyšších odborných školách v 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kraji</a:t>
            </a: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 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a příprava </a:t>
            </a: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zprávy o stavu inkluze a návrh opatření.</a:t>
            </a:r>
          </a:p>
          <a:p>
            <a:pPr marL="342900" indent="-342900" eaLnBrk="1" hangingPunct="1">
              <a:buFont typeface="Wingdings" pitchFamily="2" charset="2"/>
              <a:buChar char="§"/>
              <a:defRPr/>
            </a:pPr>
            <a:endParaRPr lang="cs-CZ" sz="2400" dirty="0">
              <a:latin typeface="Calibri" panose="020F0502020204030204" pitchFamily="34" charset="0"/>
            </a:endParaRPr>
          </a:p>
          <a:p>
            <a:pPr marL="342900" indent="-342900" eaLnBrk="1" hangingPunct="1">
              <a:buFont typeface="Wingdings" pitchFamily="2" charset="2"/>
              <a:buChar char="§"/>
              <a:defRPr/>
            </a:pPr>
            <a:endParaRPr lang="cs-CZ" sz="2200" dirty="0">
              <a:latin typeface="Calibri" panose="020F0502020204030204" pitchFamily="34" charset="0"/>
            </a:endParaRPr>
          </a:p>
          <a:p>
            <a:pPr marL="342900" indent="-342900" eaLnBrk="1" hangingPunct="1">
              <a:buFont typeface="Wingdings" pitchFamily="2" charset="2"/>
              <a:buChar char="§"/>
              <a:defRPr/>
            </a:pPr>
            <a:endParaRPr lang="cs-CZ" altLang="cs-CZ" sz="24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692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pPr algn="r"/>
            <a:r>
              <a:rPr lang="cs-CZ" dirty="0"/>
              <a:t> </a:t>
            </a:r>
            <a:r>
              <a:rPr lang="cs-CZ" dirty="0" smtClean="0"/>
              <a:t>šetření</a:t>
            </a:r>
            <a:endParaRPr lang="cs-CZ" dirty="0"/>
          </a:p>
        </p:txBody>
      </p:sp>
      <p:sp>
        <p:nvSpPr>
          <p:cNvPr id="9" name="Zástupný symbol pro obsah 4"/>
          <p:cNvSpPr>
            <a:spLocks noGrp="1"/>
          </p:cNvSpPr>
          <p:nvPr>
            <p:ph idx="1"/>
          </p:nvPr>
        </p:nvSpPr>
        <p:spPr>
          <a:xfrm>
            <a:off x="261938" y="765175"/>
            <a:ext cx="9359900" cy="5400675"/>
          </a:xfrm>
        </p:spPr>
        <p:txBody>
          <a:bodyPr>
            <a:normAutofit lnSpcReduction="10000"/>
          </a:bodyPr>
          <a:lstStyle/>
          <a:p>
            <a:pPr marL="0" lvl="1" indent="0" eaLnBrk="1" hangingPunct="1">
              <a:buFont typeface="Wingdings" pitchFamily="2" charset="2"/>
              <a:buNone/>
              <a:defRPr/>
            </a:pPr>
            <a:r>
              <a:rPr lang="cs-CZ" sz="2800" b="1" dirty="0" smtClean="0">
                <a:solidFill>
                  <a:srgbClr val="3366CC"/>
                </a:solidFill>
                <a:latin typeface="Calibri" panose="020F0502020204030204" pitchFamily="34" charset="0"/>
              </a:rPr>
              <a:t>Příprava</a:t>
            </a:r>
            <a:r>
              <a:rPr lang="cs-CZ" sz="2800" b="1" dirty="0">
                <a:solidFill>
                  <a:srgbClr val="3366CC"/>
                </a:solidFill>
                <a:latin typeface="Calibri" panose="020F0502020204030204" pitchFamily="34" charset="0"/>
              </a:rPr>
              <a:t>, realizace, zpracování a interpretace šetření </a:t>
            </a:r>
            <a:r>
              <a:rPr lang="cs-CZ" sz="2800" b="1" dirty="0" smtClean="0">
                <a:solidFill>
                  <a:srgbClr val="3366CC"/>
                </a:solidFill>
                <a:latin typeface="Calibri" panose="020F0502020204030204" pitchFamily="34" charset="0"/>
              </a:rPr>
              <a:t>škol</a:t>
            </a:r>
          </a:p>
          <a:p>
            <a:pPr marL="0" lvl="1" indent="0" eaLnBrk="1" hangingPunct="1">
              <a:buFont typeface="Wingdings" pitchFamily="2" charset="2"/>
              <a:buNone/>
              <a:defRPr/>
            </a:pPr>
            <a:endParaRPr lang="cs-CZ" sz="2800" b="1" dirty="0">
              <a:solidFill>
                <a:srgbClr val="3366CC"/>
              </a:solidFill>
              <a:latin typeface="Calibri" panose="020F0502020204030204" pitchFamily="34" charset="0"/>
            </a:endParaRPr>
          </a:p>
          <a:p>
            <a:pPr marL="342900" lvl="1" indent="-342900" eaLnBrk="1" hangingPunct="1">
              <a:buClr>
                <a:srgbClr val="003399"/>
              </a:buClr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cíle = poskytnout </a:t>
            </a: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realizačním týmům KAP informace o aktuálních 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potřebách </a:t>
            </a: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škol především v oblastech povinných 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intervencí;</a:t>
            </a:r>
          </a:p>
          <a:p>
            <a:pPr marL="342900" lvl="1" indent="-342900" eaLnBrk="1" hangingPunct="1">
              <a:buClr>
                <a:srgbClr val="003399"/>
              </a:buClr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šetření </a:t>
            </a: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bude 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realizováno </a:t>
            </a: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celkem třikrát – pro potřeby KAP I, KAP II a před ukončením 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projektu;</a:t>
            </a:r>
          </a:p>
          <a:p>
            <a:pPr marL="342900" lvl="1" indent="-342900" eaLnBrk="1" hangingPunct="1">
              <a:buClr>
                <a:srgbClr val="003399"/>
              </a:buClr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analýza a interpretace pro každý kraj; mezikrajová; celorepubliková;</a:t>
            </a:r>
          </a:p>
          <a:p>
            <a:pPr marL="342900" indent="-342900" eaLnBrk="1" hangingPunct="1"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regionálně specifická data;</a:t>
            </a:r>
          </a:p>
          <a:p>
            <a:pPr marL="342900" indent="-342900" eaLnBrk="1" hangingPunct="1">
              <a:buClr>
                <a:srgbClr val="003399"/>
              </a:buClr>
              <a:buFont typeface="Wingdings" pitchFamily="2" charset="2"/>
              <a:buChar char="§"/>
              <a:defRPr/>
            </a:pPr>
            <a:endParaRPr lang="cs-CZ" sz="240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marL="342900" indent="-342900" eaLnBrk="1" hangingPunct="1"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agregovaná data pro oblast investic předané ŘO IROP pro přípravu výzev;</a:t>
            </a:r>
          </a:p>
          <a:p>
            <a:pPr marL="342900" indent="-342900" eaLnBrk="1" hangingPunct="1"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agregovaná data v oblasti infrastruktury pro zřizovatele škol.</a:t>
            </a:r>
          </a:p>
          <a:p>
            <a:pPr marL="342900" lvl="1" indent="-342900" eaLnBrk="1" hangingPunct="1">
              <a:buClr>
                <a:srgbClr val="003399"/>
              </a:buClr>
              <a:defRPr/>
            </a:pPr>
            <a:endParaRPr lang="cs-CZ" altLang="cs-CZ" sz="240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851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pPr algn="r"/>
            <a:r>
              <a:rPr lang="cs-CZ" dirty="0"/>
              <a:t> </a:t>
            </a:r>
            <a:r>
              <a:rPr lang="cs-CZ" dirty="0" smtClean="0"/>
              <a:t>DC 2  podpora škol při přípravě </a:t>
            </a:r>
            <a:r>
              <a:rPr lang="cs-CZ" dirty="0" err="1" smtClean="0"/>
              <a:t>pa</a:t>
            </a:r>
            <a:r>
              <a:rPr lang="cs-CZ" dirty="0" smtClean="0"/>
              <a:t>/</a:t>
            </a:r>
            <a:r>
              <a:rPr lang="cs-CZ" dirty="0" err="1" smtClean="0"/>
              <a:t>šap</a:t>
            </a:r>
            <a:endParaRPr lang="cs-CZ" dirty="0"/>
          </a:p>
        </p:txBody>
      </p:sp>
      <p:sp>
        <p:nvSpPr>
          <p:cNvPr id="4" name="Zástupný symbol pro obsah 1"/>
          <p:cNvSpPr>
            <a:spLocks noGrp="1"/>
          </p:cNvSpPr>
          <p:nvPr>
            <p:ph idx="1"/>
          </p:nvPr>
        </p:nvSpPr>
        <p:spPr>
          <a:xfrm>
            <a:off x="198438" y="765175"/>
            <a:ext cx="9359900" cy="5445125"/>
          </a:xfrm>
        </p:spPr>
        <p:txBody>
          <a:bodyPr/>
          <a:lstStyle/>
          <a:p>
            <a:pPr marL="342900" indent="-342900"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cs-CZ" sz="2400" b="1" dirty="0" smtClean="0">
                <a:solidFill>
                  <a:srgbClr val="003399"/>
                </a:solidFill>
                <a:latin typeface="Calibri" panose="020F0502020204030204" pitchFamily="34" charset="0"/>
              </a:rPr>
              <a:t>podpora </a:t>
            </a:r>
            <a:r>
              <a:rPr lang="cs-CZ" sz="2400" b="1" dirty="0">
                <a:solidFill>
                  <a:srgbClr val="003399"/>
                </a:solidFill>
                <a:latin typeface="Calibri" panose="020F0502020204030204" pitchFamily="34" charset="0"/>
              </a:rPr>
              <a:t>škol při přípravě </a:t>
            </a:r>
            <a:r>
              <a:rPr lang="cs-CZ" sz="2400" b="1" dirty="0" smtClean="0">
                <a:solidFill>
                  <a:srgbClr val="003399"/>
                </a:solidFill>
                <a:latin typeface="Calibri" panose="020F0502020204030204" pitchFamily="34" charset="0"/>
              </a:rPr>
              <a:t>ŠAP/PA</a:t>
            </a:r>
            <a:r>
              <a:rPr lang="cs-CZ" sz="2400" b="1" dirty="0" smtClean="0">
                <a:solidFill>
                  <a:srgbClr val="003399"/>
                </a:solidFill>
                <a:latin typeface="Calibri" panose="020F0502020204030204" pitchFamily="34" charset="0"/>
              </a:rPr>
              <a:t>:</a:t>
            </a:r>
          </a:p>
          <a:p>
            <a:pPr marL="342900" indent="-342900">
              <a:buClr>
                <a:srgbClr val="003399"/>
              </a:buClr>
              <a:buFont typeface="Wingdings" pitchFamily="2" charset="2"/>
              <a:buChar char="§"/>
              <a:defRPr/>
            </a:pPr>
            <a:endParaRPr lang="cs-CZ" sz="2400" b="1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marL="720000" lvl="1" indent="-342900">
              <a:buClr>
                <a:srgbClr val="3366CC"/>
              </a:buClr>
              <a:buFont typeface="Wingdings" pitchFamily="2" charset="2"/>
              <a:buChar char="ü"/>
              <a:defRPr/>
            </a:pP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s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emináře k přípravě ŠAP/PA; </a:t>
            </a:r>
          </a:p>
          <a:p>
            <a:pPr marL="720000" lvl="1" indent="-342900">
              <a:buClr>
                <a:srgbClr val="3366CC"/>
              </a:buClr>
              <a:buFont typeface="Wingdings" pitchFamily="2" charset="2"/>
              <a:buChar char="ü"/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přímá </a:t>
            </a: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práce se školami při přípravě ŠAP/PA;</a:t>
            </a:r>
          </a:p>
          <a:p>
            <a:pPr marL="720000" lvl="1" indent="-342900">
              <a:buClr>
                <a:srgbClr val="3366CC"/>
              </a:buClr>
              <a:buFont typeface="Wingdings" pitchFamily="2" charset="2"/>
              <a:buChar char="ü"/>
              <a:defRPr/>
            </a:pP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posouzení připravených ŠAP/PA, předání zpětné vazby zpracovatelům;</a:t>
            </a:r>
          </a:p>
          <a:p>
            <a:pPr marL="720000" lvl="1" indent="-342900">
              <a:buClr>
                <a:srgbClr val="3366CC"/>
              </a:buClr>
              <a:buFont typeface="Wingdings" pitchFamily="2" charset="2"/>
              <a:buChar char="ü"/>
              <a:defRPr/>
            </a:pP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monitorování realizace ŠAP/PA, poskytování zpětné vazby;</a:t>
            </a:r>
          </a:p>
          <a:p>
            <a:pPr marL="720000" lvl="1" indent="-342900">
              <a:buClr>
                <a:srgbClr val="3366CC"/>
              </a:buClr>
              <a:buFont typeface="Wingdings" pitchFamily="2" charset="2"/>
              <a:buChar char="ü"/>
              <a:defRPr/>
            </a:pP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vyhodnocení realizace ŠAP/PA, formulování doporučení pro přípravu dalších ŠAP/PA;</a:t>
            </a:r>
          </a:p>
          <a:p>
            <a:pPr marL="720000" lvl="1" indent="-342900">
              <a:buClr>
                <a:srgbClr val="3366CC"/>
              </a:buClr>
              <a:buFont typeface="Wingdings" pitchFamily="2" charset="2"/>
              <a:buChar char="ü"/>
              <a:defRPr/>
            </a:pP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zajištění výměny zkušeností škol s akčním plánováním;</a:t>
            </a:r>
          </a:p>
          <a:p>
            <a:pPr marL="720000" lvl="1" indent="-342900">
              <a:buClr>
                <a:srgbClr val="3366CC"/>
              </a:buClr>
              <a:buFont typeface="Wingdings" pitchFamily="2" charset="2"/>
              <a:buChar char="ü"/>
              <a:defRPr/>
            </a:pP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zajištění sběru příkladů dobré praxe a jejich zveřejnění.</a:t>
            </a:r>
          </a:p>
          <a:p>
            <a:pPr marL="0" lvl="1" indent="0" eaLnBrk="1" hangingPunct="1">
              <a:buFont typeface="Wingdings" pitchFamily="2" charset="2"/>
              <a:buNone/>
              <a:defRPr/>
            </a:pPr>
            <a:endParaRPr lang="cs-CZ" sz="2400" dirty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007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pPr algn="r"/>
            <a:r>
              <a:rPr lang="cs-CZ" dirty="0"/>
              <a:t> </a:t>
            </a:r>
            <a:r>
              <a:rPr lang="cs-CZ" dirty="0" smtClean="0"/>
              <a:t>DC 2 podpora škol při přípravě </a:t>
            </a:r>
            <a:r>
              <a:rPr lang="cs-CZ" dirty="0" err="1" smtClean="0"/>
              <a:t>pa</a:t>
            </a:r>
            <a:r>
              <a:rPr lang="cs-CZ" dirty="0" smtClean="0"/>
              <a:t>/</a:t>
            </a:r>
            <a:r>
              <a:rPr lang="cs-CZ" dirty="0" err="1" smtClean="0"/>
              <a:t>šap</a:t>
            </a:r>
            <a:endParaRPr lang="cs-CZ" dirty="0"/>
          </a:p>
        </p:txBody>
      </p:sp>
      <p:sp>
        <p:nvSpPr>
          <p:cNvPr id="8" name="Zástupný symbol pro obsah 1"/>
          <p:cNvSpPr>
            <a:spLocks noGrp="1"/>
          </p:cNvSpPr>
          <p:nvPr>
            <p:ph idx="1"/>
          </p:nvPr>
        </p:nvSpPr>
        <p:spPr>
          <a:xfrm>
            <a:off x="198438" y="765175"/>
            <a:ext cx="9359900" cy="5445125"/>
          </a:xfrm>
        </p:spPr>
        <p:txBody>
          <a:bodyPr>
            <a:normAutofit/>
          </a:bodyPr>
          <a:lstStyle/>
          <a:p>
            <a:pPr marL="342900" indent="-342900"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cs-CZ" sz="2200" b="1" dirty="0" smtClean="0">
                <a:solidFill>
                  <a:srgbClr val="003399"/>
                </a:solidFill>
                <a:latin typeface="Calibri" panose="020F0502020204030204" pitchFamily="34" charset="0"/>
              </a:rPr>
              <a:t>podpora </a:t>
            </a:r>
            <a:r>
              <a:rPr lang="cs-CZ" sz="2200" b="1" dirty="0">
                <a:solidFill>
                  <a:srgbClr val="003399"/>
                </a:solidFill>
                <a:latin typeface="Calibri" panose="020F0502020204030204" pitchFamily="34" charset="0"/>
              </a:rPr>
              <a:t>škol v oblastech jednotlivých </a:t>
            </a:r>
            <a:r>
              <a:rPr lang="cs-CZ" sz="2200" b="1" dirty="0" smtClean="0">
                <a:solidFill>
                  <a:srgbClr val="003399"/>
                </a:solidFill>
                <a:latin typeface="Calibri" panose="020F0502020204030204" pitchFamily="34" charset="0"/>
              </a:rPr>
              <a:t>intervencí (</a:t>
            </a:r>
            <a:r>
              <a:rPr lang="cs-CZ" sz="2200" b="1" dirty="0">
                <a:solidFill>
                  <a:srgbClr val="003399"/>
                </a:solidFill>
                <a:latin typeface="Calibri" panose="020F0502020204030204" pitchFamily="34" charset="0"/>
              </a:rPr>
              <a:t>směřuje ke vzdělávání pracovníků škol</a:t>
            </a:r>
            <a:r>
              <a:rPr lang="cs-CZ" sz="2200" b="1" dirty="0" smtClean="0">
                <a:solidFill>
                  <a:srgbClr val="003399"/>
                </a:solidFill>
                <a:latin typeface="Calibri" panose="020F0502020204030204" pitchFamily="34" charset="0"/>
              </a:rPr>
              <a:t>):</a:t>
            </a:r>
          </a:p>
          <a:p>
            <a:pPr marL="720000" lvl="1" indent="-342900">
              <a:buClr>
                <a:srgbClr val="3366CC"/>
              </a:buClr>
              <a:buFont typeface="Wingdings" pitchFamily="2" charset="2"/>
              <a:buChar char="ü"/>
              <a:defRPr/>
            </a:pP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realizace opatření ze 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zpráv </a:t>
            </a: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o stavu inkluzivního vzdělávání;</a:t>
            </a:r>
          </a:p>
          <a:p>
            <a:pPr marL="720000" lvl="1" indent="-342900">
              <a:buClr>
                <a:srgbClr val="3366CC"/>
              </a:buClr>
              <a:buFont typeface="Wingdings" pitchFamily="2" charset="2"/>
              <a:buChar char="ü"/>
              <a:defRPr/>
            </a:pP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semináře pro školy k jednotlivým oblastem intervencí;</a:t>
            </a:r>
          </a:p>
          <a:p>
            <a:pPr marL="720000" lvl="1" indent="-342900">
              <a:buClr>
                <a:srgbClr val="3366CC"/>
              </a:buClr>
              <a:buFont typeface="Wingdings" pitchFamily="2" charset="2"/>
              <a:buChar char="ü"/>
              <a:defRPr/>
            </a:pP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přímá práce se školami – na základě jejich požadavků – v oblastech povinných intervencí;</a:t>
            </a:r>
          </a:p>
          <a:p>
            <a:pPr marL="720000" lvl="1" indent="-342900">
              <a:buClr>
                <a:srgbClr val="3366CC"/>
              </a:buClr>
              <a:buFont typeface="Wingdings" pitchFamily="2" charset="2"/>
              <a:buChar char="ü"/>
              <a:defRPr/>
            </a:pP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podpora škol, které zřizovatelé identifikovali jako školy s neodpovídajícími (slabšími) výsledky;</a:t>
            </a:r>
          </a:p>
          <a:p>
            <a:pPr marL="720000" lvl="1" indent="-342900">
              <a:buClr>
                <a:srgbClr val="3366CC"/>
              </a:buClr>
              <a:buFont typeface="Wingdings" pitchFamily="2" charset="2"/>
              <a:buChar char="ü"/>
              <a:defRPr/>
            </a:pP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výměna zkušeností z jednotlivých oblastí intervencí mezi školami;</a:t>
            </a:r>
          </a:p>
          <a:p>
            <a:pPr marL="720000" lvl="1" indent="-342900">
              <a:buClr>
                <a:srgbClr val="3366CC"/>
              </a:buClr>
              <a:buFont typeface="Wingdings" pitchFamily="2" charset="2"/>
              <a:buChar char="ü"/>
              <a:defRPr/>
            </a:pP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mapování stávajících metodických sítí a vytvoření sítě metodiků na území každého kraje pro jednotlivé oblasti intervencí;</a:t>
            </a:r>
          </a:p>
          <a:p>
            <a:pPr marL="720000" lvl="1" indent="-342900">
              <a:buClr>
                <a:srgbClr val="3366CC"/>
              </a:buClr>
              <a:buFont typeface="Wingdings" pitchFamily="2" charset="2"/>
              <a:buChar char="ü"/>
              <a:defRPr/>
            </a:pPr>
            <a:r>
              <a:rPr lang="cs-CZ" sz="2400" dirty="0">
                <a:solidFill>
                  <a:srgbClr val="003399"/>
                </a:solidFill>
                <a:latin typeface="Calibri" panose="020F0502020204030204" pitchFamily="34" charset="0"/>
              </a:rPr>
              <a:t>příklady dobré praxe a jejich </a:t>
            </a: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zveřejnění.</a:t>
            </a:r>
            <a:endParaRPr lang="cs-CZ" sz="2400" dirty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marL="342900" indent="-342900">
              <a:buClr>
                <a:srgbClr val="003399"/>
              </a:buClr>
              <a:buFont typeface="Wingdings" pitchFamily="2" charset="2"/>
              <a:buChar char="§"/>
              <a:defRPr/>
            </a:pPr>
            <a:endParaRPr lang="cs-CZ" sz="2200" dirty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443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pPr algn="r"/>
            <a:r>
              <a:rPr lang="cs-CZ" dirty="0"/>
              <a:t> </a:t>
            </a:r>
            <a:r>
              <a:rPr lang="cs-CZ" dirty="0" smtClean="0"/>
              <a:t>příležitosti</a:t>
            </a:r>
            <a:endParaRPr lang="cs-CZ" dirty="0"/>
          </a:p>
        </p:txBody>
      </p:sp>
      <p:sp>
        <p:nvSpPr>
          <p:cNvPr id="8" name="Zástupný symbol pro obsah 1"/>
          <p:cNvSpPr>
            <a:spLocks noGrp="1"/>
          </p:cNvSpPr>
          <p:nvPr>
            <p:ph idx="1"/>
          </p:nvPr>
        </p:nvSpPr>
        <p:spPr>
          <a:xfrm>
            <a:off x="198438" y="765175"/>
            <a:ext cx="9359900" cy="5445125"/>
          </a:xfrm>
        </p:spPr>
        <p:txBody>
          <a:bodyPr>
            <a:normAutofit/>
          </a:bodyPr>
          <a:lstStyle/>
          <a:p>
            <a:pPr marL="342900" indent="-342900">
              <a:buClr>
                <a:srgbClr val="003399"/>
              </a:buClr>
              <a:buFont typeface="Wingdings" pitchFamily="2" charset="2"/>
              <a:buChar char="§"/>
              <a:defRPr/>
            </a:pPr>
            <a:endParaRPr lang="cs-CZ" sz="240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marL="342900" indent="-342900"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Výměna zkušeností v jednotlivých prioritách mezi kraji</a:t>
            </a:r>
          </a:p>
          <a:p>
            <a:pPr marL="342900" indent="-342900"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Prohloubení pojetí jednotlivých priorit:</a:t>
            </a:r>
          </a:p>
          <a:p>
            <a:pPr marL="1028700" lvl="1" indent="-342900">
              <a:buClr>
                <a:srgbClr val="003399"/>
              </a:buClr>
              <a:buFont typeface="Wingdings" pitchFamily="2" charset="2"/>
              <a:buChar char="Ø"/>
              <a:defRPr/>
            </a:pPr>
            <a:r>
              <a:rPr lang="cs-CZ" sz="20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návrhy do budoucna</a:t>
            </a:r>
          </a:p>
          <a:p>
            <a:pPr marL="1028700" lvl="1" indent="-342900">
              <a:buClr>
                <a:srgbClr val="003399"/>
              </a:buClr>
              <a:buFont typeface="Wingdings" pitchFamily="2" charset="2"/>
              <a:buChar char="Ø"/>
              <a:defRPr/>
            </a:pPr>
            <a:r>
              <a:rPr lang="cs-CZ" sz="20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n</a:t>
            </a:r>
            <a:r>
              <a:rPr lang="cs-CZ" sz="20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ávrhy pro revize RVP</a:t>
            </a:r>
          </a:p>
          <a:p>
            <a:pPr marL="342900" indent="-342900">
              <a:buClr>
                <a:srgbClr val="003399"/>
              </a:buClr>
              <a:buFont typeface="Wingdings" pitchFamily="2" charset="2"/>
              <a:buChar char="§"/>
              <a:defRPr/>
            </a:pPr>
            <a:endParaRPr lang="cs-CZ" sz="220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marL="342900" indent="-342900"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Zkvalitnění práce škol – akční plánování</a:t>
            </a:r>
          </a:p>
          <a:p>
            <a:pPr marL="342900" indent="-342900"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cs-CZ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Příprava na společné vzdělávání</a:t>
            </a:r>
          </a:p>
          <a:p>
            <a:pPr marL="342900" indent="-342900">
              <a:buClr>
                <a:srgbClr val="003399"/>
              </a:buClr>
              <a:buFont typeface="Wingdings" pitchFamily="2" charset="2"/>
              <a:buChar char="§"/>
              <a:defRPr/>
            </a:pPr>
            <a:endParaRPr lang="cs-CZ" sz="2200" dirty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443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ELICKY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2217</TotalTime>
  <Words>300</Words>
  <Application>Microsoft Office PowerPoint</Application>
  <PresentationFormat>A4 (210 x 297 mm)</PresentationFormat>
  <Paragraphs>76</Paragraphs>
  <Slides>10</Slides>
  <Notes>7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VELICKY</vt:lpstr>
      <vt:lpstr>CorelDRAW</vt:lpstr>
      <vt:lpstr>PODPORA KRAJSKÉHO AKČNÍHO PLÁNOVÁNÍ</vt:lpstr>
      <vt:lpstr> CÍLE</vt:lpstr>
      <vt:lpstr> CÍLE</vt:lpstr>
      <vt:lpstr> Dc 1 PODPORA PŘÍPRAVY A REALIZACE KAP</vt:lpstr>
      <vt:lpstr> dc 1 podpora přípravy a realizace kap </vt:lpstr>
      <vt:lpstr> šetření</vt:lpstr>
      <vt:lpstr> DC 2  podpora škol při přípravě pa/šap</vt:lpstr>
      <vt:lpstr> DC 2 podpora škol při přípravě pa/šap</vt:lpstr>
      <vt:lpstr> příležitosti</vt:lpstr>
      <vt:lpstr>DĚKUJI ZA POZORNOST</vt:lpstr>
    </vt:vector>
  </TitlesOfParts>
  <Company>NUV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Velický Jan</dc:creator>
  <cp:lastModifiedBy>OQ</cp:lastModifiedBy>
  <cp:revision>144</cp:revision>
  <dcterms:created xsi:type="dcterms:W3CDTF">2014-09-08T12:25:00Z</dcterms:created>
  <dcterms:modified xsi:type="dcterms:W3CDTF">2016-02-16T22:35:45Z</dcterms:modified>
</cp:coreProperties>
</file>