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4" r:id="rId3"/>
    <p:sldId id="348" r:id="rId4"/>
    <p:sldId id="349" r:id="rId5"/>
    <p:sldId id="380" r:id="rId6"/>
    <p:sldId id="381" r:id="rId7"/>
    <p:sldId id="372" r:id="rId8"/>
    <p:sldId id="373" r:id="rId9"/>
    <p:sldId id="374" r:id="rId10"/>
    <p:sldId id="378" r:id="rId11"/>
    <p:sldId id="294" r:id="rId12"/>
    <p:sldId id="369" r:id="rId13"/>
    <p:sldId id="370" r:id="rId14"/>
    <p:sldId id="371" r:id="rId15"/>
    <p:sldId id="355" r:id="rId16"/>
    <p:sldId id="368" r:id="rId17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3300"/>
    <a:srgbClr val="FF3300"/>
    <a:srgbClr val="0000FF"/>
    <a:srgbClr val="336600"/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8" autoAdjust="0"/>
    <p:restoredTop sz="94660"/>
  </p:normalViewPr>
  <p:slideViewPr>
    <p:cSldViewPr>
      <p:cViewPr>
        <p:scale>
          <a:sx n="100" d="100"/>
          <a:sy n="100" d="100"/>
        </p:scale>
        <p:origin x="-186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goc\AppData\Local\Microsoft\Windows\Temporary%20Internet%20Files\Content.Outlook\6G0ZFQYO\p&#345;ehled%20&#269;erp&#225;n&#237;%20dle%20Opera&#269;n&#237;ch%20program&#367;_19%203%20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goc\AppData\Local\Microsoft\Windows\Temporary%20Internet%20Files\Content.Outlook\6G0ZFQYO\p&#345;ehled%20&#269;erp&#225;n&#237;%20dle%20Opera&#269;n&#237;ch%20program&#367;_19%203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/>
          <a:lstStyle/>
          <a:p>
            <a:pPr>
              <a:def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defRPr>
            </a:pP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(</a:t>
            </a:r>
            <a:r>
              <a:rPr lang="en-US" sz="2400" b="1" kern="1200" dirty="0" err="1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včetně</a:t>
            </a: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2400" b="1" kern="1200" dirty="0" err="1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záloh</a:t>
            </a: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přehled!$E$4</c:f>
              <c:strCache>
                <c:ptCount val="1"/>
                <c:pt idx="0">
                  <c:v>Proplacené prostředky příjemcům
(včetně záloh)
%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Lbls>
            <c:dLblPos val="outEnd"/>
            <c:showVal val="1"/>
          </c:dLbls>
          <c:cat>
            <c:strRef>
              <c:f>přehled!$B$5:$B$21</c:f>
              <c:strCache>
                <c:ptCount val="17"/>
                <c:pt idx="0">
                  <c:v>OP D</c:v>
                </c:pt>
                <c:pt idx="1">
                  <c:v>OP PK</c:v>
                </c:pt>
                <c:pt idx="2">
                  <c:v>ROP SV</c:v>
                </c:pt>
                <c:pt idx="3">
                  <c:v>OP PA</c:v>
                </c:pt>
                <c:pt idx="4">
                  <c:v>ROP JV</c:v>
                </c:pt>
                <c:pt idx="5">
                  <c:v>ROP SČ</c:v>
                </c:pt>
                <c:pt idx="6">
                  <c:v>ROP SM</c:v>
                </c:pt>
                <c:pt idx="7">
                  <c:v>ROP JZ</c:v>
                </c:pt>
                <c:pt idx="8">
                  <c:v>ROP SZ</c:v>
                </c:pt>
                <c:pt idx="9">
                  <c:v>ROP MS</c:v>
                </c:pt>
                <c:pt idx="10">
                  <c:v>OP PI</c:v>
                </c:pt>
                <c:pt idx="11">
                  <c:v>OP VaVpI</c:v>
                </c:pt>
                <c:pt idx="12">
                  <c:v>OP VK</c:v>
                </c:pt>
                <c:pt idx="13">
                  <c:v>OP ŽP</c:v>
                </c:pt>
                <c:pt idx="14">
                  <c:v>OP TP</c:v>
                </c:pt>
                <c:pt idx="15">
                  <c:v>IOP</c:v>
                </c:pt>
                <c:pt idx="16">
                  <c:v>OP LZZ</c:v>
                </c:pt>
              </c:strCache>
            </c:strRef>
          </c:cat>
          <c:val>
            <c:numRef>
              <c:f>přehled!$E$5:$E$21</c:f>
              <c:numCache>
                <c:formatCode>#,##0.00</c:formatCode>
                <c:ptCount val="17"/>
                <c:pt idx="0">
                  <c:v>67.421395480200673</c:v>
                </c:pt>
                <c:pt idx="1">
                  <c:v>65.998613809166613</c:v>
                </c:pt>
                <c:pt idx="2">
                  <c:v>65.597742205046728</c:v>
                </c:pt>
                <c:pt idx="3">
                  <c:v>63.06314256113901</c:v>
                </c:pt>
                <c:pt idx="4">
                  <c:v>59.66322301286575</c:v>
                </c:pt>
                <c:pt idx="5">
                  <c:v>58.345496463738797</c:v>
                </c:pt>
                <c:pt idx="6">
                  <c:v>56.328217691484873</c:v>
                </c:pt>
                <c:pt idx="7">
                  <c:v>54.146603570504624</c:v>
                </c:pt>
                <c:pt idx="8">
                  <c:v>50.288860044361108</c:v>
                </c:pt>
                <c:pt idx="9">
                  <c:v>49.193607352792029</c:v>
                </c:pt>
                <c:pt idx="10">
                  <c:v>46.413606312823575</c:v>
                </c:pt>
                <c:pt idx="11">
                  <c:v>39.984635210936737</c:v>
                </c:pt>
                <c:pt idx="12">
                  <c:v>38.115382624466697</c:v>
                </c:pt>
                <c:pt idx="13">
                  <c:v>32.918255588564485</c:v>
                </c:pt>
                <c:pt idx="14">
                  <c:v>31.731754290940099</c:v>
                </c:pt>
                <c:pt idx="15">
                  <c:v>31.273240337384088</c:v>
                </c:pt>
                <c:pt idx="16">
                  <c:v>29.373332329252143</c:v>
                </c:pt>
              </c:numCache>
            </c:numRef>
          </c:val>
        </c:ser>
        <c:axId val="92610560"/>
        <c:axId val="92612096"/>
      </c:barChart>
      <c:catAx>
        <c:axId val="92610560"/>
        <c:scaling>
          <c:orientation val="minMax"/>
        </c:scaling>
        <c:axPos val="b"/>
        <c:tickLblPos val="nextTo"/>
        <c:crossAx val="92612096"/>
        <c:crosses val="autoZero"/>
        <c:auto val="1"/>
        <c:lblAlgn val="ctr"/>
        <c:lblOffset val="100"/>
      </c:catAx>
      <c:valAx>
        <c:axId val="92612096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#,##0.00" sourceLinked="1"/>
        <c:tickLblPos val="nextTo"/>
        <c:crossAx val="92610560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cs-CZ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/>
          <a:lstStyle/>
          <a:p>
            <a:pPr>
              <a:def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defRPr>
            </a:pP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(</a:t>
            </a:r>
            <a:r>
              <a:rPr lang="en-US" sz="2400" b="1" kern="1200" dirty="0" err="1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včetně</a:t>
            </a: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 </a:t>
            </a:r>
            <a:r>
              <a:rPr lang="en-US" sz="2400" b="1" kern="1200" dirty="0" err="1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vratek</a:t>
            </a:r>
            <a:r>
              <a:rPr lang="en-US" sz="24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přehled!$J$4</c:f>
              <c:strCache>
                <c:ptCount val="1"/>
                <c:pt idx="0">
                  <c:v>Certifikované výdaje předložené EK
(včetně vratek)
%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14"/>
            <c:spPr>
              <a:solidFill>
                <a:srgbClr val="FF0000"/>
              </a:solidFill>
            </c:spPr>
          </c:dPt>
          <c:dLbls>
            <c:dLblPos val="outEnd"/>
            <c:showVal val="1"/>
          </c:dLbls>
          <c:cat>
            <c:strRef>
              <c:f>přehled!$G$5:$G$21</c:f>
              <c:strCache>
                <c:ptCount val="17"/>
                <c:pt idx="0">
                  <c:v>ROP JV</c:v>
                </c:pt>
                <c:pt idx="1">
                  <c:v>ROP SM</c:v>
                </c:pt>
                <c:pt idx="2">
                  <c:v>OP PA</c:v>
                </c:pt>
                <c:pt idx="3">
                  <c:v>ROP SV</c:v>
                </c:pt>
                <c:pt idx="4">
                  <c:v>ROP JZ</c:v>
                </c:pt>
                <c:pt idx="5">
                  <c:v>ROP MS</c:v>
                </c:pt>
                <c:pt idx="6">
                  <c:v>OP PI</c:v>
                </c:pt>
                <c:pt idx="7">
                  <c:v>OP PK</c:v>
                </c:pt>
                <c:pt idx="8">
                  <c:v>ROP SČ</c:v>
                </c:pt>
                <c:pt idx="9">
                  <c:v>OP TP</c:v>
                </c:pt>
                <c:pt idx="10">
                  <c:v>OP D</c:v>
                </c:pt>
                <c:pt idx="11">
                  <c:v>IOP</c:v>
                </c:pt>
                <c:pt idx="12">
                  <c:v>OP LZZ</c:v>
                </c:pt>
                <c:pt idx="13">
                  <c:v>OP ŽP</c:v>
                </c:pt>
                <c:pt idx="14">
                  <c:v>ROP SZ</c:v>
                </c:pt>
                <c:pt idx="15">
                  <c:v>OP VK</c:v>
                </c:pt>
                <c:pt idx="16">
                  <c:v>OP VaVpI</c:v>
                </c:pt>
              </c:strCache>
            </c:strRef>
          </c:cat>
          <c:val>
            <c:numRef>
              <c:f>přehled!$J$5:$J$21</c:f>
              <c:numCache>
                <c:formatCode>#,##0.00</c:formatCode>
                <c:ptCount val="17"/>
                <c:pt idx="0">
                  <c:v>52.825280042939205</c:v>
                </c:pt>
                <c:pt idx="1">
                  <c:v>50.070174236208352</c:v>
                </c:pt>
                <c:pt idx="2">
                  <c:v>46.217118540199408</c:v>
                </c:pt>
                <c:pt idx="3">
                  <c:v>43.268994284377307</c:v>
                </c:pt>
                <c:pt idx="4">
                  <c:v>42.129914573560505</c:v>
                </c:pt>
                <c:pt idx="5">
                  <c:v>38.765236507910764</c:v>
                </c:pt>
                <c:pt idx="6">
                  <c:v>32.113172905304019</c:v>
                </c:pt>
                <c:pt idx="7">
                  <c:v>31.980646312175676</c:v>
                </c:pt>
                <c:pt idx="8">
                  <c:v>31.358207167991974</c:v>
                </c:pt>
                <c:pt idx="9">
                  <c:v>29.906030462342315</c:v>
                </c:pt>
                <c:pt idx="10">
                  <c:v>29.631432909064493</c:v>
                </c:pt>
                <c:pt idx="11">
                  <c:v>25.498678565012728</c:v>
                </c:pt>
                <c:pt idx="12">
                  <c:v>25.414976946570672</c:v>
                </c:pt>
                <c:pt idx="13">
                  <c:v>24.878103802112552</c:v>
                </c:pt>
                <c:pt idx="14">
                  <c:v>23.560375446043963</c:v>
                </c:pt>
                <c:pt idx="15">
                  <c:v>15.375414460376922</c:v>
                </c:pt>
                <c:pt idx="16">
                  <c:v>10.383644985153589</c:v>
                </c:pt>
              </c:numCache>
            </c:numRef>
          </c:val>
        </c:ser>
        <c:axId val="94740864"/>
        <c:axId val="94743168"/>
      </c:barChart>
      <c:catAx>
        <c:axId val="94740864"/>
        <c:scaling>
          <c:orientation val="minMax"/>
        </c:scaling>
        <c:axPos val="b"/>
        <c:tickLblPos val="nextTo"/>
        <c:crossAx val="94743168"/>
        <c:crosses val="autoZero"/>
        <c:auto val="1"/>
        <c:lblAlgn val="ctr"/>
        <c:lblOffset val="100"/>
      </c:catAx>
      <c:valAx>
        <c:axId val="94743168"/>
        <c:scaling>
          <c:orientation val="minMax"/>
        </c:scaling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numFmt formatCode="#,##0.00" sourceLinked="1"/>
        <c:tickLblPos val="nextTo"/>
        <c:crossAx val="94740864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cs-CZ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0"/>
            <a:ext cx="294481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671"/>
            <a:ext cx="2944813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29671"/>
            <a:ext cx="2944813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28AC428-0837-4AF5-9C6C-24F71295177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CA45B5-AA38-4BE2-B6B7-4A3217D72B50}" type="datetimeFigureOut">
              <a:rPr lang="cs-CZ"/>
              <a:pPr>
                <a:defRPr/>
              </a:pPr>
              <a:t>21.3.2013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FBB251-07D2-4B13-84E8-571936F221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C8F79-F2DC-45F7-B883-A6CD959789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C7A06-7983-47E5-B8D4-60C9B480A5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77825-8B94-4350-A7EC-753531C263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77EAB-9BD3-4360-A711-67B3A3895E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18EDB-5281-4E89-B7C5-BBD0C05A35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D8D3-8E1F-4FFC-B266-1A52CF11B0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28A2-1B22-4410-8D9D-DE7485C482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029B3-5BB6-4C82-BEA4-E0DFDB6C04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F756-7CBF-4BF8-8EBE-63ABD38FC1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405A-1CE6-43D2-9B69-EBAA946C83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8E4E9-392A-439E-92D2-F96DDF826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5799F1B-F8C3-43D5-85C7-7CB4DC682C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124744"/>
            <a:ext cx="8280400" cy="3744913"/>
          </a:xfrm>
        </p:spPr>
        <p:txBody>
          <a:bodyPr/>
          <a:lstStyle/>
          <a:p>
            <a:pPr eaLnBrk="1" hangingPunct="1"/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Regionální operační program </a:t>
            </a:r>
            <a:b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regionu soudržnosti Střední Morava 2007 – 2013</a:t>
            </a: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Litovel</a:t>
            </a:r>
            <a:b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25. 3. 2013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cs-CZ" sz="28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PPŽ - přesun okamžiku doložení povinných příloh</a:t>
            </a:r>
            <a:endParaRPr lang="cs-CZ" sz="2800" b="1" kern="1200" dirty="0">
              <a:solidFill>
                <a:schemeClr val="accent2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42875" y="1052736"/>
          <a:ext cx="8858250" cy="5405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101"/>
                <a:gridCol w="7858149"/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Etapa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Změna oproti stávajícímu modelu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Etapa 1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Beze změn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Etapa 2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Nově vyžadovaná povinná příloha: Doklady o vedení běžného účtu.</a:t>
                      </a:r>
                    </a:p>
                    <a:p>
                      <a:pPr algn="just"/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Projektová dokumentace, vč. rozpočtu projektu – přílohu je možné nahradit Čestným prohlášením, že nedošlo ke změnám vzhledem k Popisu investičního záměru dle Etapy 1, případné změny budou uvedeny a zdůvodněny</a:t>
                      </a:r>
                    </a:p>
                    <a:p>
                      <a:pPr algn="just"/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Žádost o stavební povolení potvrzená stavebním úřadem – přílohu je možné nahradit specifikací předpokládané lhůty pro podání žádosti o stavební povolení s uvedením popisu dalšího časového postupu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Etapa 3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V rámci této etapy musí žadatel prokázat zajištění financování realizace a udržitelnosti projektu stanovené na základě analýzy rizik.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Etapa 4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Příjemce předkládá následující přílohy (pokud nebyly předloženy dříve):</a:t>
                      </a:r>
                    </a:p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Územní rozhodnutí a jeho možné nahrazení</a:t>
                      </a:r>
                    </a:p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Stavební povolení a jeho možné nahrazení</a:t>
                      </a:r>
                    </a:p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Rozpočet projektu na základě ukončeného zadávacího řízení</a:t>
                      </a:r>
                    </a:p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Kompletní dokumentace po ukončení zadávacího řízení</a:t>
                      </a:r>
                    </a:p>
                    <a:p>
                      <a:r>
                        <a:rPr lang="cs-CZ" sz="18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Doklad o posouzení vlivu projektu na životní prostředí</a:t>
                      </a:r>
                      <a:endParaRPr lang="cs-CZ" sz="18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692696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3. Harmonogram výzev na rok 2013</a:t>
            </a:r>
            <a:endParaRPr lang="cs-CZ" sz="2800" b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323528" y="2104256"/>
          <a:ext cx="8568953" cy="1889760"/>
        </p:xfrm>
        <a:graphic>
          <a:graphicData uri="http://schemas.openxmlformats.org/drawingml/2006/table">
            <a:tbl>
              <a:tblPr/>
              <a:tblGrid>
                <a:gridCol w="6962274"/>
                <a:gridCol w="1606679"/>
              </a:tblGrid>
              <a:tr h="456636"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Oblast/Podoblast podpory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Alokace</a:t>
                      </a:r>
                    </a:p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mil. Kč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2.1 Rozvoj regionálních center – IPRM Atraktivní a konkurenceschopná Olomouc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2.4 Podpora podnikání – specifické výzvy na individuální projekty naplňující schválené Koncepty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4149080"/>
            <a:ext cx="85689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eaLnBrk="0" latin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Termín vyhlášení výzvy – 21. 1. 2013, termín pro podávání žádostí – 20.2.2013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kumimoji="0" lang="cs-CZ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1340768"/>
            <a:ext cx="871296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0" hangingPunct="0">
              <a:spcBef>
                <a:spcPct val="20000"/>
              </a:spcBef>
              <a:defRPr/>
            </a:pPr>
            <a:r>
              <a:rPr lang="cs-CZ" sz="2000" b="1" kern="0" dirty="0" smtClean="0">
                <a:solidFill>
                  <a:schemeClr val="accent2"/>
                </a:solidFill>
                <a:latin typeface="+mn-lt"/>
              </a:rPr>
              <a:t>Ukončené výzvy – 39. výzva (bez specifických výzev na území Zlínského kraje) 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323529" y="1772816"/>
          <a:ext cx="8568951" cy="2804160"/>
        </p:xfrm>
        <a:graphic>
          <a:graphicData uri="http://schemas.openxmlformats.org/drawingml/2006/table">
            <a:tbl>
              <a:tblPr/>
              <a:tblGrid>
                <a:gridCol w="6962273"/>
                <a:gridCol w="1606678"/>
              </a:tblGrid>
              <a:tr h="456636"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Oblast/Podoblast podpory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Alokace</a:t>
                      </a:r>
                    </a:p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mil. Kč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2.1 Rozvoj regionálních center – IPRM Atraktivní a konkurenceschopná Olomouc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2.2.2 Infrastruktura pro rozvoj sociálních služeb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2.2.3 Infrastruktura pro rozvoj vzdělávání – realokace mezi OP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2.3.1 Fyzická revitalizace území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368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3.4 Propagace a řízení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cs-CZ" sz="200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4725144"/>
            <a:ext cx="85689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eaLnBrk="0" latin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Termín vyhlášení výzvy – 13. 2. 2013, termín pro podávání žádostí – 29.3.2013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kumimoji="0" lang="cs-CZ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836712"/>
            <a:ext cx="871296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0" hangingPunct="0">
              <a:spcBef>
                <a:spcPct val="20000"/>
              </a:spcBef>
              <a:defRPr/>
            </a:pPr>
            <a:r>
              <a:rPr lang="cs-CZ" sz="2000" b="1" kern="0" dirty="0" smtClean="0">
                <a:solidFill>
                  <a:schemeClr val="accent2"/>
                </a:solidFill>
                <a:latin typeface="+mn-lt"/>
              </a:rPr>
              <a:t>Aktuálně vyhlášené výzvy – 40. výzva (bez specifických výzev na území Zlínského kraje) 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836712"/>
            <a:ext cx="871296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0" hangingPunct="0">
              <a:spcBef>
                <a:spcPct val="20000"/>
              </a:spcBef>
              <a:defRPr/>
            </a:pPr>
            <a:r>
              <a:rPr lang="cs-CZ" sz="2000" b="1" kern="0" dirty="0" smtClean="0">
                <a:solidFill>
                  <a:schemeClr val="accent2"/>
                </a:solidFill>
                <a:latin typeface="+mn-lt"/>
              </a:rPr>
              <a:t>Aktuálně vyhlášené výzvy – 41. výzva (bez specifických výzev na území Zlínského kraje) 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251519" y="1556792"/>
          <a:ext cx="8712969" cy="4023360"/>
        </p:xfrm>
        <a:graphic>
          <a:graphicData uri="http://schemas.openxmlformats.org/drawingml/2006/table">
            <a:tbl>
              <a:tblPr/>
              <a:tblGrid>
                <a:gridCol w="7079287"/>
                <a:gridCol w="1633682"/>
              </a:tblGrid>
              <a:tr h="456636"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Oblast/Podoblast podpory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Alokace</a:t>
                      </a:r>
                    </a:p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mil. Kč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1.1.1 Silnice II. a III. třídy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143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2.1 Rozvoj regionálních center - IPRM Městské parky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11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2.2.1 Fyzická revitalizace území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2.2.3 Infrastruktura pro rozvoj vzdělávání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2.2.4 Infrastruktura pro rozvoj zdravotnictví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2.2.6 Rozvoj krizové infrastruktury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3.2 Veřejná infrastruktura a služby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3.3.1 Podnikatelská infrastruktura a služby- IPRÚ Jesenicko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3.3.1 Podnikatelská infrastruktura a služby- IPRÚ </a:t>
                      </a:r>
                      <a:r>
                        <a:rPr lang="cs-CZ" sz="2000" b="0" kern="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Šumpersko</a:t>
                      </a:r>
                      <a:endParaRPr lang="cs-CZ" sz="2000" b="0" kern="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3.3.2 Podnikatelská infrastruktura a služby na území definovaném 3.2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5661248"/>
            <a:ext cx="87129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Termín vyhlášení výzvy – 14.3.2013, termín pro podávání žádostí – 30.4.2013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836712"/>
            <a:ext cx="8208912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eaLnBrk="0" latinLnBrk="0" hangingPunct="0">
              <a:spcBef>
                <a:spcPct val="20000"/>
              </a:spcBef>
              <a:buClrTx/>
              <a:buSzTx/>
              <a:buFontTx/>
              <a:buNone/>
              <a:tabLst/>
              <a:defRPr/>
            </a:pPr>
            <a:r>
              <a:rPr lang="cs-CZ" sz="2000" b="1" kern="0" dirty="0" smtClean="0">
                <a:solidFill>
                  <a:schemeClr val="accent2"/>
                </a:solidFill>
                <a:latin typeface="+mn-lt"/>
              </a:rPr>
              <a:t>Plánované výzvy – 42. výzva (bez specifických výzev na území Zlínského kraje) </a:t>
            </a:r>
          </a:p>
          <a:p>
            <a:pPr marL="533400" marR="0" lvl="0" indent="-533400" algn="just" defTabSz="914400" eaLnBrk="0" latin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  <a:tabLst/>
              <a:defRPr/>
            </a:pPr>
            <a:endParaRPr lang="cs-CZ" sz="2000" b="1" kern="0" dirty="0" smtClean="0">
              <a:solidFill>
                <a:schemeClr val="accent2"/>
              </a:solidFill>
              <a:latin typeface="+mn-lt"/>
            </a:endParaRPr>
          </a:p>
          <a:p>
            <a:pPr marL="533400" marR="0" lvl="0" indent="-533400" algn="just" defTabSz="914400" eaLnBrk="0" latin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  <a:tabLst/>
              <a:defRPr/>
            </a:pPr>
            <a:endParaRPr lang="cs-CZ" sz="2000" b="1" kern="0" dirty="0" smtClean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467544" y="1620940"/>
          <a:ext cx="8280920" cy="2285436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456636">
                <a:tc>
                  <a:txBody>
                    <a:bodyPr/>
                    <a:lstStyle/>
                    <a:p>
                      <a:pPr marR="0" lvl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Oblast/Podoblast podpory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1.1.1 Silnice II. a III. třídy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1.2.4 Obnova vozidel v systému veřejné dopravy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2.1 Rozvoj regionálních center - IPRM Atraktivní a konkurenceschopná Olomouc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R="0" lvl="0" algn="just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3.1.1 Integrovaný rozvoj cestovního ruchu- IPRÚ Olomouc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kern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3.3.2 Podnikatelská infrastruktura a služby na území definovaném 3.2</a:t>
                      </a:r>
                      <a:endParaRPr lang="cs-CZ" sz="2000" b="0" kern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4005064"/>
            <a:ext cx="82809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Předpokládaný termín vyhlášení výzvy – 3.5.2013, předpokládaný termín pro podávání žádostí </a:t>
            </a:r>
            <a:r>
              <a:rPr lang="cs-CZ" sz="2000" kern="0" smtClean="0">
                <a:solidFill>
                  <a:schemeClr val="accent2"/>
                </a:solidFill>
                <a:latin typeface="+mn-lt"/>
              </a:rPr>
              <a:t>– 18.6.2013</a:t>
            </a:r>
            <a:endParaRPr lang="cs-CZ" sz="2000" kern="0" dirty="0" smtClean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764704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4. Informace o finančním nástroji JESSICA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395536" y="1412776"/>
            <a:ext cx="82296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Výbor Regionální rady vyhlásil veřejnou zakázku na „Správcovské investiční služby pro Fond rozvoje měst Střední Moravy“. V rámci stanovené lhůty pro podání nabídek na zakázku „Správcovské investiční služby pro Fond rozvoje měst Střední Moravy“ nebyla podána žádná nabídka. </a:t>
            </a:r>
          </a:p>
          <a:p>
            <a:pPr algn="just" eaLnBrk="0" hangingPunct="0">
              <a:spcBef>
                <a:spcPct val="20000"/>
              </a:spcBef>
              <a:defRPr/>
            </a:pPr>
            <a:endParaRPr lang="cs-CZ" sz="2000" kern="0" dirty="0" smtClean="0">
              <a:solidFill>
                <a:schemeClr val="accent2"/>
              </a:solidFill>
              <a:latin typeface="+mn-lt"/>
            </a:endParaRP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V souladu s § 84 odst. 1. písm. a) zákona č. 137/2006 Sb., o veřejných zakázkách, musel z tohoto důvodu zadavatel, tj. Regionální rada regionu soudržnosti Střední Morava, zadávací řízení zrušit. </a:t>
            </a:r>
          </a:p>
          <a:p>
            <a:pPr algn="just" eaLnBrk="0" hangingPunct="0">
              <a:spcBef>
                <a:spcPct val="20000"/>
              </a:spcBef>
              <a:defRPr/>
            </a:pPr>
            <a:endParaRPr lang="cs-CZ" sz="2000" kern="0" dirty="0" smtClean="0">
              <a:solidFill>
                <a:schemeClr val="accent2"/>
              </a:solidFill>
              <a:latin typeface="+mn-lt"/>
            </a:endParaRP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Následně Výbor Regionální rady na svém jednání dne 14.1.2013 rozhodl, že další veřejná zakázka již nebude vyhlášena.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85720" y="785795"/>
            <a:ext cx="864399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</a:pPr>
            <a:endParaRPr lang="cs-CZ" sz="4800" dirty="0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3600" dirty="0" smtClean="0">
                <a:solidFill>
                  <a:srgbClr val="002060"/>
                </a:solidFill>
              </a:rPr>
              <a:t>DĚKUJI VÁM ZA POZORNOST</a:t>
            </a:r>
          </a:p>
          <a:p>
            <a:pPr eaLnBrk="1" hangingPunct="1">
              <a:buFontTx/>
              <a:buNone/>
            </a:pPr>
            <a:endParaRPr lang="cs-CZ" sz="24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cs-CZ" sz="2400" dirty="0" smtClean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</a:pPr>
            <a:endParaRPr lang="cs-CZ" sz="2000" dirty="0" smtClean="0"/>
          </a:p>
          <a:p>
            <a:pPr algn="ctr" eaLnBrk="0" hangingPunct="0">
              <a:spcBef>
                <a:spcPct val="20000"/>
              </a:spcBef>
              <a:buFontTx/>
              <a:buNone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Ing. Zdeněk Bogoč</a:t>
            </a:r>
          </a:p>
          <a:p>
            <a:pPr algn="ctr" eaLnBrk="0" hangingPunct="0">
              <a:spcBef>
                <a:spcPct val="20000"/>
              </a:spcBef>
              <a:buFontTx/>
              <a:buNone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vedoucí odboru metodiky a monitoringu</a:t>
            </a:r>
          </a:p>
          <a:p>
            <a:pPr algn="ctr" eaLnBrk="0" hangingPunct="0">
              <a:spcBef>
                <a:spcPct val="20000"/>
              </a:spcBef>
              <a:buFontTx/>
              <a:buNone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Úřad Regionální rady regionu soudržnosti Střední Morava</a:t>
            </a:r>
          </a:p>
          <a:p>
            <a:pPr algn="ctr" eaLnBrk="0" hangingPunct="0">
              <a:spcBef>
                <a:spcPct val="20000"/>
              </a:spcBef>
              <a:buFontTx/>
              <a:buNone/>
              <a:defRPr/>
            </a:pP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Jeremenkova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40b</a:t>
            </a:r>
          </a:p>
          <a:p>
            <a:pPr algn="ctr" eaLnBrk="0" hangingPunct="0">
              <a:spcBef>
                <a:spcPct val="20000"/>
              </a:spcBef>
              <a:buFontTx/>
              <a:buNone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Olomouc</a:t>
            </a:r>
          </a:p>
          <a:p>
            <a:pPr eaLnBrk="1" hangingPunct="1">
              <a:buFontTx/>
              <a:buNone/>
            </a:pPr>
            <a:endParaRPr lang="cs-CZ" dirty="0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dirty="0" smtClean="0">
                <a:solidFill>
                  <a:srgbClr val="002060"/>
                </a:solidFill>
              </a:rPr>
              <a:t>www.</a:t>
            </a:r>
            <a:r>
              <a:rPr lang="cs-CZ" dirty="0" err="1" smtClean="0">
                <a:solidFill>
                  <a:srgbClr val="002060"/>
                </a:solidFill>
              </a:rPr>
              <a:t>rr</a:t>
            </a:r>
            <a:r>
              <a:rPr lang="cs-CZ" dirty="0" smtClean="0">
                <a:solidFill>
                  <a:srgbClr val="002060"/>
                </a:solidFill>
              </a:rPr>
              <a:t>-</a:t>
            </a:r>
            <a:r>
              <a:rPr lang="cs-CZ" dirty="0" err="1" smtClean="0">
                <a:solidFill>
                  <a:srgbClr val="002060"/>
                </a:solidFill>
              </a:rPr>
              <a:t>strednimorava.cz</a:t>
            </a:r>
            <a:endParaRPr lang="cs-CZ" dirty="0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1200" dirty="0" smtClean="0">
                <a:solidFill>
                  <a:srgbClr val="002060"/>
                </a:solidFill>
              </a:rPr>
              <a:t>Evropská unie a Evropský fond pro  regionální rozvoj jsou partnery pro váš rozvoj.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611560" y="908720"/>
            <a:ext cx="828675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</a:pPr>
            <a:endParaRPr lang="cs-CZ" sz="1200" b="1" dirty="0">
              <a:solidFill>
                <a:srgbClr val="0070C0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800" b="1" dirty="0">
                <a:solidFill>
                  <a:schemeClr val="accent2"/>
                </a:solidFill>
              </a:rPr>
              <a:t>Obsah: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11560" y="1740180"/>
            <a:ext cx="7632848" cy="394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Pokrok v realizaci ROP SM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Aktualizace podmínek administrace projektů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Harmonogram výzev na rok 2013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Informace o finančním nástroji JESSICA</a:t>
            </a:r>
            <a:endParaRPr lang="cs-CZ" sz="24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cs-CZ" sz="1400" b="1" dirty="0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5536" y="620688"/>
            <a:ext cx="73655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1. </a:t>
            </a:r>
            <a:r>
              <a:rPr lang="cs-CZ" sz="2000" b="1" dirty="0" smtClean="0">
                <a:solidFill>
                  <a:schemeClr val="accent2"/>
                </a:solidFill>
              </a:rPr>
              <a:t>Pokrok v realizaci ROP SM</a:t>
            </a:r>
            <a:endParaRPr lang="cs-CZ" sz="2000" b="1" dirty="0">
              <a:solidFill>
                <a:schemeClr val="accent2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043794" cy="52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712968" cy="49291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cs-CZ" sz="2400" b="1" kern="1200" dirty="0" smtClean="0">
                <a:solidFill>
                  <a:schemeClr val="accent2"/>
                </a:solidFill>
              </a:rPr>
              <a:t>Věcné plnění vybraných monitorovacích indikátorů (z projektů v realizaci a projektů finančně ukončených)</a:t>
            </a:r>
          </a:p>
          <a:p>
            <a:pPr marL="533400" indent="-533400">
              <a:buFontTx/>
              <a:buNone/>
            </a:pPr>
            <a:endParaRPr lang="cs-CZ" sz="2200" kern="1200" dirty="0" smtClean="0">
              <a:solidFill>
                <a:schemeClr val="accent2"/>
              </a:solidFill>
            </a:endParaRPr>
          </a:p>
          <a:p>
            <a:pPr marL="533400" indent="-533400"/>
            <a:r>
              <a:rPr lang="cs-CZ" sz="2200" kern="1200" dirty="0" smtClean="0">
                <a:solidFill>
                  <a:schemeClr val="accent2"/>
                </a:solidFill>
              </a:rPr>
              <a:t>Délka nových silnic II. a III. třídy -  reálné plnění 5 km (36% z cílové hodnoty)</a:t>
            </a:r>
          </a:p>
          <a:p>
            <a:pPr marL="533400" indent="-533400"/>
            <a:r>
              <a:rPr lang="cs-CZ" sz="2200" kern="1200" dirty="0" smtClean="0">
                <a:solidFill>
                  <a:schemeClr val="accent2"/>
                </a:solidFill>
              </a:rPr>
              <a:t>Délka rekonstruovaných silnic II. a III. třídy -  reálné plnění 106 km (76% z cílové hodnoty)</a:t>
            </a:r>
          </a:p>
          <a:p>
            <a:pPr marL="533400" indent="-533400"/>
            <a:r>
              <a:rPr lang="cs-CZ" sz="2200" kern="1200" dirty="0" smtClean="0">
                <a:solidFill>
                  <a:schemeClr val="accent2"/>
                </a:solidFill>
              </a:rPr>
              <a:t>Délka nově vybudovaných nebo rekonstruovaných cyklostezek a cyklotras - reálné plnění 101 km (71% z cílové hodnoty)</a:t>
            </a:r>
          </a:p>
          <a:p>
            <a:pPr marL="533400" indent="-533400"/>
            <a:r>
              <a:rPr lang="cs-CZ" sz="2200" kern="1200" dirty="0" smtClean="0">
                <a:solidFill>
                  <a:schemeClr val="accent2"/>
                </a:solidFill>
              </a:rPr>
              <a:t>Soukromé spolufinancování celkem - reálné plnění 1,355 mld. Kč (58% z cílové hodnoty)</a:t>
            </a:r>
          </a:p>
          <a:p>
            <a:pPr marL="533400" indent="-533400"/>
            <a:r>
              <a:rPr lang="cs-CZ" sz="2200" kern="1200" dirty="0" smtClean="0">
                <a:solidFill>
                  <a:schemeClr val="accent2"/>
                </a:solidFill>
              </a:rPr>
              <a:t>Počet nově vytvořených pracovních míst celkem - reálné plnění 502 nových pracovních míst (59% z cílové hodnoty)</a:t>
            </a:r>
          </a:p>
          <a:p>
            <a:pPr marL="533400" indent="-533400">
              <a:buFontTx/>
              <a:buNone/>
            </a:pPr>
            <a:endParaRPr lang="cs-CZ" sz="2200" dirty="0" smtClean="0">
              <a:solidFill>
                <a:srgbClr val="00206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9512" y="692696"/>
            <a:ext cx="8856984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Stav čerpání </a:t>
            </a:r>
            <a:r>
              <a:rPr lang="cs-CZ" sz="2400" b="1" dirty="0" smtClean="0">
                <a:solidFill>
                  <a:schemeClr val="accent2"/>
                </a:solidFill>
              </a:rPr>
              <a:t>– proplacené prostředky příjemcům v %</a:t>
            </a:r>
            <a:endParaRPr lang="cs-CZ" sz="2400" b="1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6" name="Graf 5"/>
          <p:cNvGraphicFramePr/>
          <p:nvPr/>
        </p:nvGraphicFramePr>
        <p:xfrm>
          <a:off x="107504" y="1268760"/>
          <a:ext cx="892899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107504" y="1340768"/>
          <a:ext cx="889248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bdélník 4"/>
          <p:cNvSpPr/>
          <p:nvPr/>
        </p:nvSpPr>
        <p:spPr>
          <a:xfrm>
            <a:off x="179512" y="764704"/>
            <a:ext cx="8856984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Stav čerpání </a:t>
            </a:r>
            <a:r>
              <a:rPr lang="cs-CZ" sz="2400" b="1" dirty="0" smtClean="0">
                <a:solidFill>
                  <a:schemeClr val="accent2"/>
                </a:solidFill>
              </a:rPr>
              <a:t>– certifikované výdaje předložené EK v %</a:t>
            </a:r>
            <a:endParaRPr lang="cs-CZ" sz="2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836712"/>
            <a:ext cx="82089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2. Aktualizace podmínek administrace projektů</a:t>
            </a:r>
            <a:endParaRPr lang="cs-CZ" sz="2800" b="1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467544" y="2204864"/>
            <a:ext cx="80648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Výbor Regionální rady </a:t>
            </a: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 svém jednání dne </a:t>
            </a:r>
            <a:r>
              <a:rPr kumimoji="0" lang="cs-CZ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 ledna 2013 </a:t>
            </a: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schválil aktualizaci administrace ROP Střední Morava.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Tato aktualizace byla zapracována do podmínek pro předkládání a realizaci projektů od Výzvy k předkládání projektových žádostí č. 40/2013.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8858312" cy="1000132"/>
          </a:xfrm>
        </p:spPr>
        <p:txBody>
          <a:bodyPr/>
          <a:lstStyle/>
          <a:p>
            <a:r>
              <a:rPr lang="cs-CZ" sz="28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Aktualizace  podmínek administrace projektů – základní východiska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2876" y="1874845"/>
            <a:ext cx="8929718" cy="4340237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Nutnost provést aktualizaci administrace z důvodu:</a:t>
            </a:r>
          </a:p>
          <a:p>
            <a:pPr marL="0" indent="0">
              <a:spcBef>
                <a:spcPts val="0"/>
              </a:spcBef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</a:rPr>
              <a:t>nejzazšího termínu podpisu Smluv o poskytnutí dotace do 31. 12. 2013,</a:t>
            </a:r>
          </a:p>
          <a:p>
            <a:pPr marL="5334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</a:rPr>
              <a:t>nejzazšího termínu pro ukončení fyzické realizace projektů do 30. 6. 2015,</a:t>
            </a:r>
          </a:p>
          <a:p>
            <a:pPr marL="5334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</a:rPr>
              <a:t>rizik spojených s okamžikem posuzování veřejné podpory. </a:t>
            </a:r>
          </a:p>
          <a:p>
            <a:pPr marL="533400" algn="just">
              <a:spcBef>
                <a:spcPts val="0"/>
              </a:spcBef>
              <a:buFont typeface="Wingdings" pitchFamily="2" charset="2"/>
              <a:buChar char="§"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88900" indent="0" algn="just">
              <a:spcBef>
                <a:spcPts val="0"/>
              </a:spcBef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Základní východiska a principy aktualizace podmínek administrace schválil Výbor Regionální rady na svém jednání dne 14. 1. 2013 a aktualizovaná dokumentace Výzvy platí do Výzvy č. 40/2013</a:t>
            </a:r>
            <a:endParaRPr lang="cs-CZ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714356"/>
            <a:ext cx="8858312" cy="642942"/>
          </a:xfrm>
        </p:spPr>
        <p:txBody>
          <a:bodyPr/>
          <a:lstStyle/>
          <a:p>
            <a:r>
              <a:rPr lang="cs-CZ" sz="28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Aktualizace podmínek administrace projektů</a:t>
            </a:r>
            <a:endParaRPr lang="cs-CZ" sz="2800" b="1" kern="1200" dirty="0">
              <a:solidFill>
                <a:schemeClr val="accent2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1357298"/>
            <a:ext cx="8858312" cy="5143536"/>
          </a:xfrm>
        </p:spPr>
        <p:txBody>
          <a:bodyPr/>
          <a:lstStyle/>
          <a:p>
            <a:pPr marL="355600" lvl="1" indent="-355600" algn="just">
              <a:spcBef>
                <a:spcPts val="0"/>
              </a:spcBef>
            </a:pPr>
            <a:endParaRPr lang="cs-CZ" sz="2000" dirty="0" smtClean="0">
              <a:solidFill>
                <a:schemeClr val="accent2"/>
              </a:solidFill>
              <a:ea typeface="+mn-ea"/>
              <a:cs typeface="+mn-cs"/>
            </a:endParaRPr>
          </a:p>
          <a:p>
            <a:pPr marL="355600" lvl="1" indent="-355600" algn="just">
              <a:spcBef>
                <a:spcPts val="0"/>
              </a:spcBef>
            </a:pPr>
            <a:r>
              <a:rPr lang="cs-CZ" sz="2000" b="1" dirty="0" smtClean="0">
                <a:solidFill>
                  <a:schemeClr val="accent2"/>
                </a:solidFill>
                <a:ea typeface="+mn-ea"/>
                <a:cs typeface="+mn-cs"/>
              </a:rPr>
              <a:t>Zkrácení jednotlivých fází administrace</a:t>
            </a:r>
          </a:p>
          <a:p>
            <a:pPr marL="355600" lvl="1" indent="-355600" algn="just">
              <a:spcBef>
                <a:spcPts val="0"/>
              </a:spcBef>
            </a:pPr>
            <a:endParaRPr lang="cs-CZ" sz="2000" dirty="0" smtClean="0">
              <a:solidFill>
                <a:schemeClr val="accent2"/>
              </a:solidFill>
              <a:ea typeface="+mn-ea"/>
              <a:cs typeface="+mn-cs"/>
            </a:endParaRP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zkrácení doby pro předkládání projektových žádostí z 44 pracovních dnů na 32 pracovních dnů,</a:t>
            </a: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sjednocení lhůty dopracování projektů v rámci Etapy 2 na 66 pracovních dnů bez ohledu na velikost projektu,</a:t>
            </a: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zkrácení administrace ze strany ÚRR (kontrola dokumentace, komunikace),</a:t>
            </a: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zjednodušení Etapy 3 Uzavření Smlouvy o poskytnutí dotace – nejsou vyžadovány žádné povinné přílohy,</a:t>
            </a: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změna okamžiku předložení vybraných povinných příloh – vznik nové Etapy 4 – Povinné přílohy po uzavření Smlouvy o poskytnutí dotace,</a:t>
            </a:r>
          </a:p>
          <a:p>
            <a:pPr marL="355600" lvl="1" indent="-355600" algn="just">
              <a:spcBef>
                <a:spcPts val="0"/>
              </a:spcBef>
              <a:buFont typeface="Wingdings" pitchFamily="2" charset="2"/>
              <a:buChar char="§"/>
            </a:pP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přesun posuzování veřejné podpory </a:t>
            </a: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a velikosti podniku z </a:t>
            </a:r>
            <a:r>
              <a:rPr lang="cs-CZ" sz="2000" dirty="0" smtClean="0">
                <a:solidFill>
                  <a:schemeClr val="accent2"/>
                </a:solidFill>
                <a:ea typeface="+mn-ea"/>
                <a:cs typeface="+mn-cs"/>
              </a:rPr>
              <a:t>fáze kontroly formálních náležitostí do Etapy 2 Dopracování projektu.</a:t>
            </a:r>
            <a:endParaRPr lang="cs-CZ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2717</TotalTime>
  <Words>915</Words>
  <Application>Microsoft Office PowerPoint</Application>
  <PresentationFormat>Předvádění na obrazovce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Výchozí návrh</vt:lpstr>
      <vt:lpstr>Regionální operační program  regionu soudržnosti Střední Morava 2007 – 2013   Litovel 25. 3. 2013</vt:lpstr>
      <vt:lpstr>Snímek 2</vt:lpstr>
      <vt:lpstr>Snímek 3</vt:lpstr>
      <vt:lpstr>Snímek 4</vt:lpstr>
      <vt:lpstr>Snímek 5</vt:lpstr>
      <vt:lpstr>Snímek 6</vt:lpstr>
      <vt:lpstr>Snímek 7</vt:lpstr>
      <vt:lpstr>Aktualizace  podmínek administrace projektů – základní východiska</vt:lpstr>
      <vt:lpstr>Aktualizace podmínek administrace projektů</vt:lpstr>
      <vt:lpstr>PPŽ - přesun okamžiku doložení povinných příloh</vt:lpstr>
      <vt:lpstr>Snímek 11</vt:lpstr>
      <vt:lpstr>Snímek 12</vt:lpstr>
      <vt:lpstr>Snímek 13</vt:lpstr>
      <vt:lpstr>Snímek 14</vt:lpstr>
      <vt:lpstr>Snímek 15</vt:lpstr>
      <vt:lpstr>Snímek 16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Zdeněk Bogoč</cp:lastModifiedBy>
  <cp:revision>226</cp:revision>
  <dcterms:created xsi:type="dcterms:W3CDTF">2007-09-11T13:46:40Z</dcterms:created>
  <dcterms:modified xsi:type="dcterms:W3CDTF">2013-03-21T13:36:59Z</dcterms:modified>
</cp:coreProperties>
</file>