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446" r:id="rId2"/>
    <p:sldId id="470" r:id="rId3"/>
    <p:sldId id="481" r:id="rId4"/>
    <p:sldId id="495" r:id="rId5"/>
    <p:sldId id="494" r:id="rId6"/>
    <p:sldId id="478" r:id="rId7"/>
    <p:sldId id="469" r:id="rId8"/>
    <p:sldId id="471" r:id="rId9"/>
    <p:sldId id="472" r:id="rId10"/>
    <p:sldId id="332" r:id="rId11"/>
    <p:sldId id="467" r:id="rId12"/>
    <p:sldId id="485" r:id="rId13"/>
    <p:sldId id="487" r:id="rId14"/>
    <p:sldId id="488" r:id="rId15"/>
    <p:sldId id="489" r:id="rId16"/>
    <p:sldId id="486" r:id="rId17"/>
    <p:sldId id="496" r:id="rId18"/>
    <p:sldId id="433" r:id="rId19"/>
    <p:sldId id="484" r:id="rId20"/>
    <p:sldId id="461" r:id="rId21"/>
    <p:sldId id="502" r:id="rId22"/>
    <p:sldId id="503" r:id="rId23"/>
    <p:sldId id="507" r:id="rId24"/>
    <p:sldId id="498" r:id="rId25"/>
    <p:sldId id="492" r:id="rId26"/>
    <p:sldId id="500" r:id="rId27"/>
    <p:sldId id="501" r:id="rId28"/>
    <p:sldId id="483" r:id="rId29"/>
    <p:sldId id="473" r:id="rId30"/>
    <p:sldId id="257" r:id="rId31"/>
  </p:sldIdLst>
  <p:sldSz cx="9144000" cy="6858000" type="screen4x3"/>
  <p:notesSz cx="6796088" cy="992505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1645"/>
    <a:srgbClr val="002060"/>
    <a:srgbClr val="2016A6"/>
    <a:srgbClr val="E6E6E6"/>
    <a:srgbClr val="FF9999"/>
    <a:srgbClr val="CC99FF"/>
    <a:srgbClr val="FF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Střední styl 4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B1032C-EA38-4F05-BA0D-38AFFFC7BED3}" styleName="Světlý styl 3 – zvýraznění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7791" autoAdjust="0"/>
  </p:normalViewPr>
  <p:slideViewPr>
    <p:cSldViewPr>
      <p:cViewPr varScale="1">
        <p:scale>
          <a:sx n="97" d="100"/>
          <a:sy n="97" d="100"/>
        </p:scale>
        <p:origin x="192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712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8790" y="2"/>
            <a:ext cx="2945712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E44CC29C-0BC2-49C9-9722-ECA43DFAE594}" type="datetimeFigureOut">
              <a:rPr lang="cs-CZ" smtClean="0"/>
              <a:t>10.10.2022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7203"/>
            <a:ext cx="2945712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8790" y="9427203"/>
            <a:ext cx="2945712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B296CDB6-BED8-448B-BE84-FFFFD4639AE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2824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4971" cy="496252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546" y="1"/>
            <a:ext cx="2944971" cy="496252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9E4229EE-4BA0-4083-94AE-F7216708793C}" type="datetimeFigureOut">
              <a:rPr lang="cs-CZ" smtClean="0"/>
              <a:t>10.10.2022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2950"/>
            <a:ext cx="4967288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10" y="4714399"/>
            <a:ext cx="5436870" cy="4466272"/>
          </a:xfrm>
          <a:prstGeom prst="rect">
            <a:avLst/>
          </a:prstGeom>
        </p:spPr>
        <p:txBody>
          <a:bodyPr vert="horz" lIns="90708" tIns="45354" rIns="90708" bIns="45354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7077"/>
            <a:ext cx="2944971" cy="496252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546" y="9427077"/>
            <a:ext cx="2944971" cy="496252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B6CBD6CE-78CF-4791-92F8-296EA26C220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4399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BD6CE-78CF-4791-92F8-296EA26C220C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03404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6468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9228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5273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468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6117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4977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07984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5088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9683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2879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BD6CE-78CF-4791-92F8-296EA26C220C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62682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27564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1945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61307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9925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86263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0281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6798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04682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472256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085"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3807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BD6CE-78CF-4791-92F8-296EA26C220C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4670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BD6CE-78CF-4791-92F8-296EA26C220C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7980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BD6CE-78CF-4791-92F8-296EA26C220C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07386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BD6CE-78CF-4791-92F8-296EA26C220C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1600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BD6CE-78CF-4791-92F8-296EA26C220C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0062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BD6CE-78CF-4791-92F8-296EA26C220C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97469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BD6CE-78CF-4791-92F8-296EA26C220C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5160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6CBD6CE-78CF-4791-92F8-296EA26C220C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5864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C0243-09C0-4806-BEE6-282F4DD342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08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C50EF-D1F4-4E5D-8EFD-C4D1B9A5D9E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78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5910D-5B17-4737-B181-AC1963B207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329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1B03A-8747-418A-80DD-5B3312A77D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16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2BE1-5234-4BDB-8292-F8102E20846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00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EB3E7-15C0-451D-AA1A-D70D633134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56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328C9-15CD-4424-9829-D6390ABB65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25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E79AE-B947-45AE-A584-AEA31580F9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20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38621-789F-4785-9C3E-0175133891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745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A8AA4-3645-46C4-BCAB-AA88E98218F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40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ED85D-9900-472F-9599-F81BC95B7C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804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DA9623-C36A-4FAE-BE98-DB665AE6C0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1"/>
            <a:ext cx="7772400" cy="1676399"/>
          </a:xfrm>
        </p:spPr>
        <p:txBody>
          <a:bodyPr/>
          <a:lstStyle/>
          <a:p>
            <a:pPr eaLnBrk="1" hangingPunct="1"/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INFORMACE Z ODDĚLENÍ </a:t>
            </a:r>
            <a:b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</a:br>
            <a:r>
              <a:rPr 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KRAJSKÉHO VZDĚLÁVÁNÍ</a:t>
            </a:r>
            <a:endParaRPr lang="cs-CZ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Porada ředitelů škol a školských zařízení zřizovaných Olomouckým krajem</a:t>
            </a:r>
          </a:p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cs typeface="Calibri" pitchFamily="34" charset="0"/>
            </a:endParaRPr>
          </a:p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cs-CZ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12. 10. - 13. 10. 2022</a:t>
            </a:r>
          </a:p>
          <a:p>
            <a:pPr eaLnBrk="1" hangingPunct="1"/>
            <a:endParaRPr lang="cs-CZ" dirty="0"/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C0243-09C0-4806-BEE6-282F4DD34247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marL="0" indent="0" algn="ctr">
              <a:spcAft>
                <a:spcPts val="1200"/>
              </a:spcAft>
              <a:buNone/>
            </a:pPr>
            <a:endParaRPr lang="cs-CZ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endParaRPr lang="cs-CZ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Výroční zpráva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o činnosti organizace</a:t>
            </a:r>
            <a:endParaRPr lang="cs-CZ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8844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32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Výroční zpráva o činnosti organizace</a:t>
            </a:r>
            <a:endParaRPr lang="cs-CZ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2440" y="1600200"/>
            <a:ext cx="8077200" cy="4602163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sz="2800" b="1" u="sng" dirty="0">
                <a:solidFill>
                  <a:srgbClr val="FF0000"/>
                </a:solidFill>
                <a:cs typeface="Calibri" panose="020F0502020204030204" pitchFamily="34" charset="0"/>
              </a:rPr>
              <a:t>NOVELA VYHLÁŠKY č. 15/2005 Sb., </a:t>
            </a:r>
          </a:p>
          <a:p>
            <a:pPr mar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sz="2800" b="1" dirty="0">
                <a:solidFill>
                  <a:srgbClr val="161645"/>
                </a:solidFill>
                <a:cs typeface="Calibri" panose="020F0502020204030204" pitchFamily="34" charset="0"/>
              </a:rPr>
              <a:t>kterou se stanoví NÁLEŽITOSTI DLOUHODOBÝCH ZÁMĚRŮ a VÝROČNÍCH ZPRÁV, ve znění pozdějších předpisů </a:t>
            </a:r>
          </a:p>
          <a:p>
            <a:pPr marL="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s účinností k </a:t>
            </a:r>
            <a:r>
              <a:rPr lang="cs-CZ" sz="2400" b="1" u="sng" dirty="0">
                <a:solidFill>
                  <a:srgbClr val="FF0000"/>
                </a:solidFill>
                <a:cs typeface="Calibri" panose="020F0502020204030204" pitchFamily="34" charset="0"/>
              </a:rPr>
              <a:t>1. 7. 2022 </a:t>
            </a: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dochází k redukci počtu povinně uváděných témat ve VZ školy </a:t>
            </a:r>
            <a:r>
              <a:rPr lang="cs-CZ" sz="2400" b="1" u="sng" dirty="0">
                <a:solidFill>
                  <a:srgbClr val="161645"/>
                </a:solidFill>
                <a:cs typeface="Calibri" panose="020F0502020204030204" pitchFamily="34" charset="0"/>
              </a:rPr>
              <a:t>(§ 7 Obsah a zpracování výroční zprávy o činnosti školy).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2757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32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Výroční zpráva o činnosti organizace</a:t>
            </a:r>
            <a:endParaRPr lang="cs-CZ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2440" y="1600200"/>
            <a:ext cx="8077200" cy="460216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spcAft>
                <a:spcPts val="1200"/>
              </a:spcAft>
              <a:buNone/>
            </a:pPr>
            <a:endParaRPr lang="cs-CZ" sz="2400" b="1" dirty="0">
              <a:solidFill>
                <a:srgbClr val="161645"/>
              </a:solidFill>
              <a:cs typeface="Calibri" panose="020F0502020204030204" pitchFamily="34" charset="0"/>
            </a:endParaRPr>
          </a:p>
          <a:p>
            <a:pPr marL="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Pro školy se zrušily některé dosud povinné body a některá témata byla naopak přidána. </a:t>
            </a:r>
          </a:p>
          <a:p>
            <a:pPr marL="0" indent="0" algn="just">
              <a:lnSpc>
                <a:spcPct val="150000"/>
              </a:lnSpc>
              <a:spcAft>
                <a:spcPts val="1200"/>
              </a:spcAft>
              <a:buNone/>
            </a:pP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Novelou </a:t>
            </a:r>
            <a:r>
              <a:rPr lang="cs-CZ" sz="2400" b="1" u="sng" dirty="0">
                <a:solidFill>
                  <a:srgbClr val="161645"/>
                </a:solidFill>
                <a:cs typeface="Calibri" panose="020F0502020204030204" pitchFamily="34" charset="0"/>
              </a:rPr>
              <a:t>dochází ke zjednodušení obsahu </a:t>
            </a: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výroční zprávy o činnosti školy </a:t>
            </a:r>
            <a:r>
              <a:rPr lang="cs-CZ" sz="2400" b="1" u="sng" dirty="0">
                <a:solidFill>
                  <a:srgbClr val="161645"/>
                </a:solidFill>
                <a:cs typeface="Calibri" panose="020F0502020204030204" pitchFamily="34" charset="0"/>
              </a:rPr>
              <a:t>redukcí témat</a:t>
            </a: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, která mají být povinně ve výročních zprávách uvedena.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5619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32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Výroční zpráva o činnosti organizace</a:t>
            </a:r>
            <a:endParaRPr lang="cs-CZ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2440" y="1600200"/>
            <a:ext cx="8077200" cy="4602163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endParaRPr lang="cs-CZ" sz="2400" b="1" dirty="0">
              <a:solidFill>
                <a:srgbClr val="161645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cs-CZ" sz="2400" b="1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Výroční zpráva o  činnosti školy v  </a:t>
            </a:r>
            <a:r>
              <a:rPr lang="cs-CZ" sz="2400" b="1" u="sng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současné podobě </a:t>
            </a:r>
            <a:r>
              <a:rPr lang="cs-CZ" sz="2400" b="1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obsahuje především </a:t>
            </a:r>
            <a:r>
              <a:rPr lang="cs-CZ" sz="2400" b="1" u="sng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kvantitativní údaje</a:t>
            </a:r>
            <a:r>
              <a:rPr lang="cs-CZ" sz="2400" b="1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cs-CZ" sz="2400" b="1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Nově navržený bod přináší také tolik potřebný </a:t>
            </a:r>
            <a:r>
              <a:rPr lang="cs-CZ" sz="2400" b="1" u="sng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kvalitativní pohled </a:t>
            </a:r>
            <a:r>
              <a:rPr lang="cs-CZ" sz="2400" b="1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na průběh a výsledky vzdělávání.</a:t>
            </a:r>
          </a:p>
          <a:p>
            <a:pPr marL="0" indent="0" algn="just">
              <a:spcAft>
                <a:spcPts val="1200"/>
              </a:spcAft>
              <a:buNone/>
            </a:pPr>
            <a:endParaRPr lang="cs-CZ" sz="2400" b="1" u="sng" dirty="0">
              <a:solidFill>
                <a:srgbClr val="161645"/>
              </a:solidFill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3094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32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Výroční zpráva o činnosti organizace</a:t>
            </a:r>
            <a:endParaRPr lang="cs-CZ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2440" y="1600200"/>
            <a:ext cx="8077200" cy="4602163"/>
          </a:xfrm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§ 7 (ZNĚNÍ PLATNÉ OD 14. 7. 2022)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a) základní údaje o škole, jimiž jsou název, sídlo, charakteristika školy, zřizovatel školy, údaje o vedení školy, adresa pro dálkový přístup, údaje o školské radě,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b) přehled oborů vzdělání, které škola vyučuje v souladu se zápisem ve školském rejstříku,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c) rámcový popis personálního zabezpečení činnosti školy,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d) údaje o přijímacím řízení nebo o zápisu k povinné školní docházce a následném přijetí do školy,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e) stručné vyhodnocení naplňování cílů školního vzdělávacího programu,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f) údaje o výsledcích vzdělávání žáků podle cílů stanovených vzdělávacími programy a podle poskytovaného stupně vzdělání včetně výsledků závěrečných zkoušek, maturitních zkoušek a absolutorií,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g) údaje o prevenci sociálně patologických jevů, rizikového chování a zajištění podpory dětí, žáků a studentů se speciálními vzdělávacími potřebami, nadaných, mimořádně nadaných a s nárokem na poskytování jazykové přípravy,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 panose="020F0502020204030204" pitchFamily="34" charset="0"/>
              </a:rPr>
              <a:t>h) údaje o dalším vzdělávání pedagogických pracovníků a odborného rozvoje nepedagogických pracovníků,</a:t>
            </a:r>
          </a:p>
          <a:p>
            <a:pPr marL="0" indent="0" algn="just">
              <a:spcAft>
                <a:spcPts val="1200"/>
              </a:spcAft>
              <a:buNone/>
            </a:pPr>
            <a:endParaRPr lang="cs-CZ" sz="2400" b="1" u="sng" dirty="0">
              <a:solidFill>
                <a:srgbClr val="161645"/>
              </a:solidFill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1312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32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Výroční zpráva o činnosti organizace</a:t>
            </a:r>
            <a:endParaRPr lang="cs-CZ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2440" y="1600200"/>
            <a:ext cx="8077200" cy="4602163"/>
          </a:xfrm>
        </p:spPr>
        <p:txBody>
          <a:bodyPr/>
          <a:lstStyle/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Nově navržený bod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e) stručné vyhodnocení naplňování cílů školního vzdělávacího programu,</a:t>
            </a:r>
            <a:endParaRPr kumimoji="0" lang="cs-CZ" sz="2400" b="1" i="0" u="none" strike="noStrike" kern="0" cap="none" spc="0" normalizeH="0" baseline="0" noProof="0" dirty="0">
              <a:ln>
                <a:noFill/>
              </a:ln>
              <a:solidFill>
                <a:srgbClr val="161645"/>
              </a:solidFill>
              <a:effectLst/>
              <a:uLnTx/>
              <a:uFillTx/>
              <a:latin typeface="+mj-lt"/>
              <a:ea typeface="+mn-ea"/>
              <a:cs typeface="Calibri" panose="020F050202020403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4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představuje odpověď na otázku, </a:t>
            </a:r>
            <a:r>
              <a:rPr kumimoji="0" lang="cs-CZ" sz="2400" b="1" i="0" u="sng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jak se škole daří naplňovat to, co má jako cíl uvedeno ve svém školním vzdělávacím programu </a:t>
            </a:r>
            <a:r>
              <a:rPr kumimoji="0" lang="cs-CZ" sz="2400" b="1" i="0" u="none" strike="noStrike" kern="0" cap="none" spc="0" normalizeH="0" baseline="0" noProof="0" dirty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– dosahování klíčových </a:t>
            </a:r>
            <a:r>
              <a:rPr kumimoji="0" lang="cs-CZ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61645"/>
                </a:solidFill>
                <a:effectLst/>
                <a:uLnTx/>
                <a:uFillTx/>
                <a:latin typeface="+mj-lt"/>
                <a:ea typeface="+mn-ea"/>
                <a:cs typeface="Calibri" panose="020F0502020204030204" pitchFamily="34" charset="0"/>
              </a:rPr>
              <a:t>kompetencí…..</a:t>
            </a:r>
            <a:endParaRPr kumimoji="0" lang="cs-CZ" sz="2400" b="1" i="0" u="none" strike="noStrike" kern="0" cap="none" spc="0" normalizeH="0" baseline="0" noProof="0" dirty="0">
              <a:ln>
                <a:noFill/>
              </a:ln>
              <a:solidFill>
                <a:srgbClr val="161645"/>
              </a:solidFill>
              <a:effectLst/>
              <a:uLnTx/>
              <a:uFillTx/>
              <a:latin typeface="+mj-lt"/>
              <a:ea typeface="+mn-ea"/>
              <a:cs typeface="Calibri" panose="020F0502020204030204" pitchFamily="34" charset="0"/>
            </a:endParaRPr>
          </a:p>
          <a:p>
            <a:pPr marL="0" indent="0" algn="just">
              <a:spcAft>
                <a:spcPts val="1200"/>
              </a:spcAft>
              <a:buNone/>
            </a:pPr>
            <a:endParaRPr lang="cs-CZ" sz="2400" b="1" u="sng" dirty="0">
              <a:solidFill>
                <a:srgbClr val="161645"/>
              </a:solidFill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6869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32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Výroční zpráva o činnosti organizace</a:t>
            </a:r>
            <a:endParaRPr lang="cs-CZ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2440" y="1600200"/>
            <a:ext cx="8077200" cy="4602163"/>
          </a:xfrm>
        </p:spPr>
        <p:txBody>
          <a:bodyPr/>
          <a:lstStyle/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cs-CZ" sz="2000" b="1" dirty="0">
              <a:solidFill>
                <a:srgbClr val="161645"/>
              </a:solidFill>
              <a:cs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Zde jde především o: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cs-CZ" sz="2400" b="1" dirty="0">
              <a:solidFill>
                <a:srgbClr val="161645"/>
              </a:solidFill>
              <a:cs typeface="Calibri" panose="020F050202020403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400" b="1" u="sng" dirty="0">
                <a:solidFill>
                  <a:srgbClr val="161645"/>
                </a:solidFill>
                <a:cs typeface="Calibri" panose="020F0502020204030204" pitchFamily="34" charset="0"/>
              </a:rPr>
              <a:t>soulad</a:t>
            </a: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 výuky </a:t>
            </a:r>
            <a:r>
              <a:rPr lang="cs-CZ" sz="2400" b="1" u="sng" dirty="0">
                <a:solidFill>
                  <a:srgbClr val="161645"/>
                </a:solidFill>
                <a:cs typeface="Calibri" panose="020F0502020204030204" pitchFamily="34" charset="0"/>
              </a:rPr>
              <a:t>s obecnými cíli a zásadami </a:t>
            </a: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vzdělávání,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400" b="1" u="sng" dirty="0">
                <a:solidFill>
                  <a:srgbClr val="161645"/>
                </a:solidFill>
                <a:cs typeface="Calibri" panose="020F0502020204030204" pitchFamily="34" charset="0"/>
              </a:rPr>
              <a:t>vhodnost a přiměřenost stanovených cílů </a:t>
            </a: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výuky k aktuálnímu </a:t>
            </a:r>
            <a:r>
              <a:rPr lang="cs-CZ" sz="2400" b="1" u="sng" dirty="0">
                <a:solidFill>
                  <a:srgbClr val="161645"/>
                </a:solidFill>
                <a:cs typeface="Calibri" panose="020F0502020204030204" pitchFamily="34" charset="0"/>
              </a:rPr>
              <a:t>stavu třídy</a:t>
            </a: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,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400" b="1" u="sng" dirty="0">
                <a:solidFill>
                  <a:srgbClr val="161645"/>
                </a:solidFill>
                <a:cs typeface="Calibri" panose="020F0502020204030204" pitchFamily="34" charset="0"/>
              </a:rPr>
              <a:t>respektování individuálních vzdělávacích potřeb </a:t>
            </a: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žáků,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konkretizace cílů ve sledované výuce,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2400" b="1" dirty="0">
                <a:solidFill>
                  <a:srgbClr val="161645"/>
                </a:solidFill>
                <a:cs typeface="Calibri" panose="020F0502020204030204" pitchFamily="34" charset="0"/>
              </a:rPr>
              <a:t>návaznost probíraného učiva na předcházející témata.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cs-CZ" sz="2400" b="1" dirty="0">
              <a:solidFill>
                <a:srgbClr val="161645"/>
              </a:solidFill>
              <a:cs typeface="Calibri" panose="020F0502020204030204" pitchFamily="34" charset="0"/>
            </a:endParaRPr>
          </a:p>
          <a:p>
            <a:pPr marL="0" indent="0" algn="just">
              <a:spcAft>
                <a:spcPts val="1200"/>
              </a:spcAft>
              <a:buNone/>
            </a:pPr>
            <a:endParaRPr lang="cs-CZ" sz="2400" b="1" u="sng" dirty="0">
              <a:solidFill>
                <a:srgbClr val="161645"/>
              </a:solidFill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5488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32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cs-CZ" sz="2400" b="1" dirty="0">
                <a:solidFill>
                  <a:srgbClr val="1616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Výroční zpráva o činnosti organizace</a:t>
            </a:r>
            <a:endParaRPr lang="cs-CZ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2440" y="1600200"/>
            <a:ext cx="8077200" cy="4602163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endParaRPr lang="cs-CZ" sz="2400" b="1" dirty="0">
              <a:solidFill>
                <a:srgbClr val="161645"/>
              </a:solidFill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spcAft>
                <a:spcPts val="800"/>
              </a:spcAft>
              <a:buNone/>
            </a:pPr>
            <a:r>
              <a:rPr lang="cs-CZ" sz="2400" b="1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Formulace bodu je </a:t>
            </a:r>
            <a:r>
              <a:rPr lang="cs-CZ" sz="2400" b="1" u="sng" dirty="0">
                <a:solidFill>
                  <a:srgbClr val="FF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záměrně obecnější</a:t>
            </a:r>
            <a:r>
              <a:rPr lang="cs-CZ" sz="2400" b="1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míra popisu u  </a:t>
            </a:r>
            <a:r>
              <a:rPr lang="cs-CZ" sz="2400" b="1" u="sng" dirty="0">
                <a:solidFill>
                  <a:srgbClr val="FF000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jednotlivých škol může být velice rozdílná</a:t>
            </a:r>
            <a:r>
              <a:rPr lang="cs-CZ" sz="2400" b="1" dirty="0">
                <a:solidFill>
                  <a:srgbClr val="161645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To je běžný stav, který můžeme vidět např. i na obsahu školních vzdělávacích programů – také je velmi rozdílný způsob a rozsah zpracování, ale to není na škodu.</a:t>
            </a:r>
          </a:p>
          <a:p>
            <a:pPr marL="0" indent="0" algn="just">
              <a:spcAft>
                <a:spcPts val="1200"/>
              </a:spcAft>
              <a:buNone/>
            </a:pPr>
            <a:endParaRPr lang="cs-CZ" sz="2400" b="1" u="sng" dirty="0">
              <a:solidFill>
                <a:srgbClr val="161645"/>
              </a:solidFill>
              <a:cs typeface="Calibri" panose="020F0502020204030204" pitchFamily="34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0200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endParaRPr lang="cs-CZ" sz="40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endParaRPr lang="cs-CZ" sz="40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Rizikové chování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ž</a:t>
            </a:r>
            <a:r>
              <a:rPr lang="cs-CZ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áků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(podmíněné/vyloučení)</a:t>
            </a:r>
            <a:endParaRPr lang="cs-CZ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83991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cs typeface="Calibri" pitchFamily="34" charset="0"/>
              </a:rPr>
              <a:t> 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Podmíněné/vyloučení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u="sng" dirty="0" smtClean="0">
                <a:solidFill>
                  <a:srgbClr val="161645"/>
                </a:solidFill>
                <a:cs typeface="Times New Roman" panose="02020603050405020304" pitchFamily="18" charset="0"/>
              </a:rPr>
              <a:t>Podmíněné / vyloučení </a:t>
            </a:r>
            <a:r>
              <a:rPr lang="cs-CZ" sz="2400" b="1" u="sng" dirty="0">
                <a:solidFill>
                  <a:srgbClr val="161645"/>
                </a:solidFill>
                <a:cs typeface="Times New Roman" panose="02020603050405020304" pitchFamily="18" charset="0"/>
              </a:rPr>
              <a:t>žáka/studenta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rgbClr val="161645"/>
                </a:solidFill>
                <a:cs typeface="Times New Roman" panose="02020603050405020304" pitchFamily="18" charset="0"/>
              </a:rPr>
              <a:t>zákon č. 561/2004 Sb., </a:t>
            </a:r>
            <a:r>
              <a:rPr lang="cs-CZ" sz="2400" b="1" u="sng" dirty="0" smtClean="0">
                <a:solidFill>
                  <a:srgbClr val="161645"/>
                </a:solidFill>
                <a:cs typeface="Times New Roman" panose="02020603050405020304" pitchFamily="18" charset="0"/>
              </a:rPr>
              <a:t>školský zákon,</a:t>
            </a:r>
            <a:r>
              <a:rPr lang="cs-CZ" sz="2400" b="1" dirty="0" smtClean="0">
                <a:solidFill>
                  <a:srgbClr val="161645"/>
                </a:solidFill>
                <a:cs typeface="Times New Roman" panose="02020603050405020304" pitchFamily="18" charset="0"/>
              </a:rPr>
              <a:t>  ve znění pozdějších předpisů, ….§31</a:t>
            </a:r>
            <a:r>
              <a:rPr lang="cs-CZ" sz="2400" b="1" u="sng" dirty="0" smtClean="0">
                <a:solidFill>
                  <a:srgbClr val="161645"/>
                </a:solidFill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sz="2400" b="1" dirty="0" smtClean="0">
                <a:solidFill>
                  <a:srgbClr val="161645"/>
                </a:solidFill>
                <a:cs typeface="Times New Roman" panose="02020603050405020304" pitchFamily="18" charset="0"/>
              </a:rPr>
              <a:t>zákon </a:t>
            </a:r>
            <a:r>
              <a:rPr lang="cs-CZ" sz="2400" b="1" dirty="0">
                <a:solidFill>
                  <a:srgbClr val="161645"/>
                </a:solidFill>
                <a:cs typeface="Times New Roman" panose="02020603050405020304" pitchFamily="18" charset="0"/>
              </a:rPr>
              <a:t>č. 500/2004 Sb., </a:t>
            </a:r>
            <a:r>
              <a:rPr lang="cs-CZ" sz="2400" b="1" u="sng" dirty="0">
                <a:solidFill>
                  <a:srgbClr val="161645"/>
                </a:solidFill>
                <a:cs typeface="Times New Roman" panose="02020603050405020304" pitchFamily="18" charset="0"/>
              </a:rPr>
              <a:t>správní řád</a:t>
            </a:r>
            <a:r>
              <a:rPr lang="cs-CZ" sz="2400" b="1" dirty="0">
                <a:solidFill>
                  <a:srgbClr val="161645"/>
                </a:solidFill>
                <a:cs typeface="Times New Roman" panose="02020603050405020304" pitchFamily="18" charset="0"/>
              </a:rPr>
              <a:t>, ve znění pozdějších </a:t>
            </a:r>
            <a:r>
              <a:rPr lang="cs-CZ" sz="2400" b="1" dirty="0" smtClean="0">
                <a:solidFill>
                  <a:srgbClr val="161645"/>
                </a:solidFill>
                <a:cs typeface="Times New Roman" panose="02020603050405020304" pitchFamily="18" charset="0"/>
              </a:rPr>
              <a:t>předpisů, ….§46, §36, §68, §69</a:t>
            </a:r>
            <a:endParaRPr lang="cs-CZ" sz="2400" b="1" dirty="0">
              <a:solidFill>
                <a:srgbClr val="161645"/>
              </a:solidFill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2400" b="1" i="0" dirty="0">
                <a:solidFill>
                  <a:srgbClr val="161645"/>
                </a:solidFill>
                <a:effectLst/>
              </a:rPr>
              <a:t> </a:t>
            </a:r>
          </a:p>
          <a:p>
            <a:pPr algn="just"/>
            <a:endParaRPr lang="cs-CZ" sz="2400" dirty="0">
              <a:solidFill>
                <a:srgbClr val="00B05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0446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600200"/>
            <a:ext cx="78486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cs-CZ" sz="5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Určené střední školy pro bezplatnou výuku českého jazyka</a:t>
            </a:r>
            <a:endParaRPr lang="cs-CZ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FFFF00"/>
              </a:highlight>
              <a:latin typeface="+mn-lt"/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E01407A7-B059-4127-8E77-275F9EF7BB37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cs-CZ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Lex Ukrajina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C0243-09C0-4806-BEE6-282F4DD34247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56197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                   </a:t>
            </a:r>
            <a:r>
              <a:rPr 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Podmíněné/vyloučení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sz="2400" b="1" i="0" dirty="0" smtClean="0">
                <a:solidFill>
                  <a:srgbClr val="161645"/>
                </a:solidFill>
                <a:effectLst/>
              </a:rPr>
              <a:t>Podmínky dle §31 školského zákona: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2000" b="1" i="0" dirty="0" smtClean="0">
                <a:solidFill>
                  <a:srgbClr val="161645"/>
                </a:solidFill>
                <a:effectLst/>
              </a:rPr>
              <a:t>Ředitel </a:t>
            </a:r>
            <a:r>
              <a:rPr lang="cs-CZ" sz="2000" b="1" i="0" dirty="0">
                <a:solidFill>
                  <a:srgbClr val="161645"/>
                </a:solidFill>
                <a:effectLst/>
              </a:rPr>
              <a:t>školy nebo školského zařízení může v případě </a:t>
            </a:r>
            <a:r>
              <a:rPr lang="cs-CZ" sz="2000" b="1" i="0" u="sng" dirty="0">
                <a:solidFill>
                  <a:srgbClr val="161645"/>
                </a:solidFill>
                <a:effectLst/>
              </a:rPr>
              <a:t>závažného zaviněného </a:t>
            </a:r>
            <a:r>
              <a:rPr lang="cs-CZ" sz="2000" b="1" i="0" dirty="0">
                <a:solidFill>
                  <a:srgbClr val="161645"/>
                </a:solidFill>
                <a:effectLst/>
              </a:rPr>
              <a:t>porušení povinností stanovených školským zákonem nebo školním nebo vnitřním řádem rozhodnout </a:t>
            </a:r>
            <a:r>
              <a:rPr lang="cs-CZ" sz="2000" b="1" i="0" dirty="0">
                <a:solidFill>
                  <a:srgbClr val="FF0000"/>
                </a:solidFill>
                <a:effectLst/>
              </a:rPr>
              <a:t>o podmíněném vyloučení nebo o vyloučení žáka nebo studenta ze školy nebo školského zařízení. </a:t>
            </a:r>
            <a:endParaRPr lang="cs-CZ" sz="2000" b="1" i="0" dirty="0" smtClean="0">
              <a:solidFill>
                <a:srgbClr val="FF0000"/>
              </a:solidFill>
              <a:effectLst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2000" b="1" dirty="0">
                <a:solidFill>
                  <a:srgbClr val="161645"/>
                </a:solidFill>
              </a:rPr>
              <a:t>V případě zvláště závažného zaviněného porušení povinností stanovených tímto zákonem ředitel vyloučí žáka nebo studenta </a:t>
            </a:r>
            <a:r>
              <a:rPr lang="cs-CZ" sz="2000" b="1" dirty="0" smtClean="0">
                <a:solidFill>
                  <a:srgbClr val="161645"/>
                </a:solidFill>
              </a:rPr>
              <a:t>ze  školy </a:t>
            </a:r>
            <a:r>
              <a:rPr lang="cs-CZ" sz="2000" b="1" dirty="0">
                <a:solidFill>
                  <a:srgbClr val="161645"/>
                </a:solidFill>
              </a:rPr>
              <a:t>nebo školského zařízení. </a:t>
            </a:r>
            <a:endParaRPr lang="cs-CZ" sz="2000" b="1" dirty="0">
              <a:solidFill>
                <a:srgbClr val="161645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2000" b="1" i="0" dirty="0" smtClean="0">
                <a:solidFill>
                  <a:srgbClr val="FF0000"/>
                </a:solidFill>
                <a:effectLst/>
              </a:rPr>
              <a:t>=&gt;</a:t>
            </a:r>
            <a:r>
              <a:rPr lang="cs-CZ" sz="2000" b="1" dirty="0">
                <a:solidFill>
                  <a:srgbClr val="161645"/>
                </a:solidFill>
              </a:rPr>
              <a:t> jednání žáka nebo studenta </a:t>
            </a:r>
            <a:r>
              <a:rPr lang="cs-CZ" sz="2000" b="1" u="sng" dirty="0">
                <a:solidFill>
                  <a:srgbClr val="161645"/>
                </a:solidFill>
              </a:rPr>
              <a:t>musí být </a:t>
            </a:r>
            <a:r>
              <a:rPr lang="cs-CZ" sz="2000" b="1" u="sng" dirty="0" smtClean="0">
                <a:solidFill>
                  <a:srgbClr val="161645"/>
                </a:solidFill>
              </a:rPr>
              <a:t>zaviněné;</a:t>
            </a:r>
            <a:endParaRPr lang="cs-CZ" sz="2000" dirty="0">
              <a:solidFill>
                <a:srgbClr val="5D5B4E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cs-CZ" sz="2400" b="1" dirty="0">
              <a:solidFill>
                <a:srgbClr val="5D5B4E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6212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                   </a:t>
            </a:r>
            <a:r>
              <a:rPr lang="cs-CZ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cs-CZ" sz="2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                       </a:t>
            </a:r>
            <a:r>
              <a:rPr 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Podmíněné/vyloučení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	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	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cs-CZ" sz="2400" b="1" dirty="0" smtClean="0">
                <a:solidFill>
                  <a:srgbClr val="161645"/>
                </a:solidFill>
              </a:rPr>
              <a:t>žák </a:t>
            </a:r>
            <a:r>
              <a:rPr lang="cs-CZ" sz="2400" b="1" dirty="0">
                <a:solidFill>
                  <a:srgbClr val="161645"/>
                </a:solidFill>
              </a:rPr>
              <a:t>nebo student musí porušit svou povinnost buď </a:t>
            </a:r>
            <a:r>
              <a:rPr lang="cs-CZ" sz="2400" b="1" u="sng" dirty="0">
                <a:solidFill>
                  <a:srgbClr val="161645"/>
                </a:solidFill>
              </a:rPr>
              <a:t>úmyslně nebo z </a:t>
            </a:r>
            <a:r>
              <a:rPr lang="cs-CZ" sz="2400" b="1" u="sng" dirty="0" smtClean="0">
                <a:solidFill>
                  <a:srgbClr val="161645"/>
                </a:solidFill>
              </a:rPr>
              <a:t>nedbalosti;</a:t>
            </a:r>
            <a:endParaRPr lang="cs-CZ" sz="2400" b="1" dirty="0">
              <a:solidFill>
                <a:srgbClr val="161645"/>
              </a:solidFill>
            </a:endParaRPr>
          </a:p>
          <a:p>
            <a:pPr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400" b="1" dirty="0" smtClean="0">
                <a:solidFill>
                  <a:srgbClr val="161645"/>
                </a:solidFill>
              </a:rPr>
              <a:t>nelze </a:t>
            </a:r>
            <a:r>
              <a:rPr lang="cs-CZ" sz="2400" b="1" dirty="0">
                <a:solidFill>
                  <a:srgbClr val="161645"/>
                </a:solidFill>
              </a:rPr>
              <a:t>jej </a:t>
            </a:r>
            <a:r>
              <a:rPr lang="cs-CZ" sz="2400" b="1" dirty="0" smtClean="0">
                <a:solidFill>
                  <a:srgbClr val="161645"/>
                </a:solidFill>
              </a:rPr>
              <a:t>postihnout </a:t>
            </a:r>
            <a:r>
              <a:rPr lang="cs-CZ" sz="2400" b="1" dirty="0">
                <a:solidFill>
                  <a:srgbClr val="161645"/>
                </a:solidFill>
              </a:rPr>
              <a:t>v </a:t>
            </a:r>
            <a:r>
              <a:rPr lang="cs-CZ" sz="2400" b="1" dirty="0" smtClean="0">
                <a:solidFill>
                  <a:srgbClr val="161645"/>
                </a:solidFill>
              </a:rPr>
              <a:t>případě </a:t>
            </a:r>
            <a:r>
              <a:rPr lang="cs-CZ" sz="2400" b="1" u="sng" dirty="0" smtClean="0">
                <a:solidFill>
                  <a:srgbClr val="161645"/>
                </a:solidFill>
              </a:rPr>
              <a:t>nezaviněného porušení</a:t>
            </a:r>
            <a:r>
              <a:rPr lang="cs-CZ" sz="2400" b="1" dirty="0" smtClean="0">
                <a:solidFill>
                  <a:srgbClr val="161645"/>
                </a:solidFill>
              </a:rPr>
              <a:t>.</a:t>
            </a:r>
            <a:endParaRPr lang="cs-CZ" sz="2400" b="1" dirty="0" smtClean="0">
              <a:solidFill>
                <a:srgbClr val="161645"/>
              </a:solidFill>
              <a:latin typeface="+mj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7283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Podmíněné/vyloučení </a:t>
            </a:r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sz="2000" b="1" i="0" dirty="0" smtClean="0">
                <a:solidFill>
                  <a:srgbClr val="161645"/>
                </a:solidFill>
                <a:effectLst/>
                <a:latin typeface="verdana" panose="020B0604030504040204" pitchFamily="34" charset="0"/>
              </a:rPr>
              <a:t>Závažnost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2000" b="1" i="0" dirty="0" smtClean="0">
                <a:solidFill>
                  <a:srgbClr val="161645"/>
                </a:solidFill>
                <a:effectLst/>
                <a:latin typeface="verdana" panose="020B0604030504040204" pitchFamily="34" charset="0"/>
              </a:rPr>
              <a:t>Posouzení </a:t>
            </a:r>
            <a:r>
              <a:rPr lang="cs-CZ" sz="2000" b="1" i="0" dirty="0">
                <a:solidFill>
                  <a:srgbClr val="161645"/>
                </a:solidFill>
                <a:effectLst/>
                <a:latin typeface="verdana" panose="020B0604030504040204" pitchFamily="34" charset="0"/>
              </a:rPr>
              <a:t>závažnosti jednání žáka </a:t>
            </a:r>
            <a:r>
              <a:rPr lang="cs-CZ" sz="2000" b="1" i="0" dirty="0" smtClean="0">
                <a:solidFill>
                  <a:srgbClr val="161645"/>
                </a:solidFill>
                <a:effectLst/>
                <a:latin typeface="verdana" panose="020B0604030504040204" pitchFamily="34" charset="0"/>
              </a:rPr>
              <a:t>je na řediteli, </a:t>
            </a:r>
            <a:r>
              <a:rPr lang="cs-CZ" sz="2000" b="1" i="0" dirty="0">
                <a:solidFill>
                  <a:srgbClr val="161645"/>
                </a:solidFill>
                <a:effectLst/>
                <a:latin typeface="verdana" panose="020B0604030504040204" pitchFamily="34" charset="0"/>
              </a:rPr>
              <a:t>ale z důvodu právní jistoty </a:t>
            </a:r>
            <a:r>
              <a:rPr lang="cs-CZ" sz="2000" b="1" i="0" dirty="0" smtClean="0">
                <a:solidFill>
                  <a:srgbClr val="161645"/>
                </a:solidFill>
                <a:effectLst/>
                <a:latin typeface="verdana" panose="020B0604030504040204" pitchFamily="34" charset="0"/>
              </a:rPr>
              <a:t>může </a:t>
            </a:r>
            <a:r>
              <a:rPr lang="cs-CZ" sz="2000" b="1" i="0" dirty="0" smtClean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školní </a:t>
            </a:r>
            <a:r>
              <a:rPr lang="cs-CZ" sz="2000" b="1" i="0" dirty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nebo vnitřní řád </a:t>
            </a:r>
            <a:r>
              <a:rPr lang="cs-CZ" sz="2000" b="1" i="0" dirty="0" smtClean="0">
                <a:solidFill>
                  <a:srgbClr val="161645"/>
                </a:solidFill>
                <a:effectLst/>
                <a:latin typeface="verdana" panose="020B0604030504040204" pitchFamily="34" charset="0"/>
              </a:rPr>
              <a:t>obsahovat uvedení příkladů porušení povinností žáků z hlediska jejich závažnosti.</a:t>
            </a:r>
            <a:r>
              <a:rPr lang="cs-CZ" sz="2000" b="1" i="0" dirty="0" smtClean="0">
                <a:solidFill>
                  <a:srgbClr val="FF0000"/>
                </a:solidFill>
                <a:effectLst/>
                <a:latin typeface="verdana" panose="020B0604030504040204" pitchFamily="34" charset="0"/>
              </a:rPr>
              <a:t>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cs-CZ" sz="2000" b="1" i="0" dirty="0" smtClean="0">
                <a:solidFill>
                  <a:srgbClr val="161645"/>
                </a:solidFill>
                <a:effectLst/>
                <a:latin typeface="verdana" panose="020B0604030504040204" pitchFamily="34" charset="0"/>
              </a:rPr>
              <a:t>Zvlášť </a:t>
            </a:r>
            <a:r>
              <a:rPr lang="cs-CZ" sz="2000" b="1" i="0" dirty="0">
                <a:solidFill>
                  <a:srgbClr val="161645"/>
                </a:solidFill>
                <a:effectLst/>
                <a:latin typeface="verdana" panose="020B0604030504040204" pitchFamily="34" charset="0"/>
              </a:rPr>
              <a:t>hrubé slovní a úmyslné fyzické útoky žáka nebo studenta vůči pracovníkům školy nebo školského zařízení se vždy považují za závažné zaviněné porušení povinností stanovených školským zákonem (viz § 31 odst. 3 školského zákona).</a:t>
            </a:r>
            <a:endParaRPr lang="cs-CZ" sz="2000" b="1" dirty="0">
              <a:solidFill>
                <a:srgbClr val="161645"/>
              </a:solidFill>
              <a:latin typeface="+mj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5271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                   </a:t>
            </a:r>
            <a:r>
              <a:rPr lang="cs-CZ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cs-CZ" sz="2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                       </a:t>
            </a:r>
            <a:r>
              <a:rPr 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Podmíněné/vyloučení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	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	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sz="2400" b="1" dirty="0">
                <a:solidFill>
                  <a:srgbClr val="161645"/>
                </a:solidFill>
              </a:rPr>
              <a:t>Oprávněn rozhodovat je pouze ředitel školy. Toto oprávnění nelze přenést na jinou osobu, např. na jiného pedagogického pracovníka školy nebo školského zařízení</a:t>
            </a:r>
            <a:r>
              <a:rPr lang="cs-CZ" sz="2400" b="1" dirty="0" smtClean="0">
                <a:solidFill>
                  <a:srgbClr val="161645"/>
                </a:solidFill>
              </a:rPr>
              <a:t>.</a:t>
            </a:r>
            <a:endParaRPr lang="cs-CZ" sz="2400" b="1" dirty="0" smtClean="0">
              <a:solidFill>
                <a:srgbClr val="161645"/>
              </a:solidFill>
              <a:latin typeface="+mj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3375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 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Podmíněné/vyloučení </a:t>
            </a:r>
            <a:r>
              <a:rPr lang="cs-CZ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cs-CZ" sz="2000" b="1" u="sng" dirty="0">
                <a:solidFill>
                  <a:srgbClr val="002060"/>
                </a:solidFill>
                <a:cs typeface="Times New Roman" panose="02020603050405020304" pitchFamily="18" charset="0"/>
              </a:rPr>
              <a:t>Správní řád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r</a:t>
            </a:r>
            <a:r>
              <a:rPr lang="cs-CZ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ozhodování </a:t>
            </a:r>
            <a:r>
              <a:rPr lang="cs-CZ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o podmíněném vyloučení žáka nebo studenta ze školy nebo školského zařízení je </a:t>
            </a:r>
            <a:r>
              <a:rPr lang="cs-CZ" sz="2000" b="1" dirty="0">
                <a:solidFill>
                  <a:srgbClr val="FF0000"/>
                </a:solidFill>
                <a:cs typeface="Times New Roman" panose="02020603050405020304" pitchFamily="18" charset="0"/>
              </a:rPr>
              <a:t>rozhodováním ve správním řízení dle části druhé správního řádu zahajovaným z moci </a:t>
            </a:r>
            <a:r>
              <a:rPr lang="cs-CZ" sz="20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úřední </a:t>
            </a:r>
            <a:endParaRPr lang="cs-CZ" sz="20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nezbytné </a:t>
            </a:r>
            <a:r>
              <a:rPr lang="cs-CZ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nejdříve </a:t>
            </a:r>
            <a:r>
              <a:rPr lang="cs-CZ" sz="2000" b="1" dirty="0">
                <a:solidFill>
                  <a:srgbClr val="FF0000"/>
                </a:solidFill>
                <a:cs typeface="Times New Roman" panose="02020603050405020304" pitchFamily="18" charset="0"/>
              </a:rPr>
              <a:t>oznámit</a:t>
            </a:r>
            <a:r>
              <a:rPr lang="cs-CZ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 zahájení správního řízení (§ 46 správního řádu)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před vydáním rozhodnutí povinnost postupovat v souladu s </a:t>
            </a:r>
            <a:r>
              <a:rPr lang="cs-CZ" sz="20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ust</a:t>
            </a:r>
            <a:r>
              <a:rPr lang="cs-CZ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. § 36 odst. 3 správního řádu (</a:t>
            </a:r>
            <a:r>
              <a:rPr lang="cs-CZ" sz="2000" b="1" dirty="0">
                <a:solidFill>
                  <a:srgbClr val="FF0000"/>
                </a:solidFill>
                <a:cs typeface="Times New Roman" panose="02020603050405020304" pitchFamily="18" charset="0"/>
              </a:rPr>
              <a:t>možnost vyjádřit se k podkladům rozhodnutí</a:t>
            </a:r>
            <a:r>
              <a:rPr lang="cs-CZ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vydání rozhodnutí – náležitosti rozhodnutí dle správního řádu, zejm. § 68 a § 69 správního řádu, potřeba </a:t>
            </a:r>
            <a:r>
              <a:rPr lang="cs-CZ" sz="2000" b="1" dirty="0">
                <a:solidFill>
                  <a:srgbClr val="FF0000"/>
                </a:solidFill>
                <a:cs typeface="Times New Roman" panose="02020603050405020304" pitchFamily="18" charset="0"/>
              </a:rPr>
              <a:t>náležitého odůvodnění rozhodnutí</a:t>
            </a:r>
          </a:p>
          <a:p>
            <a:pPr marL="0" indent="0" algn="just">
              <a:buNone/>
            </a:pPr>
            <a:endParaRPr lang="cs-CZ" sz="2000" b="1" i="0" dirty="0" smtClean="0">
              <a:solidFill>
                <a:srgbClr val="161645"/>
              </a:solidFill>
              <a:effectLst/>
            </a:endParaRPr>
          </a:p>
          <a:p>
            <a:pPr marL="0" indent="0" algn="just">
              <a:buNone/>
            </a:pPr>
            <a:endParaRPr lang="cs-CZ" sz="2000" b="1" dirty="0" smtClean="0">
              <a:solidFill>
                <a:srgbClr val="FF0000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cs-CZ" sz="2400" b="1" dirty="0">
              <a:solidFill>
                <a:srgbClr val="5D5B4E"/>
              </a:solidFill>
              <a:latin typeface="verdana" panose="020B060403050404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98736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cs typeface="Calibri" pitchFamily="34" charset="0"/>
              </a:rPr>
              <a:t> </a:t>
            </a:r>
            <a:r>
              <a:rPr 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Podmíněné/vyloučení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2400" b="1" u="sng" dirty="0">
                <a:solidFill>
                  <a:srgbClr val="002060"/>
                </a:solidFill>
                <a:cs typeface="Times New Roman" panose="02020603050405020304" pitchFamily="18" charset="0"/>
              </a:rPr>
              <a:t>Školský zákon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rozhodnutí do dvou měsíců ode dne, kdy se o provinění žáka (studenta) ředitel dozvěděl</a:t>
            </a: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, nejpozději však do jednoho roku ode dne, kdy se žák (student) provinění dopustil (výjimka v případě trestného činu</a:t>
            </a:r>
            <a:r>
              <a:rPr lang="cs-CZ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n</a:t>
            </a:r>
            <a:r>
              <a:rPr lang="cs-CZ" sz="24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utno dodržet i v případě, že by např. v rámci odvolacího řízení mělo dojít ke zrušení a vrácení</a:t>
            </a:r>
            <a:endParaRPr lang="cs-CZ" sz="24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4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0026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cs typeface="Calibri" pitchFamily="34" charset="0"/>
              </a:rPr>
              <a:t> 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Podmíněné/vyloučení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i="0" dirty="0" smtClean="0">
                <a:solidFill>
                  <a:srgbClr val="161645"/>
                </a:solidFill>
                <a:effectLst/>
              </a:rPr>
              <a:t>Výsledkem je vydání </a:t>
            </a:r>
            <a:r>
              <a:rPr lang="cs-CZ" sz="2000" b="1" i="0" u="sng" dirty="0" smtClean="0">
                <a:solidFill>
                  <a:srgbClr val="161645"/>
                </a:solidFill>
                <a:effectLst/>
              </a:rPr>
              <a:t>rozhodnutí,</a:t>
            </a:r>
            <a:r>
              <a:rPr lang="cs-CZ" sz="2000" b="1" i="0" dirty="0" smtClean="0">
                <a:solidFill>
                  <a:srgbClr val="161645"/>
                </a:solidFill>
                <a:effectLst/>
              </a:rPr>
              <a:t> které musí být v souladu s ustanovením § 68 odst. 3 SŘ náležitě </a:t>
            </a:r>
            <a:r>
              <a:rPr lang="cs-CZ" sz="2000" b="1" i="0" u="sng" dirty="0" smtClean="0">
                <a:solidFill>
                  <a:srgbClr val="161645"/>
                </a:solidFill>
                <a:effectLst/>
              </a:rPr>
              <a:t>odůvodněno.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i="0" dirty="0" smtClean="0">
                <a:solidFill>
                  <a:srgbClr val="161645"/>
                </a:solidFill>
                <a:effectLst/>
              </a:rPr>
              <a:t>Jsou </a:t>
            </a:r>
            <a:r>
              <a:rPr lang="cs-CZ" sz="2000" b="1" i="0" dirty="0">
                <a:solidFill>
                  <a:srgbClr val="161645"/>
                </a:solidFill>
                <a:effectLst/>
              </a:rPr>
              <a:t>v něm uvedeny </a:t>
            </a:r>
            <a:r>
              <a:rPr lang="cs-CZ" sz="2000" b="1" i="0" u="sng" dirty="0">
                <a:solidFill>
                  <a:srgbClr val="161645"/>
                </a:solidFill>
                <a:effectLst/>
              </a:rPr>
              <a:t>důvody výroku </a:t>
            </a:r>
            <a:r>
              <a:rPr lang="cs-CZ" sz="2000" b="1" i="0" dirty="0">
                <a:solidFill>
                  <a:srgbClr val="161645"/>
                </a:solidFill>
                <a:effectLst/>
              </a:rPr>
              <a:t>rozhodnutí (zejména popis jednání žáka, specifikovat, která ustanovení školského zákona nebo školního řádu nebo vnitřního řádu svým jednáním porušil a dále zdůvodnit závažnost a zaviněnost jednání). </a:t>
            </a:r>
            <a:r>
              <a:rPr lang="cs-CZ" sz="2000" b="1" u="sng" dirty="0">
                <a:solidFill>
                  <a:srgbClr val="161645"/>
                </a:solidFill>
              </a:rPr>
              <a:t>Úv</a:t>
            </a:r>
            <a:r>
              <a:rPr lang="cs-CZ" sz="2000" b="1" i="0" u="sng" dirty="0">
                <a:solidFill>
                  <a:srgbClr val="161645"/>
                </a:solidFill>
                <a:effectLst/>
              </a:rPr>
              <a:t>ahy</a:t>
            </a:r>
            <a:r>
              <a:rPr lang="cs-CZ" sz="2000" b="1" i="0" dirty="0">
                <a:solidFill>
                  <a:srgbClr val="161645"/>
                </a:solidFill>
                <a:effectLst/>
              </a:rPr>
              <a:t>, kterými se správní orgán řídil při jejich hodnocení a při výkladu právních předpisů. </a:t>
            </a:r>
            <a:r>
              <a:rPr lang="cs-CZ" sz="2000" b="1" i="0" u="sng" dirty="0">
                <a:solidFill>
                  <a:srgbClr val="161645"/>
                </a:solidFill>
                <a:effectLst/>
              </a:rPr>
              <a:t>Informace,</a:t>
            </a:r>
            <a:r>
              <a:rPr lang="cs-CZ" sz="2000" b="1" i="0" dirty="0">
                <a:solidFill>
                  <a:srgbClr val="161645"/>
                </a:solidFill>
                <a:effectLst/>
              </a:rPr>
              <a:t> jak se správní orgán vypořádal s návrhy a námitkami účastníků a s jejich vyjádřením k podkladům rozhodnutí.  </a:t>
            </a:r>
          </a:p>
          <a:p>
            <a:pPr algn="just"/>
            <a:endParaRPr lang="cs-CZ" sz="2400" dirty="0">
              <a:solidFill>
                <a:srgbClr val="00B05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6126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cs typeface="Calibri" pitchFamily="34" charset="0"/>
              </a:rPr>
              <a:t> 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Podmíněné/vyloučení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cs-CZ" sz="2400" b="1" i="0" dirty="0">
                <a:solidFill>
                  <a:srgbClr val="161645"/>
                </a:solidFill>
                <a:effectLst/>
                <a:latin typeface="+mj-lt"/>
              </a:rPr>
              <a:t>Zletilý žák nebo student nebo zákonný zástupce nezletilého žáka může proti rozhodnutí o podmíněném vyloučení nebo vyloučení žáka nebo studenta ze školy nebo školského zařízení </a:t>
            </a:r>
            <a:r>
              <a:rPr lang="cs-CZ" sz="2400" b="1" i="0" dirty="0">
                <a:solidFill>
                  <a:srgbClr val="FF0000"/>
                </a:solidFill>
                <a:effectLst/>
                <a:latin typeface="+mj-lt"/>
              </a:rPr>
              <a:t>ve lhůtě 15 dnů ode dne jeho doručení podat k řediteli školy nebo školského zařízení odvolání.</a:t>
            </a:r>
            <a:r>
              <a:rPr lang="cs-CZ" sz="2400" b="1" i="0" dirty="0">
                <a:solidFill>
                  <a:srgbClr val="161645"/>
                </a:solidFill>
                <a:effectLst/>
                <a:latin typeface="+mj-lt"/>
              </a:rPr>
              <a:t> O odvolání rozhoduje příslušný krajský úřad.</a:t>
            </a:r>
          </a:p>
          <a:p>
            <a:pPr marL="0" indent="0" algn="just">
              <a:buNone/>
            </a:pPr>
            <a:r>
              <a:rPr lang="cs-CZ" sz="1800" b="0" i="0" dirty="0">
                <a:solidFill>
                  <a:srgbClr val="5D5B4E"/>
                </a:solidFill>
                <a:effectLst/>
                <a:latin typeface="verdana" panose="020B0604030504040204" pitchFamily="34" charset="0"/>
              </a:rPr>
              <a:t> </a:t>
            </a:r>
            <a:endParaRPr lang="cs-CZ" sz="1400" b="0" i="0" dirty="0">
              <a:solidFill>
                <a:srgbClr val="666666"/>
              </a:solidFill>
              <a:effectLst/>
              <a:latin typeface="Verdana" panose="020B0604030504040204" pitchFamily="34" charset="0"/>
            </a:endParaRPr>
          </a:p>
          <a:p>
            <a:pPr algn="just"/>
            <a:endParaRPr lang="cs-CZ" sz="2400" dirty="0">
              <a:solidFill>
                <a:srgbClr val="00B05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48983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cs typeface="Calibri" pitchFamily="34" charset="0"/>
              </a:rPr>
              <a:t>                    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Podmíněné/vyloučení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podmíněné vyloučení – v rozhodnutí se stanoví </a:t>
            </a:r>
            <a:r>
              <a:rPr lang="cs-CZ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zkušební lhůta</a:t>
            </a: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, </a:t>
            </a:r>
            <a:r>
              <a:rPr lang="cs-CZ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nejdéle na dobu jednoho roku</a:t>
            </a: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; pokud se žák (student) v průběhu zkušební lhůty dopustí dalšího zaviněného porušení povinností stanovených školským zákonem nebo školním nebo vnitřním řádem, </a:t>
            </a:r>
            <a:r>
              <a:rPr lang="cs-CZ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může být </a:t>
            </a: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vyloučen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80436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000" b="1" dirty="0">
                <a:solidFill>
                  <a:srgbClr val="000066"/>
                </a:solidFill>
                <a:cs typeface="Calibri" pitchFamily="34" charset="0"/>
              </a:rPr>
              <a:t> </a:t>
            </a: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itchFamily="34" charset="0"/>
              </a:rPr>
              <a:t>Podmíněné/vyloučení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830763"/>
          </a:xfrm>
        </p:spPr>
        <p:txBody>
          <a:bodyPr/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informace </a:t>
            </a:r>
            <a:r>
              <a:rPr lang="cs-CZ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pedagogické radě</a:t>
            </a: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, v případě zvláště hrubých opakovaných slovních a úmyslných fyzických útoků žáka (studenta) vůči zaměstnancům školy nebo školského zařízení nebo vůči ostatním žákům (studentům) informace </a:t>
            </a:r>
            <a:r>
              <a:rPr lang="cs-CZ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OSPOD</a:t>
            </a: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 (</a:t>
            </a:r>
            <a:r>
              <a:rPr lang="cs-CZ" sz="2400" b="1" u="sng" dirty="0">
                <a:solidFill>
                  <a:srgbClr val="002060"/>
                </a:solidFill>
                <a:cs typeface="Times New Roman" panose="02020603050405020304" pitchFamily="18" charset="0"/>
              </a:rPr>
              <a:t>u nezletilých</a:t>
            </a:r>
            <a:r>
              <a:rPr lang="cs-CZ" sz="2400" b="1" dirty="0">
                <a:solidFill>
                  <a:srgbClr val="002060"/>
                </a:solidFill>
                <a:cs typeface="Times New Roman" panose="02020603050405020304" pitchFamily="18" charset="0"/>
              </a:rPr>
              <a:t>) a </a:t>
            </a:r>
            <a:r>
              <a:rPr lang="cs-CZ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státnímu zastupitelství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2266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600200"/>
            <a:ext cx="7848600" cy="4876800"/>
          </a:xfrm>
          <a:noFill/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cs-CZ" sz="2800" b="1" u="sng" dirty="0">
                <a:solidFill>
                  <a:srgbClr val="002060"/>
                </a:solidFill>
              </a:rPr>
              <a:t>Počty ukrajinských dětí a žáků </a:t>
            </a:r>
            <a:r>
              <a:rPr lang="cs-CZ" sz="2800" b="1" dirty="0">
                <a:solidFill>
                  <a:srgbClr val="002060"/>
                </a:solidFill>
              </a:rPr>
              <a:t> </a:t>
            </a:r>
            <a:br>
              <a:rPr lang="cs-CZ" sz="2800" b="1" dirty="0">
                <a:solidFill>
                  <a:srgbClr val="002060"/>
                </a:solidFill>
              </a:rPr>
            </a:br>
            <a:r>
              <a:rPr lang="cs-CZ" sz="2800" b="1" dirty="0">
                <a:solidFill>
                  <a:srgbClr val="002060"/>
                </a:solidFill>
              </a:rPr>
              <a:t>aktuální stav k </a:t>
            </a:r>
            <a:r>
              <a:rPr lang="cs-CZ" sz="2800" b="1" dirty="0">
                <a:solidFill>
                  <a:srgbClr val="FF0000"/>
                </a:solidFill>
              </a:rPr>
              <a:t>5. 10. 2022 </a:t>
            </a:r>
            <a:br>
              <a:rPr lang="cs-CZ" sz="2800" b="1" dirty="0">
                <a:solidFill>
                  <a:srgbClr val="FF0000"/>
                </a:solidFill>
              </a:rPr>
            </a:br>
            <a:r>
              <a:rPr lang="cs-CZ" sz="2800" b="1" dirty="0">
                <a:solidFill>
                  <a:srgbClr val="002060"/>
                </a:solidFill>
              </a:rPr>
              <a:t>(data šetření MŠMT – školy bez ohledu na zřizovatele)</a:t>
            </a:r>
            <a:br>
              <a:rPr lang="cs-CZ" sz="2800" b="1" dirty="0">
                <a:solidFill>
                  <a:srgbClr val="002060"/>
                </a:solidFill>
              </a:rPr>
            </a:br>
            <a:r>
              <a:rPr lang="cs-CZ" sz="2800" b="1" dirty="0">
                <a:solidFill>
                  <a:srgbClr val="002060"/>
                </a:solidFill>
              </a:rPr>
              <a:t>MŠ – 452</a:t>
            </a:r>
            <a:br>
              <a:rPr lang="cs-CZ" sz="2800" b="1" dirty="0">
                <a:solidFill>
                  <a:srgbClr val="002060"/>
                </a:solidFill>
              </a:rPr>
            </a:br>
            <a:r>
              <a:rPr lang="cs-CZ" sz="2800" b="1" dirty="0">
                <a:solidFill>
                  <a:srgbClr val="002060"/>
                </a:solidFill>
              </a:rPr>
              <a:t>ZŠ – 1633</a:t>
            </a:r>
            <a:br>
              <a:rPr lang="cs-CZ" sz="2800" b="1" dirty="0">
                <a:solidFill>
                  <a:srgbClr val="002060"/>
                </a:solidFill>
              </a:rPr>
            </a:br>
            <a:r>
              <a:rPr lang="cs-CZ" sz="2800" b="1" dirty="0">
                <a:solidFill>
                  <a:srgbClr val="FF0000"/>
                </a:solidFill>
              </a:rPr>
              <a:t>SŠ – 181</a:t>
            </a:r>
            <a:r>
              <a:rPr lang="cs-CZ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/>
            </a:r>
            <a:br>
              <a:rPr lang="cs-CZ" sz="2800" b="1" dirty="0">
                <a:solidFill>
                  <a:srgbClr val="FF0000"/>
                </a:solidFill>
                <a:highlight>
                  <a:srgbClr val="FFFF00"/>
                </a:highlight>
              </a:rPr>
            </a:br>
            <a:endParaRPr lang="cs-CZ" sz="2800" u="sng" dirty="0">
              <a:solidFill>
                <a:srgbClr val="FF0000"/>
              </a:solidFill>
              <a:highlight>
                <a:srgbClr val="FFFF00"/>
              </a:highlight>
              <a:latin typeface="+mn-lt"/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E01407A7-B059-4127-8E77-275F9EF7BB37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cs-CZ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Lex Ukrajina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C0243-09C0-4806-BEE6-282F4DD34247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99083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1200"/>
            <a:ext cx="8229600" cy="1905000"/>
          </a:xfrm>
        </p:spPr>
        <p:txBody>
          <a:bodyPr/>
          <a:lstStyle/>
          <a:p>
            <a:pPr eaLnBrk="1" hangingPunct="1"/>
            <a: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4800" b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Děkujeme za pozornost</a:t>
            </a:r>
            <a: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/>
            </a:r>
            <a:br>
              <a:rPr lang="cs-CZ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</a:br>
            <a:endParaRPr lang="cs-CZ" dirty="0">
              <a:latin typeface="+mn-lt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21B03A-8747-418A-80DD-5B3312A77D7A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600200"/>
            <a:ext cx="78486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cs-CZ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Aktuální počty ukrajinských žáků na středních školách</a:t>
            </a:r>
            <a:br>
              <a:rPr lang="cs-CZ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cs-CZ" sz="2400" b="1" u="sng" dirty="0">
                <a:solidFill>
                  <a:srgbClr val="002060"/>
                </a:solidFill>
                <a:latin typeface="+mn-lt"/>
              </a:rPr>
              <a:t/>
            </a:r>
            <a:br>
              <a:rPr lang="cs-CZ" sz="2400" b="1" u="sng" dirty="0">
                <a:solidFill>
                  <a:srgbClr val="002060"/>
                </a:solidFill>
                <a:latin typeface="+mn-lt"/>
              </a:rPr>
            </a:br>
            <a:r>
              <a:rPr lang="cs-CZ" sz="2400" u="sng" dirty="0">
                <a:solidFill>
                  <a:srgbClr val="002060"/>
                </a:solidFill>
                <a:latin typeface="+mn-lt"/>
              </a:rPr>
              <a:t/>
            </a:r>
            <a:br>
              <a:rPr lang="cs-CZ" sz="2400" u="sng" dirty="0">
                <a:solidFill>
                  <a:srgbClr val="002060"/>
                </a:solidFill>
                <a:latin typeface="+mn-lt"/>
              </a:rPr>
            </a:br>
            <a:r>
              <a:rPr lang="cs-CZ" sz="2400" u="sng" dirty="0">
                <a:solidFill>
                  <a:srgbClr val="002060"/>
                </a:solidFill>
                <a:latin typeface="+mn-lt"/>
              </a:rPr>
              <a:t/>
            </a:r>
            <a:br>
              <a:rPr lang="cs-CZ" sz="2400" u="sng" dirty="0">
                <a:solidFill>
                  <a:srgbClr val="002060"/>
                </a:solidFill>
                <a:latin typeface="+mn-lt"/>
              </a:rPr>
            </a:br>
            <a:r>
              <a:rPr lang="cs-CZ" sz="2400" u="sng" dirty="0">
                <a:solidFill>
                  <a:srgbClr val="002060"/>
                </a:solidFill>
                <a:latin typeface="+mn-lt"/>
              </a:rPr>
              <a:t/>
            </a:r>
            <a:br>
              <a:rPr lang="cs-CZ" sz="2400" u="sng" dirty="0">
                <a:solidFill>
                  <a:srgbClr val="002060"/>
                </a:solidFill>
                <a:latin typeface="+mn-lt"/>
              </a:rPr>
            </a:br>
            <a:r>
              <a:rPr lang="cs-CZ" sz="2400" u="sng" dirty="0">
                <a:solidFill>
                  <a:srgbClr val="002060"/>
                </a:solidFill>
                <a:latin typeface="+mn-lt"/>
              </a:rPr>
              <a:t/>
            </a:r>
            <a:br>
              <a:rPr lang="cs-CZ" sz="2400" u="sng" dirty="0">
                <a:solidFill>
                  <a:srgbClr val="002060"/>
                </a:solidFill>
                <a:latin typeface="+mn-lt"/>
              </a:rPr>
            </a:br>
            <a:r>
              <a:rPr lang="cs-CZ" sz="2400" u="sng" dirty="0">
                <a:solidFill>
                  <a:srgbClr val="002060"/>
                </a:solidFill>
                <a:latin typeface="+mn-lt"/>
              </a:rPr>
              <a:t/>
            </a:r>
            <a:br>
              <a:rPr lang="cs-CZ" sz="2400" u="sng" dirty="0">
                <a:solidFill>
                  <a:srgbClr val="002060"/>
                </a:solidFill>
                <a:latin typeface="+mn-lt"/>
              </a:rPr>
            </a:br>
            <a:endParaRPr lang="cs-CZ" sz="2400" u="sng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E01407A7-B059-4127-8E77-275F9EF7BB37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cs-CZ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Lex Ukrajina – určené školy </a:t>
            </a:r>
            <a:endParaRPr lang="cs-CZ" sz="24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C0243-09C0-4806-BEE6-282F4DD34247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175365"/>
              </p:ext>
            </p:extLst>
          </p:nvPr>
        </p:nvGraphicFramePr>
        <p:xfrm>
          <a:off x="1028700" y="3276600"/>
          <a:ext cx="7010400" cy="1523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List" r:id="rId5" imgW="6248520" imgH="1085890" progId="Excel.Sheet.12">
                  <p:embed/>
                </p:oleObj>
              </mc:Choice>
              <mc:Fallback>
                <p:oleObj name="List" r:id="rId5" imgW="6248520" imgH="10858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28700" y="3276600"/>
                        <a:ext cx="7010400" cy="1523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2034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600200"/>
            <a:ext cx="7848600" cy="487680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cs-CZ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br>
              <a:rPr lang="cs-CZ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Aktuální počty ukrajinských žáků na středních školách v ČR</a:t>
            </a:r>
            <a:br>
              <a:rPr lang="cs-CZ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2000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2000" b="1" u="sng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E01407A7-B059-4127-8E77-275F9EF7BB37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cs-CZ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Lex Ukrajina – určené školy</a:t>
            </a:r>
            <a:endParaRPr lang="cs-CZ" sz="24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C0243-09C0-4806-BEE6-282F4DD34247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7132613"/>
              </p:ext>
            </p:extLst>
          </p:nvPr>
        </p:nvGraphicFramePr>
        <p:xfrm>
          <a:off x="1066800" y="2438400"/>
          <a:ext cx="6858000" cy="4038596"/>
        </p:xfrm>
        <a:graphic>
          <a:graphicData uri="http://schemas.openxmlformats.org/drawingml/2006/table">
            <a:tbl>
              <a:tblPr/>
              <a:tblGrid>
                <a:gridCol w="2022944">
                  <a:extLst>
                    <a:ext uri="{9D8B030D-6E8A-4147-A177-3AD203B41FA5}">
                      <a16:colId xmlns:a16="http://schemas.microsoft.com/office/drawing/2014/main" val="1483969617"/>
                    </a:ext>
                  </a:extLst>
                </a:gridCol>
                <a:gridCol w="2417528">
                  <a:extLst>
                    <a:ext uri="{9D8B030D-6E8A-4147-A177-3AD203B41FA5}">
                      <a16:colId xmlns:a16="http://schemas.microsoft.com/office/drawing/2014/main" val="3460569524"/>
                    </a:ext>
                  </a:extLst>
                </a:gridCol>
                <a:gridCol w="2417528">
                  <a:extLst>
                    <a:ext uri="{9D8B030D-6E8A-4147-A177-3AD203B41FA5}">
                      <a16:colId xmlns:a16="http://schemas.microsoft.com/office/drawing/2014/main" val="3211441421"/>
                    </a:ext>
                  </a:extLst>
                </a:gridCol>
              </a:tblGrid>
              <a:tr h="61429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KRAJ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SŠ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716611"/>
                  </a:ext>
                </a:extLst>
              </a:tr>
              <a:tr h="19620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přijato 2021/2022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effectLst/>
                          <a:latin typeface="Calibri" panose="020F0502020204030204" pitchFamily="34" charset="0"/>
                        </a:rPr>
                        <a:t>přijato 2022/2023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662472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Praha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284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446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1066320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Jihočeský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8789123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Jihomoravský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338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9401255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Karlovarský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2234081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Vysočina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1019757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Královéhradecký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322043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Liberecký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137038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Moravskoslezský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107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272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9554590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Olomoucký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897760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Pardubický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900455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Plzeňský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562214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Středočeský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387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452260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Ústecký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213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238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0085751"/>
                  </a:ext>
                </a:extLst>
              </a:tr>
              <a:tr h="196201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Zlínský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>
                          <a:effectLst/>
                          <a:latin typeface="Calibri" panose="020F0502020204030204" pitchFamily="34" charset="0"/>
                        </a:rPr>
                        <a:t>116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8453809"/>
                  </a:ext>
                </a:extLst>
              </a:tr>
              <a:tr h="481285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>
                          <a:effectLst/>
                          <a:latin typeface="Calibri" panose="020F0502020204030204" pitchFamily="34" charset="0"/>
                        </a:rPr>
                        <a:t>∑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1 561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2 884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1713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2603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600200"/>
            <a:ext cx="7848600" cy="4876800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cs-CZ" sz="2000" b="1" u="sng" dirty="0">
                <a:solidFill>
                  <a:srgbClr val="002060"/>
                </a:solidFill>
              </a:rPr>
              <a:t>LEX UKRAJINA</a:t>
            </a:r>
            <a:r>
              <a:rPr lang="cs-CZ" sz="2000" b="1" dirty="0">
                <a:solidFill>
                  <a:srgbClr val="418E96"/>
                </a:solidFill>
              </a:rPr>
              <a:t/>
            </a:r>
            <a:br>
              <a:rPr lang="cs-CZ" sz="2000" b="1" dirty="0">
                <a:solidFill>
                  <a:srgbClr val="418E96"/>
                </a:solidFill>
              </a:rPr>
            </a:br>
            <a:r>
              <a:rPr lang="cs-CZ" sz="2000" b="1" dirty="0">
                <a:solidFill>
                  <a:srgbClr val="002060"/>
                </a:solidFill>
              </a:rPr>
              <a:t>- </a:t>
            </a:r>
            <a:r>
              <a:rPr lang="cs-CZ" sz="2000" b="1" u="sng" dirty="0">
                <a:solidFill>
                  <a:srgbClr val="002060"/>
                </a:solidFill>
                <a:latin typeface="+mn-lt"/>
              </a:rPr>
              <a:t>zákon č. 67/2022 Sb.</a:t>
            </a:r>
            <a:r>
              <a:rPr lang="cs-CZ" sz="2000" dirty="0">
                <a:solidFill>
                  <a:srgbClr val="002060"/>
                </a:solidFill>
                <a:latin typeface="+mn-lt"/>
              </a:rPr>
              <a:t>, o opatřeních v oblasti školství </a:t>
            </a:r>
            <a:br>
              <a:rPr lang="cs-CZ" sz="2000" dirty="0">
                <a:solidFill>
                  <a:srgbClr val="002060"/>
                </a:solidFill>
                <a:latin typeface="+mn-lt"/>
              </a:rPr>
            </a:br>
            <a:r>
              <a:rPr lang="cs-CZ" sz="2000" dirty="0">
                <a:solidFill>
                  <a:srgbClr val="002060"/>
                </a:solidFill>
                <a:latin typeface="+mn-lt"/>
              </a:rPr>
              <a:t>- </a:t>
            </a:r>
            <a:r>
              <a:rPr lang="cs-CZ" sz="2000" b="1" u="sng" dirty="0">
                <a:solidFill>
                  <a:srgbClr val="002060"/>
                </a:solidFill>
                <a:latin typeface="+mn-lt"/>
              </a:rPr>
              <a:t>nabyl účinnosti dne </a:t>
            </a:r>
            <a:r>
              <a:rPr lang="cs-CZ" sz="2000" b="1" u="sng" dirty="0">
                <a:solidFill>
                  <a:srgbClr val="FF0000"/>
                </a:solidFill>
                <a:latin typeface="+mn-lt"/>
              </a:rPr>
              <a:t>21. 3. 2022, </a:t>
            </a:r>
            <a:r>
              <a:rPr lang="cs-CZ" sz="2000" b="1" u="sng" dirty="0">
                <a:solidFill>
                  <a:srgbClr val="161645"/>
                </a:solidFill>
                <a:latin typeface="+mn-lt"/>
              </a:rPr>
              <a:t>bude platit do 31. 3. 2023.</a:t>
            </a:r>
            <a:br>
              <a:rPr lang="cs-CZ" sz="2000" b="1" u="sng" dirty="0">
                <a:solidFill>
                  <a:srgbClr val="161645"/>
                </a:solidFill>
                <a:latin typeface="+mn-lt"/>
              </a:rPr>
            </a:br>
            <a:r>
              <a:rPr lang="cs-CZ" sz="2000" u="sng" dirty="0">
                <a:solidFill>
                  <a:srgbClr val="161645"/>
                </a:solidFill>
                <a:latin typeface="+mn-lt"/>
              </a:rPr>
              <a:t/>
            </a:r>
            <a:br>
              <a:rPr lang="cs-CZ" sz="2000" u="sng" dirty="0">
                <a:solidFill>
                  <a:srgbClr val="161645"/>
                </a:solidFill>
                <a:latin typeface="+mn-lt"/>
              </a:rPr>
            </a:br>
            <a:r>
              <a:rPr lang="cs-CZ" sz="2000" b="1" u="sng" dirty="0">
                <a:solidFill>
                  <a:srgbClr val="002060"/>
                </a:solidFill>
              </a:rPr>
              <a:t>LEX UKRAJINA II</a:t>
            </a:r>
            <a:br>
              <a:rPr lang="cs-CZ" sz="2000" b="1" u="sng" dirty="0">
                <a:solidFill>
                  <a:srgbClr val="002060"/>
                </a:solidFill>
              </a:rPr>
            </a:br>
            <a:r>
              <a:rPr lang="cs-CZ" sz="2000" b="1" dirty="0">
                <a:solidFill>
                  <a:srgbClr val="002060"/>
                </a:solidFill>
              </a:rPr>
              <a:t>- </a:t>
            </a:r>
            <a:r>
              <a:rPr lang="cs-CZ" sz="2000" b="1" u="sng" dirty="0">
                <a:solidFill>
                  <a:srgbClr val="002060"/>
                </a:solidFill>
              </a:rPr>
              <a:t>zákon č. 199/2022 Sb.</a:t>
            </a:r>
            <a:r>
              <a:rPr lang="cs-CZ" sz="2000" dirty="0">
                <a:solidFill>
                  <a:srgbClr val="002060"/>
                </a:solidFill>
              </a:rPr>
              <a:t>, prodlužuje dobu platnosti všech pravidel Lex Ukrajina pro školství až do </a:t>
            </a:r>
            <a:r>
              <a:rPr lang="cs-CZ" sz="2000" b="1" u="sng" dirty="0">
                <a:solidFill>
                  <a:srgbClr val="FF0000"/>
                </a:solidFill>
              </a:rPr>
              <a:t>31. srpna 2023</a:t>
            </a:r>
            <a:r>
              <a:rPr lang="cs-CZ" sz="2000" dirty="0">
                <a:solidFill>
                  <a:srgbClr val="002060"/>
                </a:solidFill>
              </a:rPr>
              <a:t>, tj. do konce </a:t>
            </a:r>
            <a:br>
              <a:rPr lang="cs-CZ" sz="2000" dirty="0">
                <a:solidFill>
                  <a:srgbClr val="002060"/>
                </a:solidFill>
              </a:rPr>
            </a:br>
            <a:r>
              <a:rPr lang="cs-CZ" sz="2000" dirty="0">
                <a:solidFill>
                  <a:srgbClr val="002060"/>
                </a:solidFill>
              </a:rPr>
              <a:t>školního roku 2022/2023</a:t>
            </a:r>
            <a:br>
              <a:rPr lang="cs-CZ" sz="2000" dirty="0">
                <a:solidFill>
                  <a:srgbClr val="002060"/>
                </a:solidFill>
              </a:rPr>
            </a:br>
            <a:r>
              <a:rPr lang="cs-CZ" sz="2000" dirty="0">
                <a:solidFill>
                  <a:srgbClr val="002060"/>
                </a:solidFill>
              </a:rPr>
              <a:t>- </a:t>
            </a:r>
            <a:r>
              <a:rPr lang="cs-CZ" sz="2000" b="1" u="sng" dirty="0">
                <a:solidFill>
                  <a:srgbClr val="002060"/>
                </a:solidFill>
              </a:rPr>
              <a:t>nabyl účinnosti dne </a:t>
            </a:r>
            <a:r>
              <a:rPr lang="cs-CZ" sz="2000" b="1" u="sng" dirty="0">
                <a:solidFill>
                  <a:srgbClr val="FF0000"/>
                </a:solidFill>
              </a:rPr>
              <a:t>30. 6. 2022.</a:t>
            </a:r>
            <a:br>
              <a:rPr lang="cs-CZ" sz="2000" b="1" u="sng" dirty="0">
                <a:solidFill>
                  <a:srgbClr val="FF0000"/>
                </a:solidFill>
              </a:rPr>
            </a:br>
            <a:r>
              <a:rPr lang="cs-CZ" sz="2000" b="1" u="sng" dirty="0">
                <a:solidFill>
                  <a:srgbClr val="FF0000"/>
                </a:solidFill>
              </a:rPr>
              <a:t/>
            </a:r>
            <a:br>
              <a:rPr lang="cs-CZ" sz="2000" b="1" u="sng" dirty="0">
                <a:solidFill>
                  <a:srgbClr val="FF0000"/>
                </a:solidFill>
              </a:rPr>
            </a:br>
            <a:endParaRPr lang="cs-CZ" sz="2000" u="sng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E01407A7-B059-4127-8E77-275F9EF7BB37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cs-CZ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Lex Ukrajina </a:t>
            </a:r>
            <a:endParaRPr lang="cs-CZ" sz="24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C0243-09C0-4806-BEE6-282F4DD34247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2820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600200"/>
            <a:ext cx="7848600" cy="4876800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Ve školním roce 2022/2023 bude poskytována </a:t>
            </a:r>
            <a:r>
              <a:rPr lang="cs-CZ" sz="2400" b="1" u="sng" dirty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bezplatná jazyková příprava i žákům středních škol </a:t>
            </a: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na základě novely vyhlášky č. 13/2005 Sb. (</a:t>
            </a:r>
            <a:r>
              <a:rPr lang="cs-CZ" sz="2400" b="1" dirty="0" err="1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vyhl</a:t>
            </a: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. 250/2022) o středním vzdělávání a vzdělávání v konzervatoři, ve znění pozdějších předpisů. </a:t>
            </a:r>
            <a:b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Novela vyhlášky je vydaná v návaznosti na zákon Lex Ukrajina </a:t>
            </a:r>
            <a:r>
              <a:rPr lang="cs-CZ" sz="2400" b="1" dirty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s </a:t>
            </a:r>
            <a:r>
              <a:rPr lang="cs-CZ" sz="2400" b="1" u="sng" dirty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účinností od 1. září 2022 do 31. srpna 2023.</a:t>
            </a:r>
            <a:br>
              <a:rPr lang="cs-CZ" sz="2400" b="1" u="sng" dirty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</a:br>
            <a:endParaRPr lang="cs-CZ" sz="2400" u="sng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E01407A7-B059-4127-8E77-275F9EF7BB37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cs-CZ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Lex Ukrajina – určené školy </a:t>
            </a:r>
            <a:endParaRPr lang="cs-CZ" sz="24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553200" y="6238875"/>
            <a:ext cx="2133600" cy="476250"/>
          </a:xfrm>
        </p:spPr>
        <p:txBody>
          <a:bodyPr/>
          <a:lstStyle/>
          <a:p>
            <a:pPr>
              <a:defRPr/>
            </a:pPr>
            <a:fld id="{773C0243-09C0-4806-BEE6-282F4DD34247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24359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8039100" cy="4876800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V každém kraji musí krajský úřad určit </a:t>
            </a:r>
            <a:r>
              <a:rPr lang="cs-CZ" sz="2400" b="1" u="sng" dirty="0">
                <a:solidFill>
                  <a:srgbClr val="FF0000"/>
                </a:solidFill>
                <a:latin typeface="+mn-lt"/>
                <a:cs typeface="Calibri" panose="020F0502020204030204" pitchFamily="34" charset="0"/>
              </a:rPr>
              <a:t>alespoň jednu </a:t>
            </a: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střední školu: </a:t>
            </a:r>
            <a:b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- bude probíhat jak </a:t>
            </a:r>
            <a:r>
              <a:rPr lang="cs-CZ" sz="2400" b="1" u="sng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prezenčně, tak i online </a:t>
            </a: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(distanční synchronní formou) s ohledem na možnosti organizace výuky ve středních školách, a s ohledem na časové možnosti žáků – cizinců; </a:t>
            </a:r>
            <a:b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</a:b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- bude zahrnovat i základy </a:t>
            </a:r>
            <a:r>
              <a:rPr lang="cs-CZ" sz="2400" b="1" u="sng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odborné terminologie </a:t>
            </a:r>
            <a:r>
              <a:rPr lang="cs-CZ" sz="24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> (základní znalost českého jazyka museli uchazeči o vzdělávání ve SŠ prokázat v rámci přijímacího řízení). </a:t>
            </a:r>
            <a:r>
              <a:rPr lang="cs-CZ" sz="20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  <a:t/>
            </a:r>
            <a:br>
              <a:rPr lang="cs-CZ" sz="2000" b="1" dirty="0">
                <a:solidFill>
                  <a:srgbClr val="161645"/>
                </a:solidFill>
                <a:latin typeface="+mn-lt"/>
                <a:cs typeface="Calibri" panose="020F0502020204030204" pitchFamily="34" charset="0"/>
              </a:rPr>
            </a:br>
            <a:endParaRPr lang="cs-CZ" sz="2000" b="1" u="sng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E01407A7-B059-4127-8E77-275F9EF7BB37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cs-CZ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Lex Ukrajina – určené školy</a:t>
            </a:r>
            <a:endParaRPr lang="cs-CZ" sz="24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C0243-09C0-4806-BEE6-282F4DD34247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760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594260"/>
            <a:ext cx="7848600" cy="4876800"/>
          </a:xfrm>
        </p:spPr>
        <p:txBody>
          <a:bodyPr/>
          <a:lstStyle/>
          <a:p>
            <a:pPr marL="0" indent="0" algn="l">
              <a:lnSpc>
                <a:spcPct val="150000"/>
              </a:lnSpc>
              <a:buNone/>
            </a:pPr>
            <a:r>
              <a:rPr lang="cs-CZ" sz="2400" u="sng" dirty="0">
                <a:solidFill>
                  <a:srgbClr val="002060"/>
                </a:solidFill>
                <a:latin typeface="+mn-lt"/>
              </a:rPr>
              <a:t>Velikost skupiny</a:t>
            </a:r>
            <a:r>
              <a:rPr lang="cs-CZ" sz="24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cs-CZ" sz="2400" b="1" dirty="0">
                <a:solidFill>
                  <a:srgbClr val="FF0000"/>
                </a:solidFill>
                <a:latin typeface="+mn-lt"/>
              </a:rPr>
              <a:t>5-15 žáků </a:t>
            </a:r>
            <a:r>
              <a:rPr lang="cs-CZ" sz="2400" dirty="0">
                <a:solidFill>
                  <a:srgbClr val="002060"/>
                </a:solidFill>
                <a:latin typeface="+mn-lt"/>
              </a:rPr>
              <a:t>(může být více i méně)</a:t>
            </a:r>
            <a:br>
              <a:rPr lang="cs-CZ" sz="2400" dirty="0">
                <a:solidFill>
                  <a:srgbClr val="002060"/>
                </a:solidFill>
                <a:latin typeface="+mn-lt"/>
              </a:rPr>
            </a:br>
            <a:r>
              <a:rPr lang="cs-CZ" sz="2400" u="sng" dirty="0">
                <a:solidFill>
                  <a:srgbClr val="002060"/>
                </a:solidFill>
                <a:latin typeface="+mn-lt"/>
              </a:rPr>
              <a:t>Rozsah jazykové přípravy</a:t>
            </a:r>
            <a:r>
              <a:rPr lang="cs-CZ" sz="24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cs-CZ" sz="2400" b="1" dirty="0">
                <a:solidFill>
                  <a:srgbClr val="FF0000"/>
                </a:solidFill>
                <a:latin typeface="+mn-lt"/>
              </a:rPr>
              <a:t>min. 100 - max. 200 hodin </a:t>
            </a:r>
            <a:r>
              <a:rPr lang="cs-CZ" sz="2400" dirty="0">
                <a:solidFill>
                  <a:srgbClr val="002060"/>
                </a:solidFill>
                <a:latin typeface="+mn-lt"/>
              </a:rPr>
              <a:t>po dobu maximálně 10 měsíců (v I. pololetí)</a:t>
            </a:r>
            <a:br>
              <a:rPr lang="cs-CZ" sz="2400" dirty="0">
                <a:solidFill>
                  <a:srgbClr val="002060"/>
                </a:solidFill>
                <a:latin typeface="+mn-lt"/>
              </a:rPr>
            </a:br>
            <a:r>
              <a:rPr lang="cs-CZ" sz="2400" b="1" dirty="0">
                <a:solidFill>
                  <a:srgbClr val="002060"/>
                </a:solidFill>
              </a:rPr>
              <a:t>uvolnění z výuky max. 3 hodiny týdně</a:t>
            </a:r>
            <a:r>
              <a:rPr lang="cs-CZ" sz="2400" dirty="0">
                <a:solidFill>
                  <a:srgbClr val="002060"/>
                </a:solidFill>
              </a:rPr>
              <a:t/>
            </a:r>
            <a:br>
              <a:rPr lang="cs-CZ" sz="2400" dirty="0">
                <a:solidFill>
                  <a:srgbClr val="002060"/>
                </a:solidFill>
              </a:rPr>
            </a:br>
            <a:r>
              <a:rPr lang="cs-CZ" sz="2400" u="sng" dirty="0">
                <a:solidFill>
                  <a:srgbClr val="002060"/>
                </a:solidFill>
                <a:latin typeface="+mn-lt"/>
              </a:rPr>
              <a:t>Forma</a:t>
            </a:r>
            <a:r>
              <a:rPr lang="cs-CZ" sz="2400" dirty="0">
                <a:solidFill>
                  <a:srgbClr val="002060"/>
                </a:solidFill>
                <a:latin typeface="+mn-lt"/>
              </a:rPr>
              <a:t>: </a:t>
            </a:r>
            <a:r>
              <a:rPr lang="cs-CZ" sz="2400" b="1" dirty="0">
                <a:solidFill>
                  <a:srgbClr val="FF0000"/>
                </a:solidFill>
                <a:latin typeface="+mn-lt"/>
              </a:rPr>
              <a:t>prezenčně či synchronně online </a:t>
            </a:r>
            <a:r>
              <a:rPr lang="cs-CZ" sz="2400" dirty="0">
                <a:solidFill>
                  <a:srgbClr val="002060"/>
                </a:solidFill>
                <a:latin typeface="+mn-lt"/>
              </a:rPr>
              <a:t>(časové možnosti žáků)</a:t>
            </a:r>
            <a:br>
              <a:rPr lang="cs-CZ" sz="2400" dirty="0">
                <a:solidFill>
                  <a:srgbClr val="002060"/>
                </a:solidFill>
                <a:latin typeface="+mn-lt"/>
              </a:rPr>
            </a:br>
            <a:r>
              <a:rPr lang="cs-CZ" sz="2400" u="sng" dirty="0">
                <a:solidFill>
                  <a:srgbClr val="002060"/>
                </a:solidFill>
                <a:latin typeface="+mn-lt"/>
              </a:rPr>
              <a:t>Financování</a:t>
            </a:r>
            <a:r>
              <a:rPr lang="cs-CZ" sz="2400" dirty="0">
                <a:solidFill>
                  <a:srgbClr val="002060"/>
                </a:solidFill>
                <a:latin typeface="+mn-lt"/>
              </a:rPr>
              <a:t>: zajištěno z </a:t>
            </a:r>
            <a:r>
              <a:rPr lang="cs-CZ" sz="2400" b="1" dirty="0">
                <a:solidFill>
                  <a:srgbClr val="FF0000"/>
                </a:solidFill>
                <a:latin typeface="+mn-lt"/>
              </a:rPr>
              <a:t>rezervy KÚ</a:t>
            </a:r>
            <a:r>
              <a:rPr lang="cs-CZ" sz="2400" dirty="0">
                <a:solidFill>
                  <a:srgbClr val="002060"/>
                </a:solidFill>
              </a:rPr>
              <a:t/>
            </a:r>
            <a:br>
              <a:rPr lang="cs-CZ" sz="2400" dirty="0">
                <a:solidFill>
                  <a:srgbClr val="002060"/>
                </a:solidFill>
              </a:rPr>
            </a:br>
            <a:endParaRPr lang="cs-CZ" sz="2400" dirty="0">
              <a:solidFill>
                <a:srgbClr val="002060"/>
              </a:solidFill>
            </a:endParaRPr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E01407A7-B059-4127-8E77-275F9EF7BB37}"/>
              </a:ext>
            </a:extLst>
          </p:cNvPr>
          <p:cNvSpPr txBox="1">
            <a:spLocks/>
          </p:cNvSpPr>
          <p:nvPr/>
        </p:nvSpPr>
        <p:spPr bwMode="auto">
          <a:xfrm>
            <a:off x="457200" y="274638"/>
            <a:ext cx="8229600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/>
            <a:r>
              <a:rPr lang="cs-CZ" sz="32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	</a:t>
            </a:r>
            <a:r>
              <a:rPr lang="cs-CZ" sz="24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itchFamily="34" charset="0"/>
              </a:rPr>
              <a:t>Lex Ukrajina – určené školy</a:t>
            </a:r>
            <a:endParaRPr lang="cs-CZ" sz="2400" b="1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3C0243-09C0-4806-BEE6-282F4DD34247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614538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8060</TotalTime>
  <Words>1733</Words>
  <Application>Microsoft Office PowerPoint</Application>
  <PresentationFormat>Předvádění na obrazovce (4:3)</PresentationFormat>
  <Paragraphs>223</Paragraphs>
  <Slides>30</Slides>
  <Notes>30</Notes>
  <HiddenSlides>0</HiddenSlides>
  <MMClips>0</MMClips>
  <ScaleCrop>false</ScaleCrop>
  <HeadingPairs>
    <vt:vector size="8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8" baseType="lpstr">
      <vt:lpstr>Arial</vt:lpstr>
      <vt:lpstr>Calibri</vt:lpstr>
      <vt:lpstr>Times New Roman</vt:lpstr>
      <vt:lpstr>Verdana</vt:lpstr>
      <vt:lpstr>Verdana</vt:lpstr>
      <vt:lpstr>Wingdings</vt:lpstr>
      <vt:lpstr>Výchozí návrh</vt:lpstr>
      <vt:lpstr>List</vt:lpstr>
      <vt:lpstr>INFORMACE Z ODDĚLENÍ  KRAJSKÉHO VZDĚLÁVÁNÍ</vt:lpstr>
      <vt:lpstr>Určené střední školy pro bezplatnou výuku českého jazyka</vt:lpstr>
      <vt:lpstr>Počty ukrajinských dětí a žáků   aktuální stav k 5. 10. 2022  (data šetření MŠMT – školy bez ohledu na zřizovatele) MŠ – 452 ZŠ – 1633 SŠ – 181 </vt:lpstr>
      <vt:lpstr>Aktuální počty ukrajinských žáků na středních školách       </vt:lpstr>
      <vt:lpstr>        Aktuální počty ukrajinských žáků na středních školách v ČR          </vt:lpstr>
      <vt:lpstr>LEX UKRAJINA - zákon č. 67/2022 Sb., o opatřeních v oblasti školství  - nabyl účinnosti dne 21. 3. 2022, bude platit do 31. 3. 2023.  LEX UKRAJINA II - zákon č. 199/2022 Sb., prodlužuje dobu platnosti všech pravidel Lex Ukrajina pro školství až do 31. srpna 2023, tj. do konce  školního roku 2022/2023 - nabyl účinnosti dne 30. 6. 2022.  </vt:lpstr>
      <vt:lpstr>Ve školním roce 2022/2023 bude poskytována bezplatná jazyková příprava i žákům středních škol na základě novely vyhlášky č. 13/2005 Sb. (vyhl. 250/2022) o středním vzdělávání a vzdělávání v konzervatoři, ve znění pozdějších předpisů.   Novela vyhlášky je vydaná v návaznosti na zákon Lex Ukrajina s účinností od 1. září 2022 do 31. srpna 2023. </vt:lpstr>
      <vt:lpstr> V každém kraji musí krajský úřad určit alespoň jednu střední školu:  - bude probíhat jak prezenčně, tak i online (distanční synchronní formou) s ohledem na možnosti organizace výuky ve středních školách, a s ohledem na časové možnosti žáků – cizinců;  - bude zahrnovat i základy odborné terminologie  (základní znalost českého jazyka museli uchazeči o vzdělávání ve SŠ prokázat v rámci přijímacího řízení).  </vt:lpstr>
      <vt:lpstr>Velikost skupiny: 5-15 žáků (může být více i méně) Rozsah jazykové přípravy: min. 100 - max. 200 hodin po dobu maximálně 10 měsíců (v I. pololetí) uvolnění z výuky max. 3 hodiny týdně Forma: prezenčně či synchronně online (časové možnosti žáků) Financování: zajištěno z rezervy KÚ </vt:lpstr>
      <vt:lpstr>  </vt:lpstr>
      <vt:lpstr>   Výroční zpráva o činnosti organizace</vt:lpstr>
      <vt:lpstr>   Výroční zpráva o činnosti organizace</vt:lpstr>
      <vt:lpstr>   Výroční zpráva o činnosti organizace</vt:lpstr>
      <vt:lpstr>   Výroční zpráva o činnosti organizace</vt:lpstr>
      <vt:lpstr>   Výroční zpráva o činnosti organizace</vt:lpstr>
      <vt:lpstr>   Výroční zpráva o činnosti organizace</vt:lpstr>
      <vt:lpstr>   Výroční zpráva o činnosti organizace</vt:lpstr>
      <vt:lpstr>  </vt:lpstr>
      <vt:lpstr> Podmíněné/vyloučení</vt:lpstr>
      <vt:lpstr>                    Podmíněné/vyloučení </vt:lpstr>
      <vt:lpstr>                                             Podmíněné/vyloučení  </vt:lpstr>
      <vt:lpstr> Podmíněné/vyloučení  </vt:lpstr>
      <vt:lpstr>                                             Podmíněné/vyloučení  </vt:lpstr>
      <vt:lpstr> Podmíněné/vyloučení  </vt:lpstr>
      <vt:lpstr> Podmíněné/vyloučení</vt:lpstr>
      <vt:lpstr> Podmíněné/vyloučení</vt:lpstr>
      <vt:lpstr> Podmíněné/vyloučení</vt:lpstr>
      <vt:lpstr>                    Podmíněné/vyloučení</vt:lpstr>
      <vt:lpstr> Podmíněné/vyloučení</vt:lpstr>
      <vt:lpstr>   Děkujeme za pozornost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Pavlíková Jitka</cp:lastModifiedBy>
  <cp:revision>410</cp:revision>
  <cp:lastPrinted>2022-10-10T07:46:14Z</cp:lastPrinted>
  <dcterms:created xsi:type="dcterms:W3CDTF">2008-01-15T11:19:01Z</dcterms:created>
  <dcterms:modified xsi:type="dcterms:W3CDTF">2022-10-10T09:35:49Z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