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78"/>
  </p:notesMasterIdLst>
  <p:sldIdLst>
    <p:sldId id="256" r:id="rId2"/>
    <p:sldId id="292" r:id="rId3"/>
    <p:sldId id="309" r:id="rId4"/>
    <p:sldId id="310" r:id="rId5"/>
    <p:sldId id="308"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8" r:id="rId22"/>
    <p:sldId id="326" r:id="rId23"/>
    <p:sldId id="329" r:id="rId24"/>
    <p:sldId id="338" r:id="rId25"/>
    <p:sldId id="339" r:id="rId26"/>
    <p:sldId id="341" r:id="rId27"/>
    <p:sldId id="332" r:id="rId28"/>
    <p:sldId id="333" r:id="rId29"/>
    <p:sldId id="330" r:id="rId30"/>
    <p:sldId id="331" r:id="rId31"/>
    <p:sldId id="334" r:id="rId32"/>
    <p:sldId id="257" r:id="rId33"/>
    <p:sldId id="258" r:id="rId34"/>
    <p:sldId id="294" r:id="rId35"/>
    <p:sldId id="259" r:id="rId36"/>
    <p:sldId id="260" r:id="rId37"/>
    <p:sldId id="261" r:id="rId38"/>
    <p:sldId id="301" r:id="rId39"/>
    <p:sldId id="262" r:id="rId40"/>
    <p:sldId id="263" r:id="rId41"/>
    <p:sldId id="264" r:id="rId42"/>
    <p:sldId id="265" r:id="rId43"/>
    <p:sldId id="302" r:id="rId44"/>
    <p:sldId id="303" r:id="rId45"/>
    <p:sldId id="304" r:id="rId46"/>
    <p:sldId id="266" r:id="rId47"/>
    <p:sldId id="267" r:id="rId48"/>
    <p:sldId id="268" r:id="rId49"/>
    <p:sldId id="269" r:id="rId50"/>
    <p:sldId id="270" r:id="rId51"/>
    <p:sldId id="295" r:id="rId52"/>
    <p:sldId id="291" r:id="rId53"/>
    <p:sldId id="273" r:id="rId54"/>
    <p:sldId id="271" r:id="rId55"/>
    <p:sldId id="272" r:id="rId56"/>
    <p:sldId id="276" r:id="rId57"/>
    <p:sldId id="274" r:id="rId58"/>
    <p:sldId id="277" r:id="rId59"/>
    <p:sldId id="275" r:id="rId60"/>
    <p:sldId id="290" r:id="rId61"/>
    <p:sldId id="278" r:id="rId62"/>
    <p:sldId id="305" r:id="rId63"/>
    <p:sldId id="306" r:id="rId64"/>
    <p:sldId id="279" r:id="rId65"/>
    <p:sldId id="280" r:id="rId66"/>
    <p:sldId id="281" r:id="rId67"/>
    <p:sldId id="336" r:id="rId68"/>
    <p:sldId id="337" r:id="rId69"/>
    <p:sldId id="282" r:id="rId70"/>
    <p:sldId id="283" r:id="rId71"/>
    <p:sldId id="284" r:id="rId72"/>
    <p:sldId id="285" r:id="rId73"/>
    <p:sldId id="286" r:id="rId74"/>
    <p:sldId id="297" r:id="rId75"/>
    <p:sldId id="335" r:id="rId76"/>
    <p:sldId id="307" r:id="rId7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4" d="100"/>
          <a:sy n="64" d="100"/>
        </p:scale>
        <p:origin x="68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4C888D-2BDF-4BBC-A623-AF560998DB6A}" type="datetimeFigureOut">
              <a:rPr lang="cs-CZ" smtClean="0"/>
              <a:t>16.11.2022</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14444B-D1B5-45C9-B681-CFFDD2403695}" type="slidenum">
              <a:rPr lang="cs-CZ" smtClean="0"/>
              <a:t>‹#›</a:t>
            </a:fld>
            <a:endParaRPr lang="cs-CZ"/>
          </a:p>
        </p:txBody>
      </p:sp>
    </p:spTree>
    <p:extLst>
      <p:ext uri="{BB962C8B-B14F-4D97-AF65-F5344CB8AC3E}">
        <p14:creationId xmlns:p14="http://schemas.microsoft.com/office/powerpoint/2010/main" val="2132011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6114444B-D1B5-45C9-B681-CFFDD2403695}" type="slidenum">
              <a:rPr lang="cs-CZ" smtClean="0"/>
              <a:t>30</a:t>
            </a:fld>
            <a:endParaRPr lang="cs-CZ"/>
          </a:p>
        </p:txBody>
      </p:sp>
    </p:spTree>
    <p:extLst>
      <p:ext uri="{BB962C8B-B14F-4D97-AF65-F5344CB8AC3E}">
        <p14:creationId xmlns:p14="http://schemas.microsoft.com/office/powerpoint/2010/main" val="2025672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fld id="{6114444B-D1B5-45C9-B681-CFFDD2403695}" type="slidenum">
              <a:rPr lang="cs-CZ" smtClean="0"/>
              <a:t>31</a:t>
            </a:fld>
            <a:endParaRPr lang="cs-CZ"/>
          </a:p>
        </p:txBody>
      </p:sp>
    </p:spTree>
    <p:extLst>
      <p:ext uri="{BB962C8B-B14F-4D97-AF65-F5344CB8AC3E}">
        <p14:creationId xmlns:p14="http://schemas.microsoft.com/office/powerpoint/2010/main" val="1285405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cs-CZ"/>
              <a:t>Kliknutím lze upravit styl.</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1185303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cs-CZ"/>
              <a:t>Kliknutím lze upravit styl.</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1191215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153939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cs-CZ"/>
              <a:t>Kliknutím lze upravit styl.</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2327137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18514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1453547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2291516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cs-CZ"/>
              <a:t>Kliknutím lze upravit styl.</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3117464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52089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C27859F3-4B25-445A-8D39-F26FA09FFAFB}" type="datetimeFigureOut">
              <a:rPr lang="cs-CZ" smtClean="0"/>
              <a:t>16.11.2022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423375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C27859F3-4B25-445A-8D39-F26FA09FFAFB}" type="datetimeFigureOut">
              <a:rPr lang="cs-CZ" smtClean="0"/>
              <a:t>16.11.2022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3069182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C27859F3-4B25-445A-8D39-F26FA09FFAFB}" type="datetimeFigureOut">
              <a:rPr lang="cs-CZ" smtClean="0"/>
              <a:t>16.11.2022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208995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C27859F3-4B25-445A-8D39-F26FA09FFAFB}" type="datetimeFigureOut">
              <a:rPr lang="cs-CZ" smtClean="0"/>
              <a:t>16.11.2022</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3106566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9F3-4B25-445A-8D39-F26FA09FFAFB}" type="datetimeFigureOut">
              <a:rPr lang="cs-CZ" smtClean="0"/>
              <a:t>16.11.2022</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3280442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cs-CZ"/>
              <a:t>Kliknutím lze upravit styl.</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C27859F3-4B25-445A-8D39-F26FA09FFAFB}" type="datetimeFigureOut">
              <a:rPr lang="cs-CZ" smtClean="0"/>
              <a:t>16.11.2022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ED1688B6-0120-4872-A4EE-F35A387E9B9B}" type="slidenum">
              <a:rPr lang="cs-CZ" smtClean="0"/>
              <a:t>‹#›</a:t>
            </a:fld>
            <a:endParaRPr lang="cs-CZ"/>
          </a:p>
        </p:txBody>
      </p:sp>
    </p:spTree>
    <p:extLst>
      <p:ext uri="{BB962C8B-B14F-4D97-AF65-F5344CB8AC3E}">
        <p14:creationId xmlns:p14="http://schemas.microsoft.com/office/powerpoint/2010/main" val="1351096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ED1688B6-0120-4872-A4EE-F35A387E9B9B}" type="slidenum">
              <a:rPr lang="cs-CZ" smtClean="0"/>
              <a:t>‹#›</a:t>
            </a:fld>
            <a:endParaRPr lang="cs-CZ"/>
          </a:p>
        </p:txBody>
      </p:sp>
      <p:sp>
        <p:nvSpPr>
          <p:cNvPr id="5" name="Date Placeholder 4"/>
          <p:cNvSpPr>
            <a:spLocks noGrp="1"/>
          </p:cNvSpPr>
          <p:nvPr>
            <p:ph type="dt" sz="half" idx="10"/>
          </p:nvPr>
        </p:nvSpPr>
        <p:spPr/>
        <p:txBody>
          <a:bodyPr/>
          <a:lstStyle/>
          <a:p>
            <a:fld id="{C27859F3-4B25-445A-8D39-F26FA09FFAFB}" type="datetimeFigureOut">
              <a:rPr lang="cs-CZ" smtClean="0"/>
              <a:t>16.11.2022</a:t>
            </a:fld>
            <a:endParaRPr lang="cs-CZ"/>
          </a:p>
        </p:txBody>
      </p:sp>
    </p:spTree>
    <p:extLst>
      <p:ext uri="{BB962C8B-B14F-4D97-AF65-F5344CB8AC3E}">
        <p14:creationId xmlns:p14="http://schemas.microsoft.com/office/powerpoint/2010/main" val="3893406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cs-CZ"/>
              <a:t>Kliknutím lze upravit styl.</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27859F3-4B25-445A-8D39-F26FA09FFAFB}" type="datetimeFigureOut">
              <a:rPr lang="cs-CZ" smtClean="0"/>
              <a:t>16.11.2022</a:t>
            </a:fld>
            <a:endParaRPr lang="cs-CZ"/>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D1688B6-0120-4872-A4EE-F35A387E9B9B}" type="slidenum">
              <a:rPr lang="cs-CZ" smtClean="0"/>
              <a:t>‹#›</a:t>
            </a:fld>
            <a:endParaRPr lang="cs-CZ"/>
          </a:p>
        </p:txBody>
      </p:sp>
    </p:spTree>
    <p:extLst>
      <p:ext uri="{BB962C8B-B14F-4D97-AF65-F5344CB8AC3E}">
        <p14:creationId xmlns:p14="http://schemas.microsoft.com/office/powerpoint/2010/main" val="27359715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financnisprava.cz/assets/cs/prilohy/d-prispevky-kv-kdp/ZAPIS_KV_KDP_03_22.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financnisprava.cz/assets/cs/prilohy/d-prispevky-kv-kdp/ZAPIS_KV_KDP_06_22.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ekokom.cz/wp-content/uploads/2021/12/Priloha_4_Standardy_slozeni_KO_od_1Q-2022.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psp.cz/sqw/historie.sqw?o=9&amp;t=254"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www.financnisprava.cz/cs/dane/dane/dan-z-pridane-hodnoty/informace-stanoviska-a-sdeleni/ruzne/2005/informace-o-uplatnovani-dph-u-neziskovych-subjekt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financnisprava.cz/assets/cs/prilohy/d-prispevky-kv-kdp/ZAPIS_KV_KDP-01_2021.docx.doc"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adisspr.mfcr.cz/dpr/adis/idpr_epo/epo2/form/form_uvod.faces?CPodani=hjOVwEt5EqRWSrPtSI1Sndl1"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financnisprava.cz/assets/cs/prilohy/d-prispevky-kv-kdp/ZAPIS_KV_KDP-01_2021.docx.doc"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hyperlink" Target="https://adisspr.mfcr.cz/dpr/adis/idpr_epo/epo2/form/prilohy.faces"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mailto:palova@tomaspaclik.cz" TargetMode="External"/><Relationship Id="rId2" Type="http://schemas.openxmlformats.org/officeDocument/2006/relationships/hyperlink" Target="mailto:lang@tomaspaclik.cz"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048E280-7967-07A8-C73A-C913FD83765E}"/>
              </a:ext>
            </a:extLst>
          </p:cNvPr>
          <p:cNvSpPr>
            <a:spLocks noGrp="1"/>
          </p:cNvSpPr>
          <p:nvPr>
            <p:ph type="ctrTitle"/>
          </p:nvPr>
        </p:nvSpPr>
        <p:spPr>
          <a:xfrm>
            <a:off x="1785363" y="526038"/>
            <a:ext cx="7766936" cy="1646302"/>
          </a:xfrm>
        </p:spPr>
        <p:txBody>
          <a:bodyPr/>
          <a:lstStyle/>
          <a:p>
            <a:pPr algn="ctr"/>
            <a:br>
              <a:rPr lang="cs-CZ" dirty="0">
                <a:solidFill>
                  <a:schemeClr val="tx1"/>
                </a:solidFill>
              </a:rPr>
            </a:br>
            <a:r>
              <a:rPr lang="cs-CZ" dirty="0">
                <a:solidFill>
                  <a:schemeClr val="tx1"/>
                </a:solidFill>
              </a:rPr>
              <a:t>DPH pro ÚSC</a:t>
            </a:r>
            <a:br>
              <a:rPr lang="cs-CZ" dirty="0">
                <a:solidFill>
                  <a:schemeClr val="tx1"/>
                </a:solidFill>
              </a:rPr>
            </a:br>
            <a:endParaRPr lang="cs-CZ" dirty="0">
              <a:solidFill>
                <a:schemeClr val="tx1"/>
              </a:solidFill>
            </a:endParaRPr>
          </a:p>
        </p:txBody>
      </p:sp>
      <p:sp>
        <p:nvSpPr>
          <p:cNvPr id="3" name="Podnadpis 2">
            <a:extLst>
              <a:ext uri="{FF2B5EF4-FFF2-40B4-BE49-F238E27FC236}">
                <a16:creationId xmlns:a16="http://schemas.microsoft.com/office/drawing/2014/main" id="{D923FB99-A3B0-2370-39F1-AE852BDC2266}"/>
              </a:ext>
            </a:extLst>
          </p:cNvPr>
          <p:cNvSpPr>
            <a:spLocks noGrp="1"/>
          </p:cNvSpPr>
          <p:nvPr>
            <p:ph type="subTitle" idx="1"/>
          </p:nvPr>
        </p:nvSpPr>
        <p:spPr>
          <a:xfrm>
            <a:off x="1785363" y="2172340"/>
            <a:ext cx="7766936" cy="1096899"/>
          </a:xfrm>
        </p:spPr>
        <p:txBody>
          <a:bodyPr>
            <a:normAutofit/>
          </a:bodyPr>
          <a:lstStyle/>
          <a:p>
            <a:pPr algn="ctr"/>
            <a:r>
              <a:rPr lang="cs-CZ" sz="2400" dirty="0"/>
              <a:t>Aktuality v oblasti DPH v roce 2022</a:t>
            </a:r>
          </a:p>
        </p:txBody>
      </p:sp>
      <p:sp>
        <p:nvSpPr>
          <p:cNvPr id="4" name="Podnadpis 2">
            <a:extLst>
              <a:ext uri="{FF2B5EF4-FFF2-40B4-BE49-F238E27FC236}">
                <a16:creationId xmlns:a16="http://schemas.microsoft.com/office/drawing/2014/main" id="{9E554367-FAEB-0293-CB5B-53CC4AF6A1E0}"/>
              </a:ext>
            </a:extLst>
          </p:cNvPr>
          <p:cNvSpPr txBox="1">
            <a:spLocks/>
          </p:cNvSpPr>
          <p:nvPr/>
        </p:nvSpPr>
        <p:spPr>
          <a:xfrm>
            <a:off x="713990" y="3429000"/>
            <a:ext cx="9909681" cy="3210339"/>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cs-CZ" sz="2400" b="1" dirty="0">
                <a:solidFill>
                  <a:schemeClr val="tx1"/>
                </a:solidFill>
              </a:rPr>
              <a:t>DAŇOVÉ PORADENSTVÍ TOMÁŠ PACLÍK, a.s.</a:t>
            </a:r>
          </a:p>
          <a:p>
            <a:pPr algn="ctr"/>
            <a:r>
              <a:rPr lang="cs-CZ" sz="2400" b="1" dirty="0">
                <a:solidFill>
                  <a:schemeClr val="tx1"/>
                </a:solidFill>
              </a:rPr>
              <a:t>Ing. Milan Lang, Ing. Dagmar Palová</a:t>
            </a:r>
          </a:p>
          <a:p>
            <a:pPr algn="ctr"/>
            <a:endParaRPr lang="cs-CZ" sz="2400" b="1" dirty="0">
              <a:solidFill>
                <a:schemeClr val="tx1"/>
              </a:solidFill>
            </a:endParaRPr>
          </a:p>
          <a:p>
            <a:pPr algn="ctr"/>
            <a:endParaRPr lang="cs-CZ" sz="2400" b="1" dirty="0">
              <a:solidFill>
                <a:schemeClr val="tx1"/>
              </a:solidFill>
            </a:endParaRPr>
          </a:p>
          <a:p>
            <a:pPr algn="ctr"/>
            <a:endParaRPr lang="cs-CZ" sz="2400" b="1" dirty="0">
              <a:solidFill>
                <a:schemeClr val="tx1"/>
              </a:solidFill>
            </a:endParaRPr>
          </a:p>
          <a:p>
            <a:pPr algn="ctr"/>
            <a:r>
              <a:rPr lang="cs-CZ" sz="2400" dirty="0"/>
              <a:t>Listopad 2022</a:t>
            </a:r>
          </a:p>
          <a:p>
            <a:pPr algn="just"/>
            <a:endParaRPr lang="cs-CZ" sz="2400" b="1" dirty="0">
              <a:solidFill>
                <a:schemeClr val="tx1"/>
              </a:solidFill>
            </a:endParaRPr>
          </a:p>
          <a:p>
            <a:endParaRPr lang="cs-CZ" sz="2400" dirty="0"/>
          </a:p>
        </p:txBody>
      </p:sp>
    </p:spTree>
    <p:extLst>
      <p:ext uri="{BB962C8B-B14F-4D97-AF65-F5344CB8AC3E}">
        <p14:creationId xmlns:p14="http://schemas.microsoft.com/office/powerpoint/2010/main" val="3823783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8" y="549964"/>
            <a:ext cx="9412356" cy="752061"/>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Příklady – prodej mimo režim DPH</a:t>
            </a:r>
            <a:endParaRPr lang="cs-CZ" sz="3200" b="1" dirty="0">
              <a:solidFill>
                <a:schemeClr val="tx1"/>
              </a:solidFill>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90" y="1133061"/>
            <a:ext cx="9291614" cy="5655365"/>
          </a:xfrm>
        </p:spPr>
        <p:txBody>
          <a:bodyPr>
            <a:normAutofit/>
          </a:bodyPr>
          <a:lstStyle/>
          <a:p>
            <a:endParaRPr lang="cs-CZ" dirty="0">
              <a:latin typeface="Times New Roman" panose="02020603050405020304" pitchFamily="18" charset="0"/>
              <a:cs typeface="Arial" panose="020B0604020202020204" pitchFamily="34" charset="0"/>
            </a:endParaRPr>
          </a:p>
          <a:p>
            <a:pPr marL="457200" indent="-342900" algn="just" eaLnBrk="1" fontAlgn="auto" hangingPunct="1">
              <a:spcAft>
                <a:spcPts val="0"/>
              </a:spcAft>
              <a:buFont typeface="+mj-lt"/>
              <a:buAutoNum type="arabicParenR"/>
              <a:defRPr/>
            </a:pPr>
            <a:r>
              <a:rPr lang="cs-CZ" i="1" dirty="0">
                <a:effectLst/>
                <a:latin typeface="Arial" panose="020B0604020202020204" pitchFamily="34" charset="0"/>
                <a:ea typeface="Times New Roman" panose="02020603050405020304" pitchFamily="18" charset="0"/>
              </a:rPr>
              <a:t>Obec prodává pozemky, které nejsou zahrnuty v obchodním majetku, jsou historicky v jejím vlastnictví a jsou určeny územním plánem k zastavění. Pozemky jsou prodávány na základě žádosti investora, který při žádosti o prodej předložil záměr výstavby výrobní haly na základě, které by měla v obcí vzrůst zaměstnanost. Prodávané pozemky nebyly nikdy využívány k ekonomické činnosti obce, resp. jedná se nevyužité veřejnosti volně přístupné obecní pozemky. </a:t>
            </a:r>
            <a:r>
              <a:rPr lang="cs-CZ" b="1" i="1" dirty="0">
                <a:effectLst/>
                <a:latin typeface="Arial" panose="020B0604020202020204" pitchFamily="34" charset="0"/>
                <a:ea typeface="Times New Roman" panose="02020603050405020304" pitchFamily="18" charset="0"/>
              </a:rPr>
              <a:t>Prodej není předmětem daně.</a:t>
            </a:r>
          </a:p>
          <a:p>
            <a:pPr marL="457200" indent="-342900" algn="just" eaLnBrk="1" fontAlgn="auto" hangingPunct="1">
              <a:spcAft>
                <a:spcPts val="0"/>
              </a:spcAft>
              <a:buFont typeface="+mj-lt"/>
              <a:buAutoNum type="arabicParenR"/>
              <a:defRPr/>
            </a:pPr>
            <a:endParaRPr lang="cs-CZ" b="1" i="1" dirty="0">
              <a:latin typeface="Arial" panose="020B0604020202020204" pitchFamily="34" charset="0"/>
              <a:ea typeface="Times New Roman" panose="02020603050405020304" pitchFamily="18" charset="0"/>
            </a:endParaRPr>
          </a:p>
          <a:p>
            <a:pPr marL="114300" indent="0" algn="just" eaLnBrk="1" fontAlgn="auto" hangingPunct="1">
              <a:spcAft>
                <a:spcPts val="0"/>
              </a:spcAft>
              <a:buNone/>
              <a:defRPr/>
            </a:pPr>
            <a:endParaRPr lang="cs-CZ" b="1" i="1" dirty="0">
              <a:effectLst/>
              <a:latin typeface="Arial" panose="020B0604020202020204" pitchFamily="34" charset="0"/>
              <a:ea typeface="Times New Roman" panose="02020603050405020304" pitchFamily="18" charset="0"/>
            </a:endParaRPr>
          </a:p>
          <a:p>
            <a:pPr marL="457200" indent="-342900" algn="just" eaLnBrk="1" fontAlgn="auto" hangingPunct="1">
              <a:spcAft>
                <a:spcPts val="0"/>
              </a:spcAft>
              <a:buFont typeface="+mj-lt"/>
              <a:buAutoNum type="arabicParenR" startAt="2"/>
              <a:defRPr/>
            </a:pPr>
            <a:r>
              <a:rPr lang="cs-CZ" i="1" dirty="0">
                <a:effectLst/>
                <a:latin typeface="Arial" panose="020B0604020202020204" pitchFamily="34" charset="0"/>
                <a:ea typeface="Times New Roman" panose="02020603050405020304" pitchFamily="18" charset="0"/>
              </a:rPr>
              <a:t>Při kontrole způsobu využívání pozemku se zjistilo, že občan má historicky zaploceno cca 20 metrů čtverečních obecního pozemku ke své zahradě. V rámci majetkového narovnání situace je dohodnut odprodej tohoto pozemku tomuto občanovi, který daný pozemek dříve bezesmluvně užíval. Obec nemá pozemek zahrnut v obchodním majetku. </a:t>
            </a:r>
            <a:r>
              <a:rPr lang="cs-CZ" b="1" i="1" dirty="0">
                <a:effectLst/>
                <a:latin typeface="Arial" panose="020B0604020202020204" pitchFamily="34" charset="0"/>
                <a:ea typeface="Times New Roman" panose="02020603050405020304" pitchFamily="18" charset="0"/>
              </a:rPr>
              <a:t>Prodej není předmětem daně.</a:t>
            </a:r>
            <a:endParaRPr lang="cs-CZ" dirty="0">
              <a:effectLst/>
              <a:latin typeface="Times New Roman" panose="02020603050405020304" pitchFamily="18" charset="0"/>
              <a:ea typeface="Times New Roman" panose="02020603050405020304" pitchFamily="18" charset="0"/>
            </a:endParaRPr>
          </a:p>
          <a:p>
            <a:pPr lvl="1"/>
            <a:endParaRPr lang="cs-CZ" dirty="0"/>
          </a:p>
        </p:txBody>
      </p:sp>
    </p:spTree>
    <p:extLst>
      <p:ext uri="{BB962C8B-B14F-4D97-AF65-F5344CB8AC3E}">
        <p14:creationId xmlns:p14="http://schemas.microsoft.com/office/powerpoint/2010/main" val="663553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8" y="549964"/>
            <a:ext cx="9412356" cy="752061"/>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Příklady – prodej mimo režim DPH</a:t>
            </a:r>
            <a:endParaRPr lang="cs-CZ" sz="3200" b="1" dirty="0">
              <a:solidFill>
                <a:schemeClr val="tx1"/>
              </a:solidFill>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90" y="1133061"/>
            <a:ext cx="9291614" cy="5655365"/>
          </a:xfrm>
        </p:spPr>
        <p:txBody>
          <a:bodyPr>
            <a:normAutofit fontScale="92500" lnSpcReduction="10000"/>
          </a:bodyPr>
          <a:lstStyle/>
          <a:p>
            <a:endParaRPr lang="cs-CZ" dirty="0">
              <a:latin typeface="Times New Roman" panose="02020603050405020304" pitchFamily="18" charset="0"/>
              <a:cs typeface="Arial" panose="020B0604020202020204" pitchFamily="34" charset="0"/>
            </a:endParaRPr>
          </a:p>
          <a:p>
            <a:pPr marL="457200" indent="-342900" eaLnBrk="1" fontAlgn="auto" hangingPunct="1">
              <a:spcAft>
                <a:spcPts val="0"/>
              </a:spcAft>
              <a:buFont typeface="+mj-lt"/>
              <a:buAutoNum type="arabicParenR" startAt="3"/>
              <a:defRPr/>
            </a:pPr>
            <a:r>
              <a:rPr lang="cs-CZ" sz="1900" i="1" dirty="0">
                <a:effectLst/>
                <a:latin typeface="Arial" panose="020B0604020202020204" pitchFamily="34" charset="0"/>
                <a:ea typeface="Times New Roman" panose="02020603050405020304" pitchFamily="18" charset="0"/>
              </a:rPr>
              <a:t>Obec prodává pozemek o výměře 30 m</a:t>
            </a:r>
            <a:r>
              <a:rPr lang="cs-CZ" sz="1900" i="1" baseline="30000" dirty="0">
                <a:effectLst/>
                <a:latin typeface="Arial" panose="020B0604020202020204" pitchFamily="34" charset="0"/>
                <a:ea typeface="Times New Roman" panose="02020603050405020304" pitchFamily="18" charset="0"/>
              </a:rPr>
              <a:t>2</a:t>
            </a:r>
            <a:r>
              <a:rPr lang="cs-CZ" sz="1900" i="1" dirty="0">
                <a:effectLst/>
                <a:latin typeface="Arial" panose="020B0604020202020204" pitchFamily="34" charset="0"/>
                <a:ea typeface="Times New Roman" panose="02020603050405020304" pitchFamily="18" charset="0"/>
              </a:rPr>
              <a:t>, který nemá zahrnut v obchodním majetku, je historicky v jejím vlastnictví a je určen územním plánem k zastavění.  Na základě žádosti kupujícího je prodán fyzické osobě za účelem provedení přístavby jejího rodinného domu. Prodávané pozemky nebyly nikdy využívány k ekonomické činnosti obce, resp. jedná se o volně přístupnou travnatou plochu. </a:t>
            </a:r>
            <a:r>
              <a:rPr lang="cs-CZ" sz="1900" b="1" i="1" dirty="0">
                <a:effectLst/>
                <a:latin typeface="Arial" panose="020B0604020202020204" pitchFamily="34" charset="0"/>
                <a:ea typeface="Times New Roman" panose="02020603050405020304" pitchFamily="18" charset="0"/>
              </a:rPr>
              <a:t>Prodej není předmětem daně.</a:t>
            </a:r>
          </a:p>
          <a:p>
            <a:pPr marL="457200" indent="-342900" eaLnBrk="1" fontAlgn="auto" hangingPunct="1">
              <a:spcAft>
                <a:spcPts val="0"/>
              </a:spcAft>
              <a:buFont typeface="+mj-lt"/>
              <a:buAutoNum type="arabicParenR" startAt="3"/>
              <a:defRPr/>
            </a:pPr>
            <a:endParaRPr lang="cs-CZ" sz="1900" b="1" i="1" dirty="0">
              <a:latin typeface="Arial" panose="020B0604020202020204" pitchFamily="34" charset="0"/>
              <a:ea typeface="Times New Roman" panose="02020603050405020304" pitchFamily="18" charset="0"/>
            </a:endParaRPr>
          </a:p>
          <a:p>
            <a:pPr marL="457200" indent="-342900" eaLnBrk="1" fontAlgn="auto" hangingPunct="1">
              <a:spcAft>
                <a:spcPts val="0"/>
              </a:spcAft>
              <a:buFont typeface="+mj-lt"/>
              <a:buAutoNum type="arabicParenR" startAt="3"/>
              <a:defRPr/>
            </a:pPr>
            <a:r>
              <a:rPr lang="cs-CZ" sz="1900" i="1" dirty="0">
                <a:effectLst/>
                <a:latin typeface="Arial" panose="020B0604020202020204" pitchFamily="34" charset="0"/>
                <a:ea typeface="Times New Roman" panose="02020603050405020304" pitchFamily="18" charset="0"/>
              </a:rPr>
              <a:t>Kraj prodává nezastavěné pozemky, které nemá zahrnuty v obchodním majetku a které byly v souladu se zákonem č. 250/2000 Sb. na základě zřizovací listiny předány k hospodaření příspěvkové organizaci (zařízení sociálních služeb). Pozemky jsou prodávány na základě žádosti obchodní společnosti za účelem výstavby parkovací plochy u jejího výrobního areálu. </a:t>
            </a:r>
            <a:r>
              <a:rPr lang="cs-CZ" sz="1900" b="1" i="1" dirty="0">
                <a:effectLst/>
                <a:latin typeface="Arial" panose="020B0604020202020204" pitchFamily="34" charset="0"/>
                <a:ea typeface="Times New Roman" panose="02020603050405020304" pitchFamily="18" charset="0"/>
              </a:rPr>
              <a:t>Prodej není předmětem daně. </a:t>
            </a:r>
            <a:endParaRPr lang="cs-CZ" sz="1900" dirty="0">
              <a:effectLst/>
              <a:latin typeface="Times New Roman" panose="02020603050405020304" pitchFamily="18" charset="0"/>
              <a:ea typeface="Times New Roman" panose="02020603050405020304" pitchFamily="18" charset="0"/>
            </a:endParaRPr>
          </a:p>
          <a:p>
            <a:pPr marL="457200" indent="-342900" eaLnBrk="1" fontAlgn="auto" hangingPunct="1">
              <a:spcAft>
                <a:spcPts val="0"/>
              </a:spcAft>
              <a:buFont typeface="+mj-lt"/>
              <a:buAutoNum type="arabicParenR" startAt="3"/>
              <a:defRPr/>
            </a:pPr>
            <a:endParaRPr lang="cs-CZ" sz="1900" b="1" i="1" dirty="0">
              <a:effectLst/>
              <a:latin typeface="Arial" panose="020B0604020202020204" pitchFamily="34" charset="0"/>
              <a:ea typeface="Times New Roman" panose="02020603050405020304" pitchFamily="18" charset="0"/>
            </a:endParaRPr>
          </a:p>
          <a:p>
            <a:pPr marL="457200" indent="-342900" eaLnBrk="1" fontAlgn="auto" hangingPunct="1">
              <a:spcAft>
                <a:spcPts val="0"/>
              </a:spcAft>
              <a:buFont typeface="+mj-lt"/>
              <a:buAutoNum type="arabicParenR" startAt="3"/>
              <a:defRPr/>
            </a:pPr>
            <a:r>
              <a:rPr lang="cs-CZ" sz="1900" i="1" dirty="0">
                <a:effectLst/>
                <a:latin typeface="Arial" panose="020B0604020202020204" pitchFamily="34" charset="0"/>
                <a:ea typeface="Times New Roman" panose="02020603050405020304" pitchFamily="18" charset="0"/>
              </a:rPr>
              <a:t>Kraj prodává nezastavěné pozemky nezahrnuté v obchodním majetku, které byly předmětem bezúplatné výpůjčky obchodní společnosti. Pozemky byly obchodní společnosti v minulosti předány k bezúplatnému využití z důvodu přilákání investora, který zvýší zaměstnanost. Pozemky jsou prodávány na základě žádosti obchodní společnosti za účelem výstavby parkovací plochy u jejího výrobního areálu. </a:t>
            </a:r>
            <a:r>
              <a:rPr lang="cs-CZ" sz="1900" b="1" i="1" dirty="0">
                <a:effectLst/>
                <a:latin typeface="Arial" panose="020B0604020202020204" pitchFamily="34" charset="0"/>
                <a:ea typeface="Times New Roman" panose="02020603050405020304" pitchFamily="18" charset="0"/>
              </a:rPr>
              <a:t>Prodej není předmětem daně.</a:t>
            </a:r>
            <a:endParaRPr lang="cs-CZ" sz="1900" dirty="0">
              <a:effectLst/>
              <a:latin typeface="Times New Roman" panose="02020603050405020304" pitchFamily="18" charset="0"/>
              <a:ea typeface="Times New Roman" panose="02020603050405020304" pitchFamily="18" charset="0"/>
            </a:endParaRPr>
          </a:p>
          <a:p>
            <a:pPr lvl="1"/>
            <a:endParaRPr lang="cs-CZ" dirty="0"/>
          </a:p>
        </p:txBody>
      </p:sp>
    </p:spTree>
    <p:extLst>
      <p:ext uri="{BB962C8B-B14F-4D97-AF65-F5344CB8AC3E}">
        <p14:creationId xmlns:p14="http://schemas.microsoft.com/office/powerpoint/2010/main" val="20088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8" y="549964"/>
            <a:ext cx="9412356" cy="752061"/>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Příklady – prodej mimo režim DPH</a:t>
            </a:r>
            <a:endParaRPr lang="cs-CZ" sz="3200" b="1" dirty="0">
              <a:solidFill>
                <a:schemeClr val="tx1"/>
              </a:solidFill>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90" y="1133061"/>
            <a:ext cx="9291614" cy="5655365"/>
          </a:xfrm>
        </p:spPr>
        <p:txBody>
          <a:bodyPr>
            <a:normAutofit lnSpcReduction="10000"/>
          </a:bodyPr>
          <a:lstStyle/>
          <a:p>
            <a:endParaRPr lang="cs-CZ" dirty="0">
              <a:latin typeface="Times New Roman" panose="02020603050405020304" pitchFamily="18" charset="0"/>
              <a:cs typeface="Arial" panose="020B0604020202020204" pitchFamily="34" charset="0"/>
            </a:endParaRPr>
          </a:p>
          <a:p>
            <a:pPr marL="342900" lvl="0" indent="-342900" algn="just">
              <a:buFont typeface="+mj-lt"/>
              <a:buAutoNum type="arabicParenR" startAt="6"/>
            </a:pPr>
            <a:r>
              <a:rPr lang="cs-CZ" i="1" dirty="0">
                <a:effectLst/>
                <a:latin typeface="Arial" panose="020B0604020202020204" pitchFamily="34" charset="0"/>
                <a:ea typeface="Times New Roman" panose="02020603050405020304" pitchFamily="18" charset="0"/>
              </a:rPr>
              <a:t>Obec směňuje stavební pozemky, které nabyla v rámci transformace státního majetku. Pozemky nezahrnula do obchodního majetku, ani nepoužívala k ekonomické činnosti. </a:t>
            </a:r>
            <a:r>
              <a:rPr lang="cs-CZ" b="1" i="1" dirty="0">
                <a:effectLst/>
                <a:latin typeface="Arial" panose="020B0604020202020204" pitchFamily="34" charset="0"/>
                <a:ea typeface="Times New Roman" panose="02020603050405020304" pitchFamily="18" charset="0"/>
              </a:rPr>
              <a:t>Směna</a:t>
            </a:r>
            <a:r>
              <a:rPr lang="cs-CZ" i="1" dirty="0">
                <a:effectLst/>
                <a:latin typeface="Arial" panose="020B0604020202020204" pitchFamily="34" charset="0"/>
                <a:ea typeface="Times New Roman" panose="02020603050405020304" pitchFamily="18" charset="0"/>
              </a:rPr>
              <a:t> </a:t>
            </a:r>
            <a:r>
              <a:rPr lang="cs-CZ" b="1" i="1" dirty="0">
                <a:effectLst/>
                <a:latin typeface="Arial" panose="020B0604020202020204" pitchFamily="34" charset="0"/>
                <a:ea typeface="Times New Roman" panose="02020603050405020304" pitchFamily="18" charset="0"/>
              </a:rPr>
              <a:t>není pro obec předmětem daně, prodávající nejedná v dané transakci jako osoba povinná k dani.</a:t>
            </a:r>
          </a:p>
          <a:p>
            <a:pPr marL="0" lvl="0" indent="0" algn="just">
              <a:buNone/>
            </a:pPr>
            <a:endParaRPr lang="cs-CZ" b="1" i="1" dirty="0">
              <a:effectLst/>
              <a:latin typeface="Arial" panose="020B0604020202020204" pitchFamily="34" charset="0"/>
              <a:ea typeface="Times New Roman" panose="02020603050405020304" pitchFamily="18" charset="0"/>
            </a:endParaRPr>
          </a:p>
          <a:p>
            <a:pPr indent="-342900" algn="just">
              <a:buFont typeface="+mj-lt"/>
              <a:buAutoNum type="arabicParenR" startAt="7"/>
            </a:pPr>
            <a:r>
              <a:rPr lang="cs-CZ" i="1" dirty="0">
                <a:effectLst/>
                <a:latin typeface="Arial" panose="020B0604020202020204" pitchFamily="34" charset="0"/>
                <a:ea typeface="Times New Roman" panose="02020603050405020304" pitchFamily="18" charset="0"/>
              </a:rPr>
              <a:t>Obec prodává zemědělské pozemky, které nejsou zahrnuty v obchodním majetku, jsou historicky v jejím vlastnictví, jsou územním plánem určeny k zastavění a v čase nebyly využívány buď vůbec nebo byly po určitou dobu propachtovány zemědělci. Prodej je uskutečňován na základě žádosti pachtýře. Obec zveřejní v souladu se zákonem záměr prodeje a pozemky prodá pachtýři. </a:t>
            </a:r>
            <a:r>
              <a:rPr lang="cs-CZ" b="1" i="1" dirty="0">
                <a:effectLst/>
                <a:latin typeface="Arial" panose="020B0604020202020204" pitchFamily="34" charset="0"/>
                <a:ea typeface="Times New Roman" panose="02020603050405020304" pitchFamily="18" charset="0"/>
              </a:rPr>
              <a:t>Prodej není předmětem daně, prodávající nejedná v dané transakci jako osoba povinná k dani.</a:t>
            </a:r>
          </a:p>
          <a:p>
            <a:pPr marL="0" indent="0" algn="just">
              <a:buNone/>
            </a:pPr>
            <a:endParaRPr lang="cs-CZ" b="1" i="1" dirty="0">
              <a:effectLst/>
              <a:latin typeface="Arial" panose="020B0604020202020204" pitchFamily="34" charset="0"/>
              <a:ea typeface="Times New Roman" panose="02020603050405020304" pitchFamily="18" charset="0"/>
            </a:endParaRPr>
          </a:p>
          <a:p>
            <a:pPr lvl="0" indent="-342900" algn="just">
              <a:buFont typeface="+mj-lt"/>
              <a:buAutoNum type="arabicParenR" startAt="8"/>
            </a:pPr>
            <a:r>
              <a:rPr lang="cs-CZ" i="1" dirty="0">
                <a:latin typeface="Arial" panose="020B0604020202020204" pitchFamily="34" charset="0"/>
              </a:rPr>
              <a:t>Územní samosprávný celek (ÚSC) směňuje pozemky, které nabyl v rámci transformace státního majetku. Pozemky nezahrnul do obchodního majetku. K ekonomické činnosti je používal pouze zčásti (např. k pronájmu), kterou nepotřeboval pro výkon veřejné správy. </a:t>
            </a:r>
            <a:r>
              <a:rPr lang="cs-CZ" b="1" i="1" dirty="0">
                <a:latin typeface="Arial" panose="020B0604020202020204" pitchFamily="34" charset="0"/>
              </a:rPr>
              <a:t>Směna není pro ÚCS předmětem daně, prodávající nejedná v dané transakci jako osoba povinná k dani.</a:t>
            </a:r>
          </a:p>
          <a:p>
            <a:pPr lvl="1"/>
            <a:endParaRPr lang="cs-CZ" dirty="0"/>
          </a:p>
        </p:txBody>
      </p:sp>
    </p:spTree>
    <p:extLst>
      <p:ext uri="{BB962C8B-B14F-4D97-AF65-F5344CB8AC3E}">
        <p14:creationId xmlns:p14="http://schemas.microsoft.com/office/powerpoint/2010/main" val="1376863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8" y="549964"/>
            <a:ext cx="9412356" cy="752061"/>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Příklady – prodej mimo režim DPH</a:t>
            </a:r>
            <a:endParaRPr lang="cs-CZ" sz="3200" b="1" dirty="0">
              <a:solidFill>
                <a:schemeClr val="tx1"/>
              </a:solidFill>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90" y="1133061"/>
            <a:ext cx="9291614" cy="5655365"/>
          </a:xfrm>
        </p:spPr>
        <p:txBody>
          <a:bodyPr>
            <a:normAutofit/>
          </a:bodyPr>
          <a:lstStyle/>
          <a:p>
            <a:endParaRPr lang="cs-CZ" dirty="0">
              <a:latin typeface="Times New Roman" panose="02020603050405020304" pitchFamily="18" charset="0"/>
              <a:cs typeface="Arial" panose="020B0604020202020204" pitchFamily="34" charset="0"/>
            </a:endParaRPr>
          </a:p>
          <a:p>
            <a:pPr lvl="0" indent="-342900" algn="just">
              <a:buFont typeface="+mj-lt"/>
              <a:buAutoNum type="arabicParenR" startAt="9"/>
            </a:pPr>
            <a:r>
              <a:rPr lang="cs-CZ" i="1" dirty="0">
                <a:latin typeface="Arial" panose="020B0604020202020204" pitchFamily="34" charset="0"/>
              </a:rPr>
              <a:t>Obec prodává pozemek, který historicky vlastní a který nikdy nevložila do obchodního majetku. Jedná se o proluku mezi dvěma stavbami zarostlou travou, kterou obec za 100 Kč ročně ponechává k posekání občanovi pro králíky. Prodej není předmětem daně, prodávající nejedná v dané transakci jako osoba povinná k dani.</a:t>
            </a:r>
          </a:p>
          <a:p>
            <a:pPr marL="342900" lvl="0" indent="-342900" algn="just">
              <a:buFont typeface="+mj-lt"/>
              <a:buAutoNum type="arabicParenR" startAt="10"/>
            </a:pPr>
            <a:endParaRPr lang="cs-CZ" i="1" dirty="0">
              <a:latin typeface="Arial" panose="020B0604020202020204" pitchFamily="34" charset="0"/>
            </a:endParaRPr>
          </a:p>
          <a:p>
            <a:pPr indent="-342900" algn="just">
              <a:buFont typeface="+mj-lt"/>
              <a:buAutoNum type="arabicParenR" startAt="10"/>
            </a:pPr>
            <a:r>
              <a:rPr lang="cs-CZ" i="1" dirty="0">
                <a:effectLst/>
                <a:latin typeface="Arial" panose="020B0604020202020204" pitchFamily="34" charset="0"/>
                <a:ea typeface="Times New Roman" panose="02020603050405020304" pitchFamily="18" charset="0"/>
              </a:rPr>
              <a:t>Obec prodává z vlastní iniciativy pozemky, které jsou historicky v jejím vlastnictví, jsou určeny územním plánem k zastavění a nejsou zařazeny v obchodním majetku obce. Prodávané pozemky nebyly nikdy využívány k ekonomické činnosti obce, resp. nebyly nijak využívány. Bylo provedeno jejich geometrické oddělení tak, aby byly způsobilé pro výstavbu RD, obec zde neprovádí výstavbu sítí. Nabídka na prodej pozemku byla umístěna na úřední desce obce, dále byla inzerována také v místním zpravodaji a obec využila i služeb realitní kanceláře, která daný pozemek zahrnula do své nabídky. </a:t>
            </a:r>
            <a:r>
              <a:rPr lang="cs-CZ" b="1" i="1" dirty="0">
                <a:effectLst/>
                <a:latin typeface="Arial" panose="020B0604020202020204" pitchFamily="34" charset="0"/>
                <a:ea typeface="Times New Roman" panose="02020603050405020304" pitchFamily="18" charset="0"/>
              </a:rPr>
              <a:t>Prodej není předmětem daně, protože obec provedla pouze základní úkony potřebné k prodeji, její činnost směřující k prodeji se tak liší od běžných obchodních postupů, které volí obchodníci pro maximalizaci zisku. Formálně deklarovaný stav je v daném případě pro posouzení povahy prodeje rozhodující.</a:t>
            </a:r>
            <a:endParaRPr lang="cs-CZ" dirty="0">
              <a:effectLst/>
              <a:latin typeface="Times New Roman" panose="02020603050405020304" pitchFamily="18" charset="0"/>
              <a:ea typeface="Times New Roman" panose="02020603050405020304" pitchFamily="18" charset="0"/>
            </a:endParaRPr>
          </a:p>
          <a:p>
            <a:pPr lvl="1"/>
            <a:endParaRPr lang="cs-CZ" dirty="0"/>
          </a:p>
        </p:txBody>
      </p:sp>
    </p:spTree>
    <p:extLst>
      <p:ext uri="{BB962C8B-B14F-4D97-AF65-F5344CB8AC3E}">
        <p14:creationId xmlns:p14="http://schemas.microsoft.com/office/powerpoint/2010/main" val="3104759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8" y="549964"/>
            <a:ext cx="9412356" cy="752061"/>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Příklady – prodej mimo režim DPH</a:t>
            </a:r>
            <a:endParaRPr lang="cs-CZ" sz="3200" b="1" dirty="0">
              <a:solidFill>
                <a:schemeClr val="tx1"/>
              </a:solidFill>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90" y="1133061"/>
            <a:ext cx="9291614" cy="5655365"/>
          </a:xfrm>
        </p:spPr>
        <p:txBody>
          <a:bodyPr>
            <a:normAutofit fontScale="92500" lnSpcReduction="10000"/>
          </a:bodyPr>
          <a:lstStyle/>
          <a:p>
            <a:endParaRPr lang="cs-CZ" dirty="0">
              <a:latin typeface="Times New Roman" panose="02020603050405020304" pitchFamily="18" charset="0"/>
              <a:cs typeface="Arial" panose="020B0604020202020204" pitchFamily="34" charset="0"/>
            </a:endParaRPr>
          </a:p>
          <a:p>
            <a:pPr marL="457200" lvl="0" indent="-457200" algn="just">
              <a:lnSpc>
                <a:spcPct val="107000"/>
              </a:lnSpc>
              <a:spcAft>
                <a:spcPts val="800"/>
              </a:spcAft>
              <a:buFont typeface="+mj-lt"/>
              <a:buAutoNum type="arabicParenR" startAt="11"/>
            </a:pPr>
            <a:r>
              <a:rPr lang="cs-CZ" i="1" dirty="0">
                <a:effectLst/>
                <a:latin typeface="Arial" panose="020B0604020202020204" pitchFamily="34" charset="0"/>
                <a:ea typeface="Times New Roman" panose="02020603050405020304" pitchFamily="18" charset="0"/>
              </a:rPr>
              <a:t>Obec prodává z vlastní iniciativy budovu, která sloužila jednak jako kanceláře pro zaměstnance obecního úřadu a zároveň byla částečně využívána ke krátkodobým zdaňovaným pronájmům (kulturní sál). Budovu obec nezařadila do obchodního majetku. Nabídka prodeje byla umístěna na úřední desce obce, inzerována v místním zpravodaji a obec také využila služeb realitní kanceláře, která daný pozemek zahrnula do své nabídky. </a:t>
            </a:r>
            <a:r>
              <a:rPr lang="cs-CZ" b="1" i="1" dirty="0">
                <a:effectLst/>
                <a:latin typeface="Arial" panose="020B0604020202020204" pitchFamily="34" charset="0"/>
                <a:ea typeface="Times New Roman" panose="02020603050405020304" pitchFamily="18" charset="0"/>
              </a:rPr>
              <a:t>Prodej není předmětem daně, protože obec provedla pouze základní úkony potřebné k prodeji, její činnost směřující k prodeji se tak liší od běžných obchodních postupů, které volí obchodníci pro maximalizaci zisku. Formálně deklarovaný stav je v daném případě pro posouzení povahy prodeje rozhodující. </a:t>
            </a:r>
          </a:p>
          <a:p>
            <a:pPr indent="-342900" algn="just">
              <a:lnSpc>
                <a:spcPct val="107000"/>
              </a:lnSpc>
              <a:spcAft>
                <a:spcPts val="800"/>
              </a:spcAft>
              <a:buFont typeface="+mj-lt"/>
              <a:buAutoNum type="arabicParenR" startAt="11"/>
            </a:pPr>
            <a:r>
              <a:rPr lang="cs-CZ" i="1" dirty="0">
                <a:effectLst/>
                <a:latin typeface="Arial" panose="020B0604020202020204" pitchFamily="34" charset="0"/>
                <a:ea typeface="Times New Roman" panose="02020603050405020304" pitchFamily="18" charset="0"/>
              </a:rPr>
              <a:t>Město prodává z vlastní iniciativy budovy, které nebyly zařazeny do obchodního majetku a byly v souladu se zákonem č. 250/2000 Sb. na základě zřizovací listiny předány k hospodaření příspěvkové organizaci. Jedná se o budovy dříve využívané příspěvkovou organizací školského typu k uskutečňování osvobozených i zdaňovaných ekonomických činností. Nabídka prodeje byla umístěna na úřední desce města, do v místního zpravodaje a město také využilo služeb realitní kanceláře, která dané nemovitosti zahrnula do své nabídky. </a:t>
            </a:r>
            <a:r>
              <a:rPr lang="cs-CZ" b="1" i="1" dirty="0">
                <a:effectLst/>
                <a:latin typeface="Arial" panose="020B0604020202020204" pitchFamily="34" charset="0"/>
                <a:ea typeface="Times New Roman" panose="02020603050405020304" pitchFamily="18" charset="0"/>
              </a:rPr>
              <a:t>Prodej není předmětem daně, protože město provedlo pouze základní úkony potřebné k prodeji, jeho činnost směřující k prodeji se tak liší od běžných obchodních postupů, které volí obchodníci pro maximalizaci zisku. Formálně deklarovaný stav je v daném případě pro posouzení povahy prodeje rozhodující.</a:t>
            </a:r>
          </a:p>
          <a:p>
            <a:pPr lvl="1"/>
            <a:endParaRPr lang="cs-CZ" dirty="0"/>
          </a:p>
        </p:txBody>
      </p:sp>
    </p:spTree>
    <p:extLst>
      <p:ext uri="{BB962C8B-B14F-4D97-AF65-F5344CB8AC3E}">
        <p14:creationId xmlns:p14="http://schemas.microsoft.com/office/powerpoint/2010/main" val="572958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8" y="549964"/>
            <a:ext cx="9412356" cy="752061"/>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Příklady – prodej podléhající DPH</a:t>
            </a:r>
            <a:endParaRPr lang="cs-CZ" sz="3200" b="1" dirty="0">
              <a:solidFill>
                <a:schemeClr val="tx1"/>
              </a:solidFill>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90" y="1133061"/>
            <a:ext cx="9291614" cy="5655365"/>
          </a:xfrm>
        </p:spPr>
        <p:txBody>
          <a:bodyPr>
            <a:normAutofit/>
          </a:bodyPr>
          <a:lstStyle/>
          <a:p>
            <a:endParaRPr lang="cs-CZ" dirty="0">
              <a:latin typeface="Times New Roman" panose="02020603050405020304" pitchFamily="18" charset="0"/>
              <a:cs typeface="Arial" panose="020B0604020202020204" pitchFamily="34" charset="0"/>
            </a:endParaRPr>
          </a:p>
          <a:p>
            <a:pPr marL="342900" lvl="0" indent="-342900" algn="just">
              <a:lnSpc>
                <a:spcPct val="107000"/>
              </a:lnSpc>
              <a:spcAft>
                <a:spcPts val="800"/>
              </a:spcAft>
              <a:buFont typeface="+mj-lt"/>
              <a:buAutoNum type="arabicParenR" startAt="13"/>
            </a:pPr>
            <a:r>
              <a:rPr lang="cs-CZ" sz="1800" i="1" dirty="0">
                <a:effectLst/>
                <a:latin typeface="Arial" panose="020B0604020202020204" pitchFamily="34" charset="0"/>
                <a:ea typeface="Times New Roman" panose="02020603050405020304" pitchFamily="18" charset="0"/>
              </a:rPr>
              <a:t>Obec rozdělí a zasíťuje historicky vlastněné pozemky a rozprodává je občanům pro účely výstavby rodinných domů. </a:t>
            </a:r>
            <a:r>
              <a:rPr lang="cs-CZ" sz="1800" b="1" i="1" dirty="0">
                <a:effectLst/>
                <a:latin typeface="Arial" panose="020B0604020202020204" pitchFamily="34" charset="0"/>
                <a:ea typeface="Times New Roman" panose="02020603050405020304" pitchFamily="18" charset="0"/>
              </a:rPr>
              <a:t>Prodej je předmětem daně, neboť obec postupovala téměř shodně s postupem obchodníků s nemovitostmi či developerů, a v daném případě je rozhodující skutečná povaha prodeje, a nikoli formálně deklarovaný stav</a:t>
            </a:r>
            <a:r>
              <a:rPr lang="cs-CZ" sz="1800" i="1" dirty="0">
                <a:effectLst/>
                <a:latin typeface="Arial" panose="020B0604020202020204" pitchFamily="34" charset="0"/>
                <a:ea typeface="Times New Roman" panose="02020603050405020304" pitchFamily="18" charset="0"/>
              </a:rPr>
              <a:t>.</a:t>
            </a:r>
            <a:endParaRPr lang="cs-CZ" sz="1800" dirty="0">
              <a:effectLst/>
              <a:latin typeface="Times New Roman" panose="02020603050405020304" pitchFamily="18" charset="0"/>
              <a:ea typeface="Times New Roman" panose="02020603050405020304" pitchFamily="18" charset="0"/>
            </a:endParaRPr>
          </a:p>
          <a:p>
            <a:pPr lvl="1"/>
            <a:endParaRPr lang="cs-CZ" dirty="0"/>
          </a:p>
        </p:txBody>
      </p:sp>
    </p:spTree>
    <p:extLst>
      <p:ext uri="{BB962C8B-B14F-4D97-AF65-F5344CB8AC3E}">
        <p14:creationId xmlns:p14="http://schemas.microsoft.com/office/powerpoint/2010/main" val="34719541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9879495"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Změna režimu DPH u odměn za zpětný odběr obalů (EKO-KOM)</a:t>
            </a: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90" y="1630017"/>
            <a:ext cx="9291614" cy="5158409"/>
          </a:xfrm>
        </p:spPr>
        <p:txBody>
          <a:bodyPr>
            <a:normAutofit/>
          </a:bodyPr>
          <a:lstStyle/>
          <a:p>
            <a:endParaRPr lang="cs-CZ" dirty="0">
              <a:latin typeface="Times New Roman" panose="02020603050405020304" pitchFamily="18" charset="0"/>
              <a:cs typeface="Arial" panose="020B0604020202020204" pitchFamily="34" charset="0"/>
            </a:endParaRPr>
          </a:p>
          <a:p>
            <a:pPr lvl="1" algn="just"/>
            <a:r>
              <a:rPr lang="cs-CZ" sz="2400" b="1" dirty="0"/>
              <a:t>Do 31.3.2022 </a:t>
            </a:r>
            <a:r>
              <a:rPr lang="cs-CZ" sz="2400" dirty="0"/>
              <a:t>nebyly odměny od obalových společností (EKO-KOM, </a:t>
            </a:r>
            <a:r>
              <a:rPr lang="cs-CZ" sz="2400" dirty="0" err="1"/>
              <a:t>Asekol</a:t>
            </a:r>
            <a:r>
              <a:rPr lang="cs-CZ" sz="2400" dirty="0"/>
              <a:t>, </a:t>
            </a:r>
            <a:r>
              <a:rPr lang="cs-CZ" sz="2400" dirty="0" err="1"/>
              <a:t>Eletrowin</a:t>
            </a:r>
            <a:r>
              <a:rPr lang="cs-CZ" sz="2400" dirty="0"/>
              <a:t>, apod.) předmětem DPH na základě stanoviska MFČR ze dne 28.1.2005</a:t>
            </a:r>
          </a:p>
          <a:p>
            <a:pPr marL="457200" lvl="1" indent="0" algn="just">
              <a:buNone/>
            </a:pPr>
            <a:endParaRPr lang="cs-CZ" sz="2400" dirty="0"/>
          </a:p>
          <a:p>
            <a:pPr lvl="1" algn="just"/>
            <a:r>
              <a:rPr lang="cs-CZ" sz="2400" b="1" dirty="0"/>
              <a:t>Od 1.4.2022</a:t>
            </a:r>
            <a:r>
              <a:rPr lang="cs-CZ" sz="2400" dirty="0"/>
              <a:t> jsou odměny od obalových společností  předmětem DPH na základě závěrů </a:t>
            </a:r>
            <a:r>
              <a:rPr lang="cs-CZ" sz="2400" dirty="0">
                <a:hlinkClick r:id="rId2"/>
              </a:rPr>
              <a:t>Koordinačního výboru Komory daňových poradců č. 591/23.3.2022</a:t>
            </a:r>
            <a:endParaRPr lang="cs-CZ" sz="2400" dirty="0"/>
          </a:p>
        </p:txBody>
      </p:sp>
    </p:spTree>
    <p:extLst>
      <p:ext uri="{BB962C8B-B14F-4D97-AF65-F5344CB8AC3E}">
        <p14:creationId xmlns:p14="http://schemas.microsoft.com/office/powerpoint/2010/main" val="19973720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10177670" cy="1080053"/>
          </a:xfrm>
        </p:spPr>
        <p:txBody>
          <a:bodyPr>
            <a:normAutofit/>
          </a:bodyPr>
          <a:lstStyle/>
          <a:p>
            <a:pPr algn="ctr"/>
            <a:r>
              <a:rPr lang="cs-CZ" sz="3200" b="1" dirty="0">
                <a:solidFill>
                  <a:schemeClr val="tx1"/>
                </a:solidFill>
              </a:rPr>
              <a:t>Koordinační výbor Komory daňových poradců č. 591</a:t>
            </a:r>
            <a:endParaRPr lang="cs-CZ" sz="3200" b="1" dirty="0">
              <a:solidFill>
                <a:schemeClr val="tx1"/>
              </a:solidFill>
              <a:effectLst>
                <a:innerShdw blurRad="63500" dist="50800" dir="13500000">
                  <a:prstClr val="black">
                    <a:alpha val="50000"/>
                  </a:prstClr>
                </a:innerShdw>
              </a:effectLst>
              <a:latin typeface="+mn-lt"/>
              <a:ea typeface="+mn-ea"/>
              <a:cs typeface="+mn-cs"/>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90" y="1630017"/>
            <a:ext cx="9291614" cy="5158409"/>
          </a:xfrm>
        </p:spPr>
        <p:txBody>
          <a:bodyPr>
            <a:normAutofit/>
          </a:bodyPr>
          <a:lstStyle/>
          <a:p>
            <a:pPr marL="0" indent="0" algn="just">
              <a:buNone/>
            </a:pPr>
            <a:r>
              <a:rPr lang="cs-CZ" i="1" dirty="0"/>
              <a:t>Cílem tohoto příspěvku je vyjasnění uplatnění DPH obcemi při poskytování služeb   autorizovaným obalovým společnostem (dále jen „AOS“) a provozovatelům kolektivních systémů, a to v návaznosti na jejich status jako osoby nepovinné k dani podle § 5 odst. 4 zákona č. 235/2004 Sb., v platném znění, o dani z přidané hodnoty (dále jen „ZDPH“).</a:t>
            </a:r>
          </a:p>
          <a:p>
            <a:pPr marL="0" indent="0" algn="just">
              <a:buNone/>
            </a:pPr>
            <a:endParaRPr lang="cs-CZ" i="1" dirty="0"/>
          </a:p>
          <a:p>
            <a:pPr marL="0" indent="0" algn="just">
              <a:buNone/>
            </a:pPr>
            <a:r>
              <a:rPr lang="cs-CZ" i="1" dirty="0"/>
              <a:t>Závěr:</a:t>
            </a:r>
          </a:p>
          <a:p>
            <a:pPr marL="0" indent="0" algn="just">
              <a:buNone/>
            </a:pPr>
            <a:r>
              <a:rPr lang="cs-CZ" i="1" dirty="0"/>
              <a:t>Předkladatel na základě výše uvedené judikatury SDEU navrhuje, aby služby poskytované obcemi autorizovaným obalovým společnostem dle zákona o obalech a provozovatelům kolektivních systémů dle zákona o výrobcích s ukončenou životností podléhaly běžnému režimu DPH, protože obce služby poskytují na dobrovolné bázi v rámci soukromoprávních vztahů, při nichž nevystupují z pozice veřejné autority. Překladatel příspěvku vychází z předpokladu, že tyto činnosti nesplňují druhou podmínku pro klasifikaci činnosti coby veřejnoprávní, tj. nejsou vykonávány obcemi v postavení veřejnoprávní autority</a:t>
            </a:r>
          </a:p>
        </p:txBody>
      </p:sp>
    </p:spTree>
    <p:extLst>
      <p:ext uri="{BB962C8B-B14F-4D97-AF65-F5344CB8AC3E}">
        <p14:creationId xmlns:p14="http://schemas.microsoft.com/office/powerpoint/2010/main" val="25634184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10187610" cy="1080053"/>
          </a:xfrm>
        </p:spPr>
        <p:txBody>
          <a:bodyPr>
            <a:normAutofit/>
          </a:bodyPr>
          <a:lstStyle/>
          <a:p>
            <a:pPr algn="ctr"/>
            <a:r>
              <a:rPr lang="cs-CZ" sz="3200" b="1" dirty="0">
                <a:solidFill>
                  <a:schemeClr val="tx1"/>
                </a:solidFill>
              </a:rPr>
              <a:t>Koordinační výbor Komory daňových poradců č. 591</a:t>
            </a:r>
            <a:endParaRPr lang="cs-CZ" sz="3200" b="1" dirty="0">
              <a:solidFill>
                <a:schemeClr val="tx1"/>
              </a:solidFill>
              <a:effectLst>
                <a:innerShdw blurRad="63500" dist="50800" dir="13500000">
                  <a:prstClr val="black">
                    <a:alpha val="50000"/>
                  </a:prstClr>
                </a:innerShdw>
              </a:effectLst>
              <a:latin typeface="+mn-lt"/>
              <a:ea typeface="+mn-ea"/>
              <a:cs typeface="+mn-cs"/>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90" y="1630017"/>
            <a:ext cx="9291614" cy="5158409"/>
          </a:xfrm>
        </p:spPr>
        <p:txBody>
          <a:bodyPr>
            <a:normAutofit lnSpcReduction="10000"/>
          </a:bodyPr>
          <a:lstStyle/>
          <a:p>
            <a:pPr marL="0" indent="0" algn="just">
              <a:buNone/>
            </a:pPr>
            <a:r>
              <a:rPr lang="cs-CZ" i="1" dirty="0"/>
              <a:t>Stanovisko GFŘ: </a:t>
            </a:r>
          </a:p>
          <a:p>
            <a:pPr marL="0" indent="0" algn="just">
              <a:buNone/>
            </a:pPr>
            <a:r>
              <a:rPr lang="cs-CZ" i="1" dirty="0"/>
              <a:t>Souhlas se stanoviskem, že poskytnutí služby obcí autorizované obalové společnosti v souvislosti se zákonem o obalech a výrobcům na základě zákona o výrobcích s ukončenou životností, není výkonem veřejné správy a obce se proto při výkonu této činnosti považují za osoby povinné k dani.</a:t>
            </a:r>
          </a:p>
          <a:p>
            <a:pPr marL="0" indent="0" algn="just">
              <a:buNone/>
            </a:pPr>
            <a:r>
              <a:rPr lang="cs-CZ" i="1" dirty="0"/>
              <a:t>Pro doplnění je nezbytné upozornit na skutečnost, že z údajů v příspěvku uvedených vyplývá, že obec je povinna třídit komunální odpad. Je zřejmé, že zejména odpadové nádoby na třídění obalů, slouží, kromě vkládání obalů, i k třídění dalšího komunálního odpadu (do příslušné nádoby jsou vkládány např. noviny a časopisy), který nemají povinnost výrobci zpětně odebírat dle zákona o obalech (obdobně postup u výrobců dle zákona o výrobcích s ukončenou životností) a jedná se o odpad vzniklý na základě zákona o odpadech – výkon veřejné správy. Na základě této skutečnosti například v případě, že obec zajišťuje svoz obsahu odpadových nádob, při uplatnění nároku na odpočet daně u přijatých zdanitelných plnění souvisejících se svozem je nezbytné postupovat v souladu s </a:t>
            </a:r>
            <a:r>
              <a:rPr lang="cs-CZ" i="1" dirty="0" err="1"/>
              <a:t>ust</a:t>
            </a:r>
            <a:r>
              <a:rPr lang="cs-CZ" i="1" dirty="0"/>
              <a:t>. § 75 zákona o DPH a nárok na odpočet uplatnit v poměrné výši. Informace o uplatňování DPH u neziskových subjektů Ministerstva Financí ze dne 28. ledna 2005, zveřejněná na stránkách GFŘ, je v části, kdy je za výkon veřejné správy považována i recyklace obalů na základě smlouvy s AOS, nahrazena závěry tohoto koordinačního výboru.</a:t>
            </a:r>
          </a:p>
        </p:txBody>
      </p:sp>
    </p:spTree>
    <p:extLst>
      <p:ext uri="{BB962C8B-B14F-4D97-AF65-F5344CB8AC3E}">
        <p14:creationId xmlns:p14="http://schemas.microsoft.com/office/powerpoint/2010/main" val="4771988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9988827"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Změna režimu DPH u odměn za zpětný odběr obalů (EKO-KOM)</a:t>
            </a: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89" y="1630017"/>
            <a:ext cx="10981267" cy="5158409"/>
          </a:xfrm>
        </p:spPr>
        <p:txBody>
          <a:bodyPr>
            <a:normAutofit/>
          </a:bodyPr>
          <a:lstStyle/>
          <a:p>
            <a:pPr marL="0" indent="0">
              <a:buNone/>
            </a:pPr>
            <a:r>
              <a:rPr lang="cs-CZ" sz="2400" dirty="0"/>
              <a:t>Praktické dopady:</a:t>
            </a:r>
          </a:p>
          <a:p>
            <a:pPr>
              <a:lnSpc>
                <a:spcPct val="150000"/>
              </a:lnSpc>
            </a:pPr>
            <a:r>
              <a:rPr lang="cs-CZ" sz="1800" dirty="0"/>
              <a:t>Od 1.4.2022 podléhá fakturace odměny za zpětný odběr obalů odvodu DPH.</a:t>
            </a:r>
          </a:p>
          <a:p>
            <a:pPr>
              <a:lnSpc>
                <a:spcPct val="150000"/>
              </a:lnSpc>
            </a:pPr>
            <a:r>
              <a:rPr lang="cs-CZ" dirty="0"/>
              <a:t>Odměna je stanovena bez DPH, tzn. DPH se připočítává. </a:t>
            </a:r>
          </a:p>
          <a:p>
            <a:pPr>
              <a:lnSpc>
                <a:spcPct val="150000"/>
              </a:lnSpc>
            </a:pPr>
            <a:r>
              <a:rPr lang="cs-CZ" dirty="0"/>
              <a:t>DUZP může být stanoveno v režimu dílčích plnění </a:t>
            </a:r>
          </a:p>
          <a:p>
            <a:pPr>
              <a:lnSpc>
                <a:spcPct val="150000"/>
              </a:lnSpc>
            </a:pPr>
            <a:r>
              <a:rPr lang="cs-CZ" dirty="0"/>
              <a:t>U zpětného odběru elektrozařízení se uplatní sazba </a:t>
            </a:r>
            <a:r>
              <a:rPr lang="cs-CZ" b="1" dirty="0"/>
              <a:t>21% </a:t>
            </a:r>
            <a:r>
              <a:rPr lang="cs-CZ" dirty="0"/>
              <a:t>v souladu se </a:t>
            </a:r>
            <a:r>
              <a:rPr lang="cs-CZ" dirty="0">
                <a:hlinkClick r:id="rId2"/>
              </a:rPr>
              <a:t>závěry Koordinačního výboru Komory daňových poradců č. 600/22.6.2022</a:t>
            </a:r>
            <a:r>
              <a:rPr lang="cs-CZ" dirty="0"/>
              <a:t>.</a:t>
            </a:r>
          </a:p>
          <a:p>
            <a:pPr>
              <a:lnSpc>
                <a:spcPct val="150000"/>
              </a:lnSpc>
            </a:pPr>
            <a:r>
              <a:rPr lang="cs-CZ" sz="1800" dirty="0"/>
              <a:t>U odměny za zpětný odběr obalů od společnosti EKO-KOM jsou různé názory na uplatnění sazby (</a:t>
            </a:r>
            <a:r>
              <a:rPr lang="cs-CZ" sz="1800" b="1" dirty="0"/>
              <a:t>21% </a:t>
            </a:r>
            <a:r>
              <a:rPr lang="cs-CZ" sz="1800" dirty="0"/>
              <a:t>nebo 15%).</a:t>
            </a:r>
          </a:p>
          <a:p>
            <a:pPr>
              <a:lnSpc>
                <a:spcPct val="150000"/>
              </a:lnSpc>
            </a:pPr>
            <a:r>
              <a:rPr lang="cs-CZ" dirty="0"/>
              <a:t>U nákladů souvisejících s tříděným odpadem je možné uplatňovat </a:t>
            </a:r>
            <a:r>
              <a:rPr lang="cs-CZ" b="1" dirty="0"/>
              <a:t>nárok na odpočet DPH v poměrné výši</a:t>
            </a:r>
            <a:endParaRPr lang="cs-CZ" sz="1800" b="1" dirty="0"/>
          </a:p>
          <a:p>
            <a:endParaRPr lang="cs-CZ" sz="1800" dirty="0"/>
          </a:p>
          <a:p>
            <a:endParaRPr lang="cs-CZ" dirty="0">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39175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0F5F90E-B133-79BF-C547-15AA3BE7C6CF}"/>
              </a:ext>
            </a:extLst>
          </p:cNvPr>
          <p:cNvSpPr>
            <a:spLocks noGrp="1"/>
          </p:cNvSpPr>
          <p:nvPr>
            <p:ph type="title"/>
          </p:nvPr>
        </p:nvSpPr>
        <p:spPr/>
        <p:txBody>
          <a:bodyPr/>
          <a:lstStyle/>
          <a:p>
            <a:r>
              <a:rPr lang="cs-CZ" dirty="0">
                <a:solidFill>
                  <a:schemeClr val="tx1"/>
                </a:solidFill>
              </a:rPr>
              <a:t>Obsah</a:t>
            </a:r>
          </a:p>
        </p:txBody>
      </p:sp>
      <p:sp>
        <p:nvSpPr>
          <p:cNvPr id="3" name="Zástupný obsah 2">
            <a:extLst>
              <a:ext uri="{FF2B5EF4-FFF2-40B4-BE49-F238E27FC236}">
                <a16:creationId xmlns:a16="http://schemas.microsoft.com/office/drawing/2014/main" id="{23574F94-6BBB-83D9-C59A-8E8737C0B6BB}"/>
              </a:ext>
            </a:extLst>
          </p:cNvPr>
          <p:cNvSpPr>
            <a:spLocks noGrp="1"/>
          </p:cNvSpPr>
          <p:nvPr>
            <p:ph idx="1"/>
          </p:nvPr>
        </p:nvSpPr>
        <p:spPr>
          <a:xfrm>
            <a:off x="677334" y="1270000"/>
            <a:ext cx="8596668" cy="4627837"/>
          </a:xfrm>
        </p:spPr>
        <p:txBody>
          <a:bodyPr/>
          <a:lstStyle/>
          <a:p>
            <a:r>
              <a:rPr lang="cs-CZ" dirty="0"/>
              <a:t>Prodej majetku mimo režim DPH</a:t>
            </a:r>
          </a:p>
          <a:p>
            <a:r>
              <a:rPr lang="cs-CZ" dirty="0"/>
              <a:t>Změna režimu DPH u odměn za zpětný odběr obalů (EKO-KOM)</a:t>
            </a:r>
          </a:p>
          <a:p>
            <a:r>
              <a:rPr lang="cs-CZ" dirty="0"/>
              <a:t>DPH u paušálních náhrad nákladů za ubytování uprchlíků</a:t>
            </a:r>
          </a:p>
          <a:p>
            <a:r>
              <a:rPr lang="cs-CZ" dirty="0"/>
              <a:t>Novela DPH 2023 (zvýšení obratu)</a:t>
            </a:r>
          </a:p>
          <a:p>
            <a:r>
              <a:rPr lang="cs-CZ" dirty="0"/>
              <a:t>Režim DPH u pohřebnictví</a:t>
            </a:r>
          </a:p>
          <a:p>
            <a:r>
              <a:rPr lang="cs-CZ" dirty="0"/>
              <a:t>Opakování základních pojmů a principů DPH:</a:t>
            </a:r>
          </a:p>
          <a:p>
            <a:pPr lvl="1"/>
            <a:r>
              <a:rPr lang="cs-CZ" dirty="0"/>
              <a:t>Obrat</a:t>
            </a:r>
          </a:p>
          <a:p>
            <a:pPr lvl="1"/>
            <a:r>
              <a:rPr lang="cs-CZ" dirty="0"/>
              <a:t>Zdaňovací období, zrušení registrace</a:t>
            </a:r>
          </a:p>
          <a:p>
            <a:pPr lvl="1"/>
            <a:r>
              <a:rPr lang="cs-CZ" dirty="0"/>
              <a:t>Předmět DPH, režim PDP, výpočet DPH, sazby DPH</a:t>
            </a:r>
          </a:p>
          <a:p>
            <a:pPr lvl="1"/>
            <a:r>
              <a:rPr lang="cs-CZ" dirty="0"/>
              <a:t>Nároky na odpočet DPH</a:t>
            </a:r>
          </a:p>
          <a:p>
            <a:pPr lvl="1"/>
            <a:r>
              <a:rPr lang="cs-CZ" dirty="0"/>
              <a:t>Prodej nemovitého majetku</a:t>
            </a:r>
          </a:p>
          <a:p>
            <a:pPr lvl="1"/>
            <a:r>
              <a:rPr lang="cs-CZ" dirty="0"/>
              <a:t>Praktická doporučení k sestavování DAP a KH, kontrolní mechanismy</a:t>
            </a:r>
          </a:p>
          <a:p>
            <a:pPr lvl="1"/>
            <a:endParaRPr lang="cs-CZ" dirty="0"/>
          </a:p>
          <a:p>
            <a:pPr lvl="1"/>
            <a:endParaRPr lang="cs-CZ" dirty="0"/>
          </a:p>
          <a:p>
            <a:pPr lvl="1"/>
            <a:endParaRPr lang="cs-CZ" dirty="0"/>
          </a:p>
          <a:p>
            <a:pPr lvl="1"/>
            <a:endParaRPr lang="cs-CZ" dirty="0"/>
          </a:p>
          <a:p>
            <a:endParaRPr lang="cs-CZ" dirty="0"/>
          </a:p>
          <a:p>
            <a:endParaRPr lang="cs-CZ" dirty="0"/>
          </a:p>
        </p:txBody>
      </p:sp>
    </p:spTree>
    <p:extLst>
      <p:ext uri="{BB962C8B-B14F-4D97-AF65-F5344CB8AC3E}">
        <p14:creationId xmlns:p14="http://schemas.microsoft.com/office/powerpoint/2010/main" val="1468801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9988827"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Nárok na odpočet DPH u nákladů souvisejících s tříděným odpadem </a:t>
            </a: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89" y="1630017"/>
            <a:ext cx="10981267" cy="5158409"/>
          </a:xfrm>
        </p:spPr>
        <p:txBody>
          <a:bodyPr>
            <a:normAutofit/>
          </a:bodyPr>
          <a:lstStyle/>
          <a:p>
            <a:pPr marL="457200" indent="-457200">
              <a:buClrTx/>
              <a:buSzPct val="100000"/>
              <a:buFont typeface="+mj-lt"/>
              <a:buAutoNum type="arabicParenR"/>
            </a:pPr>
            <a:r>
              <a:rPr lang="cs-CZ" sz="2400" dirty="0"/>
              <a:t>U nákladů souvisejících přímo s jednotlivými druhy odpadů (sklo, papír, plast, kov, apod.) je možné uplatnění DPH v poměrné výši dle % stanovených EKO-</a:t>
            </a:r>
            <a:r>
              <a:rPr lang="cs-CZ" sz="2400" dirty="0" err="1"/>
              <a:t>KOMem</a:t>
            </a:r>
            <a:endParaRPr lang="cs-CZ" dirty="0">
              <a:latin typeface="Times New Roman" panose="02020603050405020304" pitchFamily="18" charset="0"/>
            </a:endParaRPr>
          </a:p>
          <a:p>
            <a:pPr marL="0" indent="0">
              <a:buClrTx/>
              <a:buSzPct val="100000"/>
              <a:buNone/>
            </a:pPr>
            <a:r>
              <a:rPr lang="cs-CZ" sz="1800" dirty="0">
                <a:effectLst/>
                <a:latin typeface="Times New Roman" panose="02020603050405020304" pitchFamily="18" charset="0"/>
                <a:ea typeface="Times New Roman" panose="02020603050405020304" pitchFamily="18" charset="0"/>
              </a:rPr>
              <a:t>(</a:t>
            </a:r>
            <a:r>
              <a:rPr lang="cs-CZ" sz="1800" u="sng" dirty="0">
                <a:solidFill>
                  <a:srgbClr val="0000FF"/>
                </a:solidFill>
                <a:effectLst/>
                <a:latin typeface="Times New Roman" panose="02020603050405020304" pitchFamily="18" charset="0"/>
                <a:ea typeface="Times New Roman" panose="02020603050405020304" pitchFamily="18" charset="0"/>
                <a:hlinkClick r:id="rId2"/>
              </a:rPr>
              <a:t>https://www.ekokom.cz/</a:t>
            </a:r>
            <a:r>
              <a:rPr lang="cs-CZ" sz="1800" u="sng" dirty="0" err="1">
                <a:solidFill>
                  <a:srgbClr val="0000FF"/>
                </a:solidFill>
                <a:effectLst/>
                <a:latin typeface="Times New Roman" panose="02020603050405020304" pitchFamily="18" charset="0"/>
                <a:ea typeface="Times New Roman" panose="02020603050405020304" pitchFamily="18" charset="0"/>
                <a:hlinkClick r:id="rId2"/>
              </a:rPr>
              <a:t>wp-content</a:t>
            </a:r>
            <a:r>
              <a:rPr lang="cs-CZ" sz="1800" u="sng" dirty="0">
                <a:solidFill>
                  <a:srgbClr val="0000FF"/>
                </a:solidFill>
                <a:effectLst/>
                <a:latin typeface="Times New Roman" panose="02020603050405020304" pitchFamily="18" charset="0"/>
                <a:ea typeface="Times New Roman" panose="02020603050405020304" pitchFamily="18" charset="0"/>
                <a:hlinkClick r:id="rId2"/>
              </a:rPr>
              <a:t>/</a:t>
            </a:r>
            <a:r>
              <a:rPr lang="cs-CZ" sz="1800" u="sng" dirty="0" err="1">
                <a:solidFill>
                  <a:srgbClr val="0000FF"/>
                </a:solidFill>
                <a:effectLst/>
                <a:latin typeface="Times New Roman" panose="02020603050405020304" pitchFamily="18" charset="0"/>
                <a:ea typeface="Times New Roman" panose="02020603050405020304" pitchFamily="18" charset="0"/>
                <a:hlinkClick r:id="rId2"/>
              </a:rPr>
              <a:t>uploads</a:t>
            </a:r>
            <a:r>
              <a:rPr lang="cs-CZ" sz="1800" u="sng" dirty="0">
                <a:solidFill>
                  <a:srgbClr val="0000FF"/>
                </a:solidFill>
                <a:effectLst/>
                <a:latin typeface="Times New Roman" panose="02020603050405020304" pitchFamily="18" charset="0"/>
                <a:ea typeface="Times New Roman" panose="02020603050405020304" pitchFamily="18" charset="0"/>
                <a:hlinkClick r:id="rId2"/>
              </a:rPr>
              <a:t>/2021/12/Priloha_4_Standardy_slozeni_KO_od_1Q-2022.pdf</a:t>
            </a:r>
            <a:r>
              <a:rPr lang="cs-CZ" sz="1800" dirty="0">
                <a:effectLst/>
                <a:latin typeface="Times New Roman" panose="02020603050405020304" pitchFamily="18" charset="0"/>
                <a:ea typeface="Times New Roman" panose="02020603050405020304" pitchFamily="18" charset="0"/>
              </a:rPr>
              <a:t>)</a:t>
            </a:r>
            <a:endParaRPr lang="cs-CZ" sz="1800" dirty="0"/>
          </a:p>
          <a:p>
            <a:pPr marL="0" indent="0">
              <a:buNone/>
            </a:pPr>
            <a:endParaRPr lang="cs-CZ" dirty="0">
              <a:latin typeface="Times New Roman" panose="02020603050405020304" pitchFamily="18" charset="0"/>
              <a:cs typeface="Arial" panose="020B0604020202020204" pitchFamily="34" charset="0"/>
            </a:endParaRPr>
          </a:p>
          <a:p>
            <a:pPr marL="0" indent="0">
              <a:buClrTx/>
              <a:buSzPct val="100000"/>
              <a:buNone/>
            </a:pPr>
            <a:endParaRPr lang="cs-CZ" dirty="0">
              <a:latin typeface="Times New Roman" panose="02020603050405020304" pitchFamily="18" charset="0"/>
              <a:cs typeface="Arial" panose="020B0604020202020204" pitchFamily="34" charset="0"/>
            </a:endParaRPr>
          </a:p>
        </p:txBody>
      </p:sp>
      <p:pic>
        <p:nvPicPr>
          <p:cNvPr id="7" name="Obrázek 6">
            <a:extLst>
              <a:ext uri="{FF2B5EF4-FFF2-40B4-BE49-F238E27FC236}">
                <a16:creationId xmlns:a16="http://schemas.microsoft.com/office/drawing/2014/main" id="{7E8AF55E-8479-05FA-9759-55760D5B1041}"/>
              </a:ext>
            </a:extLst>
          </p:cNvPr>
          <p:cNvPicPr>
            <a:picLocks noChangeAspect="1"/>
          </p:cNvPicPr>
          <p:nvPr/>
        </p:nvPicPr>
        <p:blipFill rotWithShape="1">
          <a:blip r:embed="rId3"/>
          <a:srcRect l="21603" t="27750" r="27364" b="28670"/>
          <a:stretch/>
        </p:blipFill>
        <p:spPr>
          <a:xfrm>
            <a:off x="2017644" y="3429000"/>
            <a:ext cx="6221895" cy="2822713"/>
          </a:xfrm>
          <a:prstGeom prst="rect">
            <a:avLst/>
          </a:prstGeom>
        </p:spPr>
      </p:pic>
    </p:spTree>
    <p:extLst>
      <p:ext uri="{BB962C8B-B14F-4D97-AF65-F5344CB8AC3E}">
        <p14:creationId xmlns:p14="http://schemas.microsoft.com/office/powerpoint/2010/main" val="27460648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9988827"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Nárok na odpočet DPH u nákladů souvisejících s tříděným odpadem </a:t>
            </a: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89" y="1630017"/>
            <a:ext cx="10981267" cy="5158409"/>
          </a:xfrm>
        </p:spPr>
        <p:txBody>
          <a:bodyPr>
            <a:normAutofit/>
          </a:bodyPr>
          <a:lstStyle/>
          <a:p>
            <a:pPr marL="0" indent="0">
              <a:buClrTx/>
              <a:buSzPct val="100000"/>
              <a:buNone/>
            </a:pPr>
            <a:r>
              <a:rPr lang="cs-CZ" sz="2400" dirty="0"/>
              <a:t>Příklad uplatnění DPH u nákladů souvisejících přímo s jednotlivými druhy odpadů:</a:t>
            </a:r>
          </a:p>
          <a:p>
            <a:pPr marL="0" indent="0">
              <a:buClrTx/>
              <a:buSzPct val="100000"/>
              <a:buNone/>
            </a:pPr>
            <a:endParaRPr lang="cs-CZ" sz="2400" dirty="0"/>
          </a:p>
        </p:txBody>
      </p:sp>
      <p:pic>
        <p:nvPicPr>
          <p:cNvPr id="6" name="Obrázek 5">
            <a:extLst>
              <a:ext uri="{FF2B5EF4-FFF2-40B4-BE49-F238E27FC236}">
                <a16:creationId xmlns:a16="http://schemas.microsoft.com/office/drawing/2014/main" id="{A211950A-7723-26C1-AD1D-2ED646B0E9A4}"/>
              </a:ext>
            </a:extLst>
          </p:cNvPr>
          <p:cNvPicPr>
            <a:picLocks noChangeAspect="1"/>
          </p:cNvPicPr>
          <p:nvPr/>
        </p:nvPicPr>
        <p:blipFill rotWithShape="1">
          <a:blip r:embed="rId2"/>
          <a:srcRect t="33148" r="31033" b="35426"/>
          <a:stretch/>
        </p:blipFill>
        <p:spPr>
          <a:xfrm>
            <a:off x="367748" y="2710070"/>
            <a:ext cx="10290601" cy="2517913"/>
          </a:xfrm>
          <a:prstGeom prst="rect">
            <a:avLst/>
          </a:prstGeom>
        </p:spPr>
      </p:pic>
    </p:spTree>
    <p:extLst>
      <p:ext uri="{BB962C8B-B14F-4D97-AF65-F5344CB8AC3E}">
        <p14:creationId xmlns:p14="http://schemas.microsoft.com/office/powerpoint/2010/main" val="3129153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9988827"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Nárok na odpočet DPH u nákladů souvisejících s tříděným odpadem </a:t>
            </a: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89" y="1630017"/>
            <a:ext cx="10981267" cy="5158409"/>
          </a:xfrm>
        </p:spPr>
        <p:txBody>
          <a:bodyPr>
            <a:normAutofit/>
          </a:bodyPr>
          <a:lstStyle/>
          <a:p>
            <a:pPr marL="457200" indent="-457200" algn="just">
              <a:buClrTx/>
              <a:buSzPct val="100000"/>
              <a:buFont typeface="+mj-lt"/>
              <a:buAutoNum type="arabicParenR" startAt="2"/>
            </a:pPr>
            <a:r>
              <a:rPr lang="cs-CZ" sz="2400" dirty="0"/>
              <a:t>U společných nákladů  (např. náklady na zřízení kontejnerového místa) souvisejících s odpadovým hospodářstvím může být uplatňován nárok na odpočet v poměru stanoveného výnosovou metodou </a:t>
            </a:r>
          </a:p>
          <a:p>
            <a:pPr marL="0" indent="0" algn="ctr">
              <a:buClrTx/>
              <a:buSzPct val="100000"/>
              <a:buNone/>
            </a:pPr>
            <a:r>
              <a:rPr lang="cs-CZ" sz="2400" b="1" dirty="0"/>
              <a:t>% </a:t>
            </a:r>
          </a:p>
          <a:p>
            <a:pPr marL="0" indent="0" algn="ctr">
              <a:buClrTx/>
              <a:buSzPct val="100000"/>
              <a:buNone/>
            </a:pPr>
            <a:r>
              <a:rPr lang="cs-CZ" sz="2400" b="1" dirty="0"/>
              <a:t>= </a:t>
            </a:r>
          </a:p>
          <a:p>
            <a:pPr marL="0" indent="0" algn="ctr">
              <a:buClrTx/>
              <a:buSzPct val="100000"/>
              <a:buNone/>
            </a:pPr>
            <a:r>
              <a:rPr lang="cs-CZ" sz="2400" b="1" dirty="0"/>
              <a:t>Zdaňované výnosy související s odpadovým hospodářstvím </a:t>
            </a:r>
          </a:p>
          <a:p>
            <a:pPr marL="0" indent="0" algn="ctr">
              <a:buClrTx/>
              <a:buSzPct val="100000"/>
              <a:buNone/>
            </a:pPr>
            <a:r>
              <a:rPr lang="cs-CZ" dirty="0"/>
              <a:t>(Výnosy od EKO-KOM, </a:t>
            </a:r>
            <a:r>
              <a:rPr lang="cs-CZ" dirty="0" err="1"/>
              <a:t>Asekol</a:t>
            </a:r>
            <a:r>
              <a:rPr lang="cs-CZ" dirty="0"/>
              <a:t>, </a:t>
            </a:r>
            <a:r>
              <a:rPr lang="cs-CZ" dirty="0" err="1"/>
              <a:t>Elektrowin</a:t>
            </a:r>
            <a:r>
              <a:rPr lang="cs-CZ" dirty="0"/>
              <a:t>, od podnikatelů, apod.)</a:t>
            </a:r>
          </a:p>
          <a:p>
            <a:pPr marL="0" indent="0">
              <a:buClrTx/>
              <a:buSzPct val="100000"/>
              <a:buNone/>
            </a:pPr>
            <a:endParaRPr lang="cs-CZ" sz="2400" dirty="0"/>
          </a:p>
          <a:p>
            <a:pPr marL="0" indent="0" algn="ctr">
              <a:buClrTx/>
              <a:buSzPct val="100000"/>
              <a:buNone/>
            </a:pPr>
            <a:r>
              <a:rPr lang="cs-CZ" sz="2400" b="1" dirty="0"/>
              <a:t>celkové výnosy z odpadového hospodářství</a:t>
            </a:r>
          </a:p>
          <a:p>
            <a:pPr marL="0" indent="0" algn="ctr">
              <a:buClrTx/>
              <a:buSzPct val="100000"/>
              <a:buNone/>
            </a:pPr>
            <a:r>
              <a:rPr lang="cs-CZ" dirty="0"/>
              <a:t>(Výnosy od EKO-KOM, </a:t>
            </a:r>
            <a:r>
              <a:rPr lang="cs-CZ" dirty="0" err="1"/>
              <a:t>Asekol</a:t>
            </a:r>
            <a:r>
              <a:rPr lang="cs-CZ" dirty="0"/>
              <a:t>, </a:t>
            </a:r>
            <a:r>
              <a:rPr lang="cs-CZ" dirty="0" err="1"/>
              <a:t>Elktrowin</a:t>
            </a:r>
            <a:r>
              <a:rPr lang="cs-CZ" dirty="0"/>
              <a:t>, od podnikatelů, apod. + poplatky za komunální odpad od občanů)</a:t>
            </a:r>
          </a:p>
          <a:p>
            <a:pPr marL="0" indent="0" algn="ctr">
              <a:buClrTx/>
              <a:buSzPct val="100000"/>
              <a:buNone/>
            </a:pPr>
            <a:endParaRPr lang="cs-CZ" sz="2400" dirty="0"/>
          </a:p>
          <a:p>
            <a:pPr marL="457200" indent="-457200">
              <a:buClrTx/>
              <a:buSzPct val="100000"/>
              <a:buFont typeface="+mj-lt"/>
              <a:buAutoNum type="arabicParenR" startAt="2"/>
            </a:pPr>
            <a:endParaRPr lang="cs-CZ" dirty="0">
              <a:latin typeface="Times New Roman" panose="02020603050405020304" pitchFamily="18" charset="0"/>
              <a:cs typeface="Arial" panose="020B0604020202020204" pitchFamily="34" charset="0"/>
            </a:endParaRPr>
          </a:p>
        </p:txBody>
      </p:sp>
      <p:cxnSp>
        <p:nvCxnSpPr>
          <p:cNvPr id="4" name="Přímá spojnice 3">
            <a:extLst>
              <a:ext uri="{FF2B5EF4-FFF2-40B4-BE49-F238E27FC236}">
                <a16:creationId xmlns:a16="http://schemas.microsoft.com/office/drawing/2014/main" id="{29C978BC-ED63-BFBB-8AB7-AE3AC8919AA4}"/>
              </a:ext>
            </a:extLst>
          </p:cNvPr>
          <p:cNvCxnSpPr/>
          <p:nvPr/>
        </p:nvCxnSpPr>
        <p:spPr>
          <a:xfrm>
            <a:off x="675861" y="4959626"/>
            <a:ext cx="10118034" cy="0"/>
          </a:xfrm>
          <a:prstGeom prst="line">
            <a:avLst/>
          </a:prstGeom>
          <a:ln w="508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11758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9988827"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Nárok na odpočet DPH u nákladů souvisejících s tříděným odpadem </a:t>
            </a: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59889" y="1630017"/>
            <a:ext cx="10981267" cy="5158409"/>
          </a:xfrm>
        </p:spPr>
        <p:txBody>
          <a:bodyPr>
            <a:normAutofit/>
          </a:bodyPr>
          <a:lstStyle/>
          <a:p>
            <a:pPr marL="0" indent="0">
              <a:buClrTx/>
              <a:buSzPct val="100000"/>
              <a:buNone/>
            </a:pPr>
            <a:r>
              <a:rPr lang="cs-CZ" sz="2400" dirty="0"/>
              <a:t>Příklad výpočtu poměru stanoveného výnosovou metodou:</a:t>
            </a:r>
          </a:p>
          <a:p>
            <a:pPr marL="0" indent="0">
              <a:buClrTx/>
              <a:buSzPct val="100000"/>
              <a:buNone/>
            </a:pPr>
            <a:endParaRPr lang="cs-CZ" sz="2400" dirty="0"/>
          </a:p>
          <a:p>
            <a:pPr marL="0" indent="0">
              <a:buClrTx/>
              <a:buSzPct val="100000"/>
              <a:buNone/>
            </a:pPr>
            <a:endParaRPr lang="cs-CZ" sz="2400" dirty="0"/>
          </a:p>
          <a:p>
            <a:pPr marL="457200" indent="-457200">
              <a:buClrTx/>
              <a:buSzPct val="100000"/>
              <a:buFont typeface="+mj-lt"/>
              <a:buAutoNum type="arabicParenR" startAt="2"/>
            </a:pPr>
            <a:endParaRPr lang="cs-CZ" dirty="0">
              <a:latin typeface="Times New Roman" panose="02020603050405020304" pitchFamily="18" charset="0"/>
              <a:cs typeface="Arial" panose="020B0604020202020204" pitchFamily="34" charset="0"/>
            </a:endParaRPr>
          </a:p>
        </p:txBody>
      </p:sp>
      <p:pic>
        <p:nvPicPr>
          <p:cNvPr id="6" name="Obrázek 5">
            <a:extLst>
              <a:ext uri="{FF2B5EF4-FFF2-40B4-BE49-F238E27FC236}">
                <a16:creationId xmlns:a16="http://schemas.microsoft.com/office/drawing/2014/main" id="{7FA70EE9-4ED9-047C-4BBA-6FFCB397F180}"/>
              </a:ext>
            </a:extLst>
          </p:cNvPr>
          <p:cNvPicPr>
            <a:picLocks noChangeAspect="1"/>
          </p:cNvPicPr>
          <p:nvPr/>
        </p:nvPicPr>
        <p:blipFill rotWithShape="1">
          <a:blip r:embed="rId2"/>
          <a:srcRect l="54009" t="33459" r="4028" b="46659"/>
          <a:stretch/>
        </p:blipFill>
        <p:spPr>
          <a:xfrm>
            <a:off x="950844" y="2710070"/>
            <a:ext cx="8060636" cy="2050773"/>
          </a:xfrm>
          <a:prstGeom prst="rect">
            <a:avLst/>
          </a:prstGeom>
        </p:spPr>
      </p:pic>
    </p:spTree>
    <p:extLst>
      <p:ext uri="{BB962C8B-B14F-4D97-AF65-F5344CB8AC3E}">
        <p14:creationId xmlns:p14="http://schemas.microsoft.com/office/powerpoint/2010/main" val="474726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11375519" cy="682487"/>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DPH u paušálních náhrad nákladů za ubytování uprchlíků</a:t>
            </a:r>
          </a:p>
        </p:txBody>
      </p:sp>
      <p:sp>
        <p:nvSpPr>
          <p:cNvPr id="4" name="Zástupný obsah 3">
            <a:extLst>
              <a:ext uri="{FF2B5EF4-FFF2-40B4-BE49-F238E27FC236}">
                <a16:creationId xmlns:a16="http://schemas.microsoft.com/office/drawing/2014/main" id="{F6A80555-03DD-BCA5-E13F-F85535D471AD}"/>
              </a:ext>
            </a:extLst>
          </p:cNvPr>
          <p:cNvSpPr>
            <a:spLocks noGrp="1"/>
          </p:cNvSpPr>
          <p:nvPr>
            <p:ph idx="1"/>
          </p:nvPr>
        </p:nvSpPr>
        <p:spPr>
          <a:xfrm>
            <a:off x="677333" y="1351723"/>
            <a:ext cx="9321431" cy="5297556"/>
          </a:xfrm>
        </p:spPr>
        <p:txBody>
          <a:bodyPr>
            <a:normAutofit/>
          </a:bodyPr>
          <a:lstStyle/>
          <a:p>
            <a:r>
              <a:rPr lang="cs-CZ" dirty="0"/>
              <a:t>Vyjádření MFČR k posuzování DPH u paušálních náhrad nákladů za ubytování uprchlíků Č. j.: MF-22190/2022/1801-2 ze dne 3.8.2022</a:t>
            </a:r>
          </a:p>
          <a:p>
            <a:r>
              <a:rPr lang="cs-CZ" dirty="0"/>
              <a:t>Náhrada nákladů za ubytování uprchlíků je z pohledu DPH dotací k ceně, která je předmětem DPH</a:t>
            </a:r>
          </a:p>
          <a:p>
            <a:r>
              <a:rPr lang="cs-CZ" dirty="0"/>
              <a:t>Ubytování uprchlíků může být poskytováno jednou z následující forem:</a:t>
            </a:r>
          </a:p>
          <a:p>
            <a:pPr marL="800100" lvl="1" indent="-342900">
              <a:buClrTx/>
              <a:buSzPct val="100000"/>
              <a:buFont typeface="+mj-lt"/>
              <a:buAutoNum type="arabicParenR"/>
            </a:pPr>
            <a:r>
              <a:rPr lang="cs-CZ" sz="1800" b="1" dirty="0"/>
              <a:t>Ubytovací služba, která podléhá odvodu DPH 10%</a:t>
            </a:r>
          </a:p>
          <a:p>
            <a:pPr marL="1252538" lvl="1">
              <a:buClrTx/>
              <a:buSzPct val="100000"/>
              <a:buFont typeface="Wingdings" panose="05000000000000000000" pitchFamily="2" charset="2"/>
              <a:buChar char="Ø"/>
            </a:pPr>
            <a:r>
              <a:rPr lang="cs-CZ" sz="1800" dirty="0"/>
              <a:t>Má formu „hotelového“ ubytování vč. další služeb (např. praní prádla, úklid, apod.) = CZ-CPA 55	</a:t>
            </a:r>
          </a:p>
          <a:p>
            <a:pPr marL="1252538" lvl="1">
              <a:buClrTx/>
              <a:buSzPct val="100000"/>
              <a:buFont typeface="Wingdings" panose="05000000000000000000" pitchFamily="2" charset="2"/>
              <a:buChar char="Ø"/>
            </a:pPr>
            <a:r>
              <a:rPr lang="cs-CZ" sz="1800" dirty="0"/>
              <a:t>přijatá úplata je vč. DPH, tzn. DPH se vypočítá metodou „shora“</a:t>
            </a:r>
          </a:p>
          <a:p>
            <a:pPr marL="966788" lvl="1" indent="0">
              <a:buClrTx/>
              <a:buSzPct val="100000"/>
              <a:buNone/>
            </a:pPr>
            <a:endParaRPr lang="cs-CZ" sz="1800" dirty="0"/>
          </a:p>
          <a:p>
            <a:pPr marL="800100" lvl="1" indent="-342900">
              <a:buClrTx/>
              <a:buSzPct val="100000"/>
              <a:buFont typeface="+mj-lt"/>
              <a:buAutoNum type="arabicParenR" startAt="2"/>
            </a:pPr>
            <a:r>
              <a:rPr lang="cs-CZ" sz="1800" b="1" dirty="0"/>
              <a:t>Dlouhodobý pronájem, který je osvobozen od DPH </a:t>
            </a:r>
          </a:p>
          <a:p>
            <a:pPr marL="1252538" lvl="1">
              <a:buClrTx/>
              <a:buSzPct val="100000"/>
              <a:buFont typeface="Wingdings" panose="05000000000000000000" pitchFamily="2" charset="2"/>
              <a:buChar char="Ø"/>
            </a:pPr>
            <a:r>
              <a:rPr lang="cs-CZ" sz="1800" dirty="0"/>
              <a:t>Pokud má formu dlouhodobého pronájmu (např. bytu bez dalších služeb) je celková přijatá částka osvobozena od DPH dle §56a ZDPH</a:t>
            </a:r>
          </a:p>
          <a:p>
            <a:pPr marL="1252538" lvl="1">
              <a:buClrTx/>
              <a:buSzPct val="100000"/>
              <a:buFont typeface="Wingdings" panose="05000000000000000000" pitchFamily="2" charset="2"/>
              <a:buChar char="Ø"/>
            </a:pPr>
            <a:r>
              <a:rPr lang="cs-CZ" sz="1800" dirty="0"/>
              <a:t>Vykazuje se v ř. 50 DAP DPH</a:t>
            </a:r>
          </a:p>
          <a:p>
            <a:pPr marL="0" indent="0">
              <a:buClr>
                <a:schemeClr val="tx1"/>
              </a:buClr>
              <a:buSzPct val="100000"/>
              <a:buNone/>
            </a:pPr>
            <a:endParaRPr lang="cs-CZ" dirty="0"/>
          </a:p>
          <a:p>
            <a:endParaRPr lang="cs-CZ" dirty="0"/>
          </a:p>
          <a:p>
            <a:endParaRPr lang="cs-CZ" dirty="0"/>
          </a:p>
        </p:txBody>
      </p:sp>
    </p:spTree>
    <p:extLst>
      <p:ext uri="{BB962C8B-B14F-4D97-AF65-F5344CB8AC3E}">
        <p14:creationId xmlns:p14="http://schemas.microsoft.com/office/powerpoint/2010/main" val="2108560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11170109"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DPH u paušálních náhrad nákladů za ubytování uprchlíků</a:t>
            </a:r>
          </a:p>
        </p:txBody>
      </p:sp>
      <p:sp>
        <p:nvSpPr>
          <p:cNvPr id="4" name="Zástupný obsah 3">
            <a:extLst>
              <a:ext uri="{FF2B5EF4-FFF2-40B4-BE49-F238E27FC236}">
                <a16:creationId xmlns:a16="http://schemas.microsoft.com/office/drawing/2014/main" id="{F6A80555-03DD-BCA5-E13F-F85535D471AD}"/>
              </a:ext>
            </a:extLst>
          </p:cNvPr>
          <p:cNvSpPr>
            <a:spLocks noGrp="1"/>
          </p:cNvSpPr>
          <p:nvPr>
            <p:ph idx="1"/>
          </p:nvPr>
        </p:nvSpPr>
        <p:spPr>
          <a:xfrm>
            <a:off x="377687" y="1630017"/>
            <a:ext cx="11469755" cy="5019261"/>
          </a:xfrm>
        </p:spPr>
        <p:txBody>
          <a:bodyPr>
            <a:normAutofit/>
          </a:bodyPr>
          <a:lstStyle/>
          <a:p>
            <a:pPr marL="0" indent="0">
              <a:buNone/>
            </a:pPr>
            <a:r>
              <a:rPr lang="cs-CZ" dirty="0"/>
              <a:t>Vyjádření MFČR k posuzování DPH u paušálních náhrad nákladů za ubytování uprchlíků Č. j.: MF-22190/2022/1801-2 ze dne 3.8.2022:</a:t>
            </a:r>
          </a:p>
          <a:p>
            <a:pPr marL="0" indent="0">
              <a:buNone/>
            </a:pPr>
            <a:endParaRPr lang="cs-CZ" dirty="0"/>
          </a:p>
          <a:p>
            <a:pPr marL="0" indent="0" algn="just">
              <a:buNone/>
            </a:pPr>
            <a:r>
              <a:rPr lang="cs-CZ" sz="1600" i="1" dirty="0"/>
              <a:t>Při poskytování ubytování na základě zákona č. 65/2022 se jedná o činnost osoby poskytující služby, za které jsou získávány pravidelné příjmy v podobě paušální náhrady nákladů na ubytování, je třeba konstatovat, že jsou splněny podmínky k tomu, aby tato činnost spadala pod pojem „ekonomická činnost“ ve smyslu § 5 odst. 3 zákona o DPH. </a:t>
            </a:r>
          </a:p>
          <a:p>
            <a:pPr marL="0" indent="0" algn="just">
              <a:buNone/>
            </a:pPr>
            <a:r>
              <a:rPr lang="cs-CZ" sz="1600" i="1" dirty="0"/>
              <a:t>Na uvedeném závěru nic z pohledu principů daně z přidané hodnoty nemění ani klasifikace ubytování jako veřejné služby. </a:t>
            </a:r>
          </a:p>
          <a:p>
            <a:pPr marL="0" indent="0" algn="just">
              <a:buNone/>
            </a:pPr>
            <a:r>
              <a:rPr lang="cs-CZ" sz="1600" i="1" dirty="0"/>
              <a:t>Z výše uvedeného je zřejmé, že osoba povinná k dani poskytuje služby s místem plnění v tuzemsku. Přitom není podstatné, zda k poskytnutí služby dojde na základě uzavřené smlouvy či případně na základě zákonného předpisu při současné absenci smluvního prvku</a:t>
            </a:r>
          </a:p>
          <a:p>
            <a:pPr marL="0" indent="0" algn="just">
              <a:buNone/>
            </a:pPr>
            <a:r>
              <a:rPr lang="cs-CZ" sz="1600" i="1" dirty="0"/>
              <a:t>Skutečnost, že peněžní prostředky ve výši výdajů kraje na úhradu náhrady nákladů poskytuje Ministerstvo financí, není z pohledu zákona o DPH rozhodná (resp. pouze v tom, že u této platby je třeba testovat podmínky dotace k ceně). </a:t>
            </a:r>
          </a:p>
          <a:p>
            <a:pPr marL="0" indent="0" algn="just">
              <a:buNone/>
            </a:pPr>
            <a:r>
              <a:rPr lang="cs-CZ" sz="1600" i="1" dirty="0"/>
              <a:t>Pokud výše uvedené shrneme, je nezpochybnitelné, že ubytovatel nebo pronajímatel za jím poskytovanou službu obdrží peněžní částku, která spadá do rámce příjmu dle § 5 odst. 3 zákona o DPH a úplaty dle § 4 odst. 1 písm. a) zákona o DPH.</a:t>
            </a:r>
          </a:p>
          <a:p>
            <a:pPr marL="0" indent="0">
              <a:buNone/>
            </a:pPr>
            <a:endParaRPr lang="cs-CZ" sz="1600" i="1" dirty="0"/>
          </a:p>
        </p:txBody>
      </p:sp>
    </p:spTree>
    <p:extLst>
      <p:ext uri="{BB962C8B-B14F-4D97-AF65-F5344CB8AC3E}">
        <p14:creationId xmlns:p14="http://schemas.microsoft.com/office/powerpoint/2010/main" val="12908675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11170109"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DPH u paušálních náhrad nákladů za ubytování uprchlíků</a:t>
            </a:r>
          </a:p>
        </p:txBody>
      </p:sp>
      <p:sp>
        <p:nvSpPr>
          <p:cNvPr id="4" name="Zástupný obsah 3">
            <a:extLst>
              <a:ext uri="{FF2B5EF4-FFF2-40B4-BE49-F238E27FC236}">
                <a16:creationId xmlns:a16="http://schemas.microsoft.com/office/drawing/2014/main" id="{F6A80555-03DD-BCA5-E13F-F85535D471AD}"/>
              </a:ext>
            </a:extLst>
          </p:cNvPr>
          <p:cNvSpPr>
            <a:spLocks noGrp="1"/>
          </p:cNvSpPr>
          <p:nvPr>
            <p:ph idx="1"/>
          </p:nvPr>
        </p:nvSpPr>
        <p:spPr>
          <a:xfrm>
            <a:off x="377687" y="1630017"/>
            <a:ext cx="11469755" cy="5019261"/>
          </a:xfrm>
        </p:spPr>
        <p:txBody>
          <a:bodyPr>
            <a:normAutofit/>
          </a:bodyPr>
          <a:lstStyle/>
          <a:p>
            <a:pPr marL="0" indent="0">
              <a:buNone/>
            </a:pPr>
            <a:r>
              <a:rPr lang="cs-CZ" dirty="0"/>
              <a:t>Vyjádření MFČR k posuzování DPH u paušálních náhrad nákladů za ubytování uprchlíků Č. j.: MF-22190/2022/1801-2 ze dne 3.8.2022:</a:t>
            </a:r>
          </a:p>
          <a:p>
            <a:pPr marL="0" indent="0">
              <a:buNone/>
            </a:pPr>
            <a:endParaRPr lang="cs-CZ" dirty="0"/>
          </a:p>
          <a:p>
            <a:pPr marL="0" indent="0" algn="just">
              <a:buNone/>
            </a:pPr>
            <a:r>
              <a:rPr lang="cs-CZ" sz="1600" i="1" dirty="0"/>
              <a:t>Pokud je tedy zákonem č. 65/2022 stanovena paušální náhrada nákladů na ubytování např. ve výši 250 Kč, bude tato částka jako konečná úplata za poskytnuté plnění považována za cenu včetně daně a plátce DPH postupuje při výpočtu daně podle ustanovení § 37 písm. b) zákona o DPH. Pokud by se jednalo o plnění osvobozené od daně bez nároku na odpočet daně, pak celá tato úplata představuje hodnotu plnění ve smyslu § 51 zákona o DPH.</a:t>
            </a:r>
          </a:p>
          <a:p>
            <a:pPr marL="0" indent="0" algn="just">
              <a:buNone/>
            </a:pPr>
            <a:r>
              <a:rPr lang="cs-CZ" sz="1600" i="1" dirty="0"/>
              <a:t>Pro správné uplatnění sazby DPH i nadále platí, že je vždy nezbytné zkoumat konkrétní transakci. V tomto směru je nutné si uvědomit, že ačkoliv se v zákoně č. 65/2022 zmiňuje výhradně poskytování ubytování a nouzového přístřeší evokující poskytování ubytovacích služeb podléhajících druhé snížené sazbě daně (10 %), v jednotlivých případech je nutné sledovat a vyhodnotit konkrétní charakteristické znaky poskytovaného plnění a na tomto základě určit jeho druh, tj. zejména posoudit, zda se jedná o nájem nemovité věci dle § 56a zákona o DPH či poskytnutí ubytovací služby. </a:t>
            </a:r>
          </a:p>
          <a:p>
            <a:pPr marL="0" indent="0" algn="just">
              <a:buNone/>
            </a:pPr>
            <a:r>
              <a:rPr lang="cs-CZ" sz="1600" dirty="0"/>
              <a:t>V případě nenaplnění kritérií nájmu, nejčastěji patrně zejména vzhledem k nenaplnění pasivního charakteru poskytované služby z důvodu poskytování doprovodných služeb charakteristické pro ubytovací služby, předpokládáme poskytování ubytovacích služeb, které jsou zatíženy sazbou daně 10 %.</a:t>
            </a:r>
            <a:endParaRPr lang="cs-CZ" sz="1600" i="1" dirty="0"/>
          </a:p>
        </p:txBody>
      </p:sp>
    </p:spTree>
    <p:extLst>
      <p:ext uri="{BB962C8B-B14F-4D97-AF65-F5344CB8AC3E}">
        <p14:creationId xmlns:p14="http://schemas.microsoft.com/office/powerpoint/2010/main" val="27906510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845560" y="470451"/>
            <a:ext cx="9988827" cy="583097"/>
          </a:xfrm>
        </p:spPr>
        <p:txBody>
          <a:bodyPr>
            <a:normAutofit fontScale="90000"/>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Novela DPH 2023</a:t>
            </a:r>
            <a:br>
              <a:rPr lang="cs-CZ" sz="1600" dirty="0"/>
            </a:br>
            <a:endParaRPr lang="cs-CZ" sz="3200" b="1" dirty="0">
              <a:solidFill>
                <a:schemeClr val="tx1"/>
              </a:solidFill>
              <a:effectLst>
                <a:innerShdw blurRad="63500" dist="50800" dir="13500000">
                  <a:prstClr val="black">
                    <a:alpha val="50000"/>
                  </a:prstClr>
                </a:innerShdw>
              </a:effectLst>
              <a:latin typeface="+mn-lt"/>
              <a:ea typeface="+mn-ea"/>
              <a:cs typeface="+mn-cs"/>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349341" y="1149627"/>
            <a:ext cx="10981267" cy="5158409"/>
          </a:xfrm>
        </p:spPr>
        <p:txBody>
          <a:bodyPr>
            <a:normAutofit lnSpcReduction="10000"/>
          </a:bodyPr>
          <a:lstStyle/>
          <a:p>
            <a:pPr marL="800100" lvl="1" indent="-342900" algn="just">
              <a:buFont typeface="Wingdings" panose="05000000000000000000" pitchFamily="2" charset="2"/>
              <a:buChar char="Ø"/>
            </a:pPr>
            <a:r>
              <a:rPr lang="cs-CZ" sz="2400" dirty="0"/>
              <a:t>Prozatím v legislativní procesu (sněmovní tisk 254)</a:t>
            </a:r>
          </a:p>
          <a:p>
            <a:pPr marL="457200" lvl="1" indent="0" algn="ctr">
              <a:buNone/>
            </a:pPr>
            <a:r>
              <a:rPr lang="cs-CZ" dirty="0">
                <a:hlinkClick r:id="rId2"/>
              </a:rPr>
              <a:t>(https://www.psp.cz/</a:t>
            </a:r>
            <a:r>
              <a:rPr lang="cs-CZ" dirty="0" err="1">
                <a:hlinkClick r:id="rId2"/>
              </a:rPr>
              <a:t>sqw</a:t>
            </a:r>
            <a:r>
              <a:rPr lang="cs-CZ" dirty="0">
                <a:hlinkClick r:id="rId2"/>
              </a:rPr>
              <a:t>/</a:t>
            </a:r>
            <a:r>
              <a:rPr lang="cs-CZ" dirty="0" err="1">
                <a:hlinkClick r:id="rId2"/>
              </a:rPr>
              <a:t>historie.sqw?o</a:t>
            </a:r>
            <a:r>
              <a:rPr lang="cs-CZ" dirty="0">
                <a:hlinkClick r:id="rId2"/>
              </a:rPr>
              <a:t>=9&amp;t=254)</a:t>
            </a:r>
            <a:endParaRPr lang="cs-CZ" dirty="0"/>
          </a:p>
          <a:p>
            <a:pPr marL="800100" lvl="1" indent="-342900" algn="just">
              <a:buFont typeface="Wingdings" panose="05000000000000000000" pitchFamily="2" charset="2"/>
              <a:buChar char="Ø"/>
            </a:pPr>
            <a:r>
              <a:rPr lang="cs-CZ" sz="2400" dirty="0"/>
              <a:t>Účinnost je stanovena na 1.1.2023 (vyjma vybraných přechodných ustanovení, která budou platit dnem vyhlášení ve sbírce)</a:t>
            </a:r>
          </a:p>
          <a:p>
            <a:pPr marL="800100" lvl="1" indent="-342900" algn="just">
              <a:buFont typeface="Wingdings" panose="05000000000000000000" pitchFamily="2" charset="2"/>
              <a:buChar char="Ø"/>
            </a:pPr>
            <a:endParaRPr lang="cs-CZ" sz="2400" dirty="0"/>
          </a:p>
          <a:p>
            <a:pPr marL="457200" lvl="1" indent="0" algn="ctr">
              <a:buNone/>
            </a:pPr>
            <a:r>
              <a:rPr lang="cs-CZ" sz="2800" b="1" dirty="0"/>
              <a:t>Zvýšení obratu</a:t>
            </a:r>
          </a:p>
          <a:p>
            <a:pPr marL="800100" lvl="1" indent="-342900" algn="just">
              <a:buFont typeface="Wingdings" panose="05000000000000000000" pitchFamily="2" charset="2"/>
              <a:buChar char="Ø"/>
            </a:pPr>
            <a:r>
              <a:rPr lang="cs-CZ" sz="2400" dirty="0"/>
              <a:t>Obrat pro povinnou registraci se zvyšuje na 2 000 000,- Kč</a:t>
            </a:r>
          </a:p>
          <a:p>
            <a:pPr marL="800100" lvl="1" indent="-342900" algn="just">
              <a:buFont typeface="Wingdings" panose="05000000000000000000" pitchFamily="2" charset="2"/>
              <a:buChar char="Ø"/>
            </a:pPr>
            <a:r>
              <a:rPr lang="cs-CZ" sz="2400" dirty="0"/>
              <a:t>Plátci, kteří nesplňují obrat 2 000 000,- Kč a budou požadovat zrušení registrace k 1.1.2023, musí požádat o zrušení registrace do 5. dnů od zveřejní zákona ve sbírce.</a:t>
            </a:r>
          </a:p>
          <a:p>
            <a:pPr marL="800100" lvl="1" indent="-342900" algn="just">
              <a:buFont typeface="Wingdings" panose="05000000000000000000" pitchFamily="2" charset="2"/>
              <a:buChar char="Ø"/>
            </a:pPr>
            <a:r>
              <a:rPr lang="cs-CZ" sz="2400" dirty="0"/>
              <a:t>Při překročení obratu v prosinci 2022 již nevzniká povinnost podat přihlášku k registraci DPH</a:t>
            </a:r>
          </a:p>
          <a:p>
            <a:pPr marL="457200" lvl="1" indent="0" algn="just">
              <a:buNone/>
            </a:pPr>
            <a:endParaRPr lang="cs-CZ" sz="2400" dirty="0"/>
          </a:p>
          <a:p>
            <a:pPr marL="800100" lvl="1" indent="-342900" algn="just">
              <a:buFont typeface="Wingdings" panose="05000000000000000000" pitchFamily="2" charset="2"/>
              <a:buChar char="Ø"/>
            </a:pPr>
            <a:endParaRPr lang="cs-CZ" sz="2400" dirty="0"/>
          </a:p>
          <a:p>
            <a:pPr marL="0" indent="0">
              <a:buClrTx/>
              <a:buSzPct val="100000"/>
              <a:buNone/>
            </a:pPr>
            <a:endParaRPr lang="cs-CZ" sz="2400" dirty="0"/>
          </a:p>
          <a:p>
            <a:pPr marL="0" indent="0">
              <a:buClrTx/>
              <a:buSzPct val="100000"/>
              <a:buNone/>
            </a:pPr>
            <a:endParaRPr lang="cs-CZ" sz="2400" dirty="0"/>
          </a:p>
          <a:p>
            <a:pPr marL="457200" indent="-457200">
              <a:buClrTx/>
              <a:buSzPct val="100000"/>
              <a:buFont typeface="+mj-lt"/>
              <a:buAutoNum type="arabicParenR" startAt="2"/>
            </a:pPr>
            <a:endParaRPr lang="cs-CZ" dirty="0">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6652556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362778" y="563215"/>
            <a:ext cx="9988827" cy="583097"/>
          </a:xfrm>
        </p:spPr>
        <p:txBody>
          <a:bodyPr>
            <a:normAutofit fontScale="90000"/>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Novela DPH 2023</a:t>
            </a:r>
            <a:br>
              <a:rPr lang="cs-CZ" sz="1600" dirty="0"/>
            </a:br>
            <a:endParaRPr lang="cs-CZ" sz="3200" b="1" dirty="0">
              <a:solidFill>
                <a:schemeClr val="tx1"/>
              </a:solidFill>
              <a:effectLst>
                <a:innerShdw blurRad="63500" dist="50800" dir="13500000">
                  <a:prstClr val="black">
                    <a:alpha val="50000"/>
                  </a:prstClr>
                </a:innerShdw>
              </a:effectLst>
              <a:latin typeface="+mn-lt"/>
              <a:ea typeface="+mn-ea"/>
              <a:cs typeface="+mn-cs"/>
            </a:endParaRP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139147" y="1520687"/>
            <a:ext cx="11092069" cy="5198165"/>
          </a:xfrm>
        </p:spPr>
        <p:txBody>
          <a:bodyPr>
            <a:normAutofit/>
          </a:bodyPr>
          <a:lstStyle/>
          <a:p>
            <a:pPr marL="457200" lvl="1" indent="0" algn="ctr">
              <a:buNone/>
            </a:pPr>
            <a:r>
              <a:rPr lang="cs-CZ" sz="2800" b="1" dirty="0"/>
              <a:t>Změny u Kontrolního hlášení</a:t>
            </a:r>
          </a:p>
          <a:p>
            <a:pPr marL="800100" lvl="1" indent="-342900" algn="just">
              <a:buFont typeface="Wingdings" panose="05000000000000000000" pitchFamily="2" charset="2"/>
              <a:buChar char="Ø"/>
            </a:pPr>
            <a:r>
              <a:rPr lang="cs-CZ" sz="2400" dirty="0"/>
              <a:t>Prodloužení lhůty pro odpověď na výzvu správce daně týkající se KH na </a:t>
            </a:r>
            <a:r>
              <a:rPr lang="cs-CZ" sz="2400" b="1" dirty="0"/>
              <a:t>17 kalendářních dnů ode dne DODÁNÍ výzvy do datové schránky </a:t>
            </a:r>
            <a:r>
              <a:rPr lang="cs-CZ" sz="2400" dirty="0"/>
              <a:t>(§101g odst. 3 ZDPH)</a:t>
            </a:r>
          </a:p>
          <a:p>
            <a:pPr marL="457200" lvl="1" indent="0" algn="just">
              <a:buNone/>
            </a:pPr>
            <a:endParaRPr lang="cs-CZ" sz="2400" dirty="0"/>
          </a:p>
          <a:p>
            <a:pPr marL="800100" lvl="1" indent="-342900" algn="just">
              <a:buFont typeface="Wingdings" panose="05000000000000000000" pitchFamily="2" charset="2"/>
              <a:buChar char="Ø"/>
            </a:pPr>
            <a:r>
              <a:rPr lang="cs-CZ" sz="2400" b="1" dirty="0"/>
              <a:t>Vyloučení vzniku první pokuty </a:t>
            </a:r>
            <a:r>
              <a:rPr lang="cs-CZ" sz="2400" dirty="0"/>
              <a:t>1 000,- Kč (pozdní podání KH bez výzvy) a 10 000,- Kč (pozdní podání KH po výzvě) v jednom kalendářním roce (§101j ZDPH) bez dalších podmínek.</a:t>
            </a:r>
          </a:p>
          <a:p>
            <a:pPr marL="800100" lvl="1" indent="-342900" algn="just">
              <a:buFont typeface="Wingdings" panose="05000000000000000000" pitchFamily="2" charset="2"/>
              <a:buChar char="Ø"/>
            </a:pPr>
            <a:endParaRPr lang="cs-CZ" sz="2400" dirty="0"/>
          </a:p>
          <a:p>
            <a:pPr marL="800100" lvl="1" indent="-342900" algn="just">
              <a:buFont typeface="Wingdings" panose="05000000000000000000" pitchFamily="2" charset="2"/>
              <a:buChar char="Ø"/>
            </a:pPr>
            <a:r>
              <a:rPr lang="cs-CZ" sz="2400" b="1" dirty="0"/>
              <a:t>Snížení pokut souvisejících s KH na poloviční výši pro čtvrtletní plátce</a:t>
            </a:r>
            <a:r>
              <a:rPr lang="cs-CZ" sz="2400" dirty="0"/>
              <a:t>, fyzické osoby a s.r.o. s jedním společníkem (vyjma pokuty 1 000,- Kč)</a:t>
            </a:r>
          </a:p>
          <a:p>
            <a:pPr marL="800100" lvl="1" indent="-342900" algn="just">
              <a:buFont typeface="Wingdings" panose="05000000000000000000" pitchFamily="2" charset="2"/>
              <a:buChar char="Ø"/>
            </a:pPr>
            <a:endParaRPr lang="cs-CZ" sz="2400" b="1" dirty="0"/>
          </a:p>
          <a:p>
            <a:pPr marL="800100" lvl="1" indent="-342900" algn="just">
              <a:buFont typeface="Wingdings" panose="05000000000000000000" pitchFamily="2" charset="2"/>
              <a:buChar char="Ø"/>
            </a:pPr>
            <a:endParaRPr lang="cs-CZ" sz="2400" b="1" dirty="0"/>
          </a:p>
          <a:p>
            <a:pPr marL="800100" lvl="1" indent="-342900" algn="just">
              <a:buFont typeface="Wingdings" panose="05000000000000000000" pitchFamily="2" charset="2"/>
              <a:buChar char="Ø"/>
            </a:pPr>
            <a:endParaRPr lang="cs-CZ" sz="2400" dirty="0"/>
          </a:p>
          <a:p>
            <a:pPr marL="457200" lvl="1" indent="0" algn="just">
              <a:buNone/>
            </a:pPr>
            <a:endParaRPr lang="cs-CZ" sz="2400" dirty="0"/>
          </a:p>
          <a:p>
            <a:pPr marL="800100" lvl="1" indent="-342900" algn="just">
              <a:buFont typeface="Wingdings" panose="05000000000000000000" pitchFamily="2" charset="2"/>
              <a:buChar char="Ø"/>
            </a:pPr>
            <a:endParaRPr lang="cs-CZ" sz="2400" dirty="0"/>
          </a:p>
          <a:p>
            <a:pPr marL="0" indent="0">
              <a:buClrTx/>
              <a:buSzPct val="100000"/>
              <a:buNone/>
            </a:pPr>
            <a:endParaRPr lang="cs-CZ" sz="2400" dirty="0"/>
          </a:p>
          <a:p>
            <a:pPr marL="0" indent="0">
              <a:buClrTx/>
              <a:buSzPct val="100000"/>
              <a:buNone/>
            </a:pPr>
            <a:endParaRPr lang="cs-CZ" sz="2400" dirty="0"/>
          </a:p>
          <a:p>
            <a:pPr marL="457200" indent="-457200">
              <a:buClrTx/>
              <a:buSzPct val="100000"/>
              <a:buFont typeface="+mj-lt"/>
              <a:buAutoNum type="arabicParenR" startAt="2"/>
            </a:pPr>
            <a:endParaRPr lang="cs-CZ" dirty="0">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6661334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9988827"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DPH u pohřebnictví</a:t>
            </a: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49950" y="1152939"/>
            <a:ext cx="10981267" cy="5705061"/>
          </a:xfrm>
        </p:spPr>
        <p:txBody>
          <a:bodyPr>
            <a:normAutofit fontScale="85000" lnSpcReduction="20000"/>
          </a:bodyPr>
          <a:lstStyle/>
          <a:p>
            <a:pPr algn="just">
              <a:lnSpc>
                <a:spcPct val="110000"/>
              </a:lnSpc>
            </a:pPr>
            <a:r>
              <a:rPr lang="cs-CZ" sz="2100" dirty="0"/>
              <a:t>V současnosti je nájem hrobových míst prostřednictvím ÚSC dle výkladu MF ČR výkonem veřejné správy, který není předmětem DPH. </a:t>
            </a:r>
          </a:p>
          <a:p>
            <a:pPr algn="just">
              <a:lnSpc>
                <a:spcPct val="110000"/>
              </a:lnSpc>
            </a:pPr>
            <a:r>
              <a:rPr lang="cs-CZ" sz="2100" dirty="0"/>
              <a:t>Nájemné za hrobová místa proto ÚSC neuvádí v daňovém přiznání k DPH, i když je tento nájem účtován ÚSC ve výnosech v rámci tř. 6 (účet 603 - Výnosy z pronájmu). </a:t>
            </a:r>
          </a:p>
          <a:p>
            <a:pPr algn="just">
              <a:lnSpc>
                <a:spcPct val="110000"/>
              </a:lnSpc>
            </a:pPr>
            <a:r>
              <a:rPr lang="cs-CZ" sz="2100" dirty="0"/>
              <a:t>Služby související s nájmem hrobových míst podle § 18 odst. 1 zákona o pohřebnictví, jsou rovněž považovány za výkon veřejné správy ÚSC. Jde o služby související s pohřbením a exhumací lidských pozůstatků    a ostatků do hrobů nebo hrobek, tj. výkopové práce, provádění exhumací, ukládaní, rozptyl a vsyp zpopelněných lidských pozůstatků a dále i správa     a údržba veřejného pohřebiště včetně komunikací a okolní zeleně. </a:t>
            </a:r>
          </a:p>
          <a:p>
            <a:pPr marL="0" indent="0">
              <a:buClrTx/>
              <a:buSzPct val="100000"/>
              <a:buNone/>
            </a:pPr>
            <a:r>
              <a:rPr lang="cs-CZ" u="sng" dirty="0">
                <a:solidFill>
                  <a:srgbClr val="0000FF"/>
                </a:solidFill>
                <a:latin typeface="Times New Roman" panose="02020603050405020304" pitchFamily="18" charset="0"/>
                <a:hlinkClick r:id="rId2"/>
              </a:rPr>
              <a:t>(https://www.financnisprava.cz/cs/dane/dane/dan-z-pridane-hodnoty/informace-stanoviska-a-sdeleni/ruzne/2005/informace-o-</a:t>
            </a:r>
            <a:r>
              <a:rPr lang="cs-CZ" u="sng" dirty="0" err="1">
                <a:solidFill>
                  <a:srgbClr val="0000FF"/>
                </a:solidFill>
                <a:latin typeface="Times New Roman" panose="02020603050405020304" pitchFamily="18" charset="0"/>
                <a:hlinkClick r:id="rId2"/>
              </a:rPr>
              <a:t>uplatnovani</a:t>
            </a:r>
            <a:r>
              <a:rPr lang="cs-CZ" u="sng" dirty="0">
                <a:solidFill>
                  <a:srgbClr val="0000FF"/>
                </a:solidFill>
                <a:latin typeface="Times New Roman" panose="02020603050405020304" pitchFamily="18" charset="0"/>
                <a:hlinkClick r:id="rId2"/>
              </a:rPr>
              <a:t>-</a:t>
            </a:r>
            <a:r>
              <a:rPr lang="cs-CZ" u="sng" dirty="0" err="1">
                <a:solidFill>
                  <a:srgbClr val="0000FF"/>
                </a:solidFill>
                <a:latin typeface="Times New Roman" panose="02020603050405020304" pitchFamily="18" charset="0"/>
                <a:hlinkClick r:id="rId2"/>
              </a:rPr>
              <a:t>dph</a:t>
            </a:r>
            <a:r>
              <a:rPr lang="cs-CZ" u="sng" dirty="0">
                <a:solidFill>
                  <a:srgbClr val="0000FF"/>
                </a:solidFill>
                <a:latin typeface="Times New Roman" panose="02020603050405020304" pitchFamily="18" charset="0"/>
                <a:hlinkClick r:id="rId2"/>
              </a:rPr>
              <a:t>-u-</a:t>
            </a:r>
            <a:r>
              <a:rPr lang="cs-CZ" u="sng" dirty="0" err="1">
                <a:solidFill>
                  <a:srgbClr val="0000FF"/>
                </a:solidFill>
                <a:latin typeface="Times New Roman" panose="02020603050405020304" pitchFamily="18" charset="0"/>
                <a:hlinkClick r:id="rId2"/>
              </a:rPr>
              <a:t>neziskovych</a:t>
            </a:r>
            <a:r>
              <a:rPr lang="cs-CZ" u="sng" dirty="0">
                <a:solidFill>
                  <a:srgbClr val="0000FF"/>
                </a:solidFill>
                <a:latin typeface="Times New Roman" panose="02020603050405020304" pitchFamily="18" charset="0"/>
                <a:hlinkClick r:id="rId2"/>
              </a:rPr>
              <a:t>-subjektu)</a:t>
            </a:r>
            <a:endParaRPr lang="cs-CZ" u="sng" dirty="0">
              <a:solidFill>
                <a:srgbClr val="0000FF"/>
              </a:solidFill>
              <a:latin typeface="Times New Roman" panose="02020603050405020304" pitchFamily="18" charset="0"/>
            </a:endParaRPr>
          </a:p>
          <a:p>
            <a:pPr marL="0" indent="0">
              <a:buNone/>
            </a:pPr>
            <a:r>
              <a:rPr lang="cs-CZ" i="1" dirty="0"/>
              <a:t>Mezi výkony veřejné správy patří rovněž:</a:t>
            </a:r>
          </a:p>
          <a:p>
            <a:pPr algn="just">
              <a:buFont typeface="Arial" panose="020B0604020202020204" pitchFamily="34" charset="0"/>
              <a:buChar char="•"/>
            </a:pPr>
            <a:r>
              <a:rPr lang="cs-CZ" i="1" strike="sngStrike" dirty="0"/>
              <a:t>nakládání obce s odpady, tj. organizování shromažďování, sběru, přepravy, třídění, využívání a odstraňování komunálního odpadu, kdy za tuto činnost obec vybírá poplatek od občanů a organizování zpětného odběru a recyklace odpadů z obalů, za který dostává úhradu od autorizované společnosti EKO-KOM, a.s.,</a:t>
            </a:r>
          </a:p>
          <a:p>
            <a:pPr algn="just">
              <a:buFont typeface="Arial" panose="020B0604020202020204" pitchFamily="34" charset="0"/>
              <a:buChar char="•"/>
            </a:pPr>
            <a:r>
              <a:rPr lang="cs-CZ" i="1" dirty="0"/>
              <a:t>organizování dopravy, kdy nařízením obce jsou vymezeny místní komunikace nebo jejich určené úseky pro stání silničních motorových vozidel na časově omezenou dobu (zákon č.13/1997 Sb., o provozu na pozemních komunikacích), za cenu sjednanou v souladu s cenovými předpisy,</a:t>
            </a:r>
          </a:p>
          <a:p>
            <a:pPr algn="just">
              <a:buFont typeface="Arial" panose="020B0604020202020204" pitchFamily="34" charset="0"/>
              <a:buChar char="•"/>
            </a:pPr>
            <a:r>
              <a:rPr lang="cs-CZ" b="1" i="1" dirty="0"/>
              <a:t>provozování veřejného pohřebiště obcí, které zahrnuje nájem hrobového místa a služeb souvisejících s pronájmem, včetně výkopu hrobu a uložení do hrobu, uložení urny nebo rozptylu a vsypu zpopelněných lidských pozůstatků (zákon č. 256/2001 Sb., o pohřebnictví), za cenu sjednanou v souladu s cenovými předpisy</a:t>
            </a:r>
            <a:r>
              <a:rPr lang="cs-CZ" i="1" dirty="0"/>
              <a:t>.</a:t>
            </a:r>
          </a:p>
          <a:p>
            <a:pPr marL="0" indent="0">
              <a:buClrTx/>
              <a:buSzPct val="100000"/>
              <a:buNone/>
            </a:pPr>
            <a:endParaRPr lang="cs-CZ" u="sng" dirty="0">
              <a:solidFill>
                <a:srgbClr val="0000FF"/>
              </a:solidFill>
              <a:latin typeface="Times New Roman" panose="02020603050405020304" pitchFamily="18" charset="0"/>
            </a:endParaRPr>
          </a:p>
        </p:txBody>
      </p:sp>
    </p:spTree>
    <p:extLst>
      <p:ext uri="{BB962C8B-B14F-4D97-AF65-F5344CB8AC3E}">
        <p14:creationId xmlns:p14="http://schemas.microsoft.com/office/powerpoint/2010/main" val="2299376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817025-C193-C302-0C56-9C2C6E612E8B}"/>
              </a:ext>
            </a:extLst>
          </p:cNvPr>
          <p:cNvSpPr>
            <a:spLocks noGrp="1"/>
          </p:cNvSpPr>
          <p:nvPr>
            <p:ph type="title"/>
          </p:nvPr>
        </p:nvSpPr>
        <p:spPr>
          <a:xfrm>
            <a:off x="677334" y="609600"/>
            <a:ext cx="8596668" cy="722243"/>
          </a:xfrm>
        </p:spPr>
        <p:txBody>
          <a:bodyPr>
            <a:normAutofit fontScale="90000"/>
          </a:bodyPr>
          <a:lstStyle/>
          <a:p>
            <a:pPr algn="ctr"/>
            <a:r>
              <a:rPr lang="cs-CZ" b="1" dirty="0">
                <a:solidFill>
                  <a:schemeClr val="tx1"/>
                </a:solidFill>
              </a:rPr>
              <a:t>DPH při převodech nemovitých věcí</a:t>
            </a:r>
            <a:br>
              <a:rPr lang="cs-CZ" dirty="0"/>
            </a:br>
            <a:endParaRPr lang="cs-CZ" dirty="0"/>
          </a:p>
        </p:txBody>
      </p:sp>
      <p:sp>
        <p:nvSpPr>
          <p:cNvPr id="6" name="Zástupný obsah 5">
            <a:extLst>
              <a:ext uri="{FF2B5EF4-FFF2-40B4-BE49-F238E27FC236}">
                <a16:creationId xmlns:a16="http://schemas.microsoft.com/office/drawing/2014/main" id="{CCC082A3-8A9C-A3A0-4D36-C9DF0DD3B6FC}"/>
              </a:ext>
            </a:extLst>
          </p:cNvPr>
          <p:cNvSpPr>
            <a:spLocks noGrp="1"/>
          </p:cNvSpPr>
          <p:nvPr>
            <p:ph idx="1"/>
          </p:nvPr>
        </p:nvSpPr>
        <p:spPr>
          <a:xfrm>
            <a:off x="677334" y="1331843"/>
            <a:ext cx="8596668" cy="5277679"/>
          </a:xfrm>
        </p:spPr>
        <p:txBody>
          <a:bodyPr>
            <a:normAutofit lnSpcReduction="10000"/>
          </a:bodyPr>
          <a:lstStyle/>
          <a:p>
            <a:pPr marL="0" indent="0">
              <a:buNone/>
            </a:pPr>
            <a:endParaRPr lang="cs-CZ" dirty="0">
              <a:solidFill>
                <a:schemeClr val="tx1"/>
              </a:solidFill>
            </a:endParaRPr>
          </a:p>
          <a:p>
            <a:pPr marL="0" indent="0">
              <a:buNone/>
            </a:pPr>
            <a:r>
              <a:rPr lang="cs-CZ" sz="2000" dirty="0">
                <a:solidFill>
                  <a:schemeClr val="tx1"/>
                </a:solidFill>
              </a:rPr>
              <a:t>Při převodech nemovitých věcí mohou nastat 3 situace:</a:t>
            </a:r>
          </a:p>
          <a:p>
            <a:pPr marL="0" indent="0">
              <a:buNone/>
            </a:pPr>
            <a:endParaRPr lang="cs-CZ" sz="2000" dirty="0">
              <a:solidFill>
                <a:schemeClr val="tx1"/>
              </a:solidFill>
            </a:endParaRPr>
          </a:p>
          <a:p>
            <a:pPr>
              <a:buClrTx/>
              <a:buSzPct val="100000"/>
              <a:buAutoNum type="arabicParenR"/>
            </a:pPr>
            <a:r>
              <a:rPr lang="cs-CZ" sz="2000" dirty="0">
                <a:solidFill>
                  <a:schemeClr val="tx1"/>
                </a:solidFill>
              </a:rPr>
              <a:t>Převod není předmětem DPH</a:t>
            </a:r>
          </a:p>
          <a:p>
            <a:pPr lvl="1">
              <a:buSzPct val="100000"/>
              <a:buFont typeface="Arial" panose="020B0604020202020204" pitchFamily="34" charset="0"/>
              <a:buChar char="•"/>
            </a:pPr>
            <a:r>
              <a:rPr lang="cs-CZ" sz="1800" dirty="0">
                <a:solidFill>
                  <a:schemeClr val="tx1"/>
                </a:solidFill>
              </a:rPr>
              <a:t>Musí být splněny podmínky stanovené v </a:t>
            </a:r>
            <a:r>
              <a:rPr lang="cs-CZ" sz="1800" dirty="0">
                <a:solidFill>
                  <a:schemeClr val="tx1"/>
                </a:solidFill>
                <a:hlinkClick r:id="rId2"/>
              </a:rPr>
              <a:t>zápisu Koordinačního výboru 568/09.09.2020</a:t>
            </a:r>
            <a:endParaRPr lang="cs-CZ" sz="1800" dirty="0">
              <a:solidFill>
                <a:schemeClr val="tx1"/>
              </a:solidFill>
            </a:endParaRPr>
          </a:p>
          <a:p>
            <a:pPr lvl="1">
              <a:buSzPct val="100000"/>
              <a:buFont typeface="Arial" panose="020B0604020202020204" pitchFamily="34" charset="0"/>
              <a:buChar char="•"/>
            </a:pPr>
            <a:endParaRPr lang="cs-CZ" sz="1800" dirty="0">
              <a:solidFill>
                <a:schemeClr val="tx1"/>
              </a:solidFill>
            </a:endParaRPr>
          </a:p>
          <a:p>
            <a:pPr>
              <a:buClrTx/>
              <a:buSzPct val="100000"/>
              <a:buAutoNum type="arabicParenR"/>
            </a:pPr>
            <a:r>
              <a:rPr lang="cs-CZ" sz="2000" dirty="0">
                <a:solidFill>
                  <a:schemeClr val="tx1"/>
                </a:solidFill>
              </a:rPr>
              <a:t>Zdaněný převod</a:t>
            </a:r>
          </a:p>
          <a:p>
            <a:pPr lvl="1">
              <a:buSzPct val="100000"/>
              <a:buFont typeface="Arial" panose="020B0604020202020204" pitchFamily="34" charset="0"/>
              <a:buChar char="•"/>
            </a:pPr>
            <a:r>
              <a:rPr lang="cs-CZ" sz="1800" dirty="0">
                <a:solidFill>
                  <a:schemeClr val="tx1"/>
                </a:solidFill>
              </a:rPr>
              <a:t>Pokud nesplňuje podmínky stanovené §56 ZDPH.</a:t>
            </a:r>
          </a:p>
          <a:p>
            <a:pPr lvl="1">
              <a:buSzPct val="100000"/>
              <a:buFont typeface="Arial" panose="020B0604020202020204" pitchFamily="34" charset="0"/>
              <a:buChar char="•"/>
            </a:pPr>
            <a:r>
              <a:rPr lang="cs-CZ" sz="1800" dirty="0">
                <a:solidFill>
                  <a:schemeClr val="tx1"/>
                </a:solidFill>
              </a:rPr>
              <a:t>15% nebo 21%</a:t>
            </a:r>
          </a:p>
          <a:p>
            <a:pPr lvl="1">
              <a:buSzPct val="100000"/>
              <a:buFont typeface="Arial" panose="020B0604020202020204" pitchFamily="34" charset="0"/>
              <a:buChar char="•"/>
            </a:pPr>
            <a:endParaRPr lang="cs-CZ" sz="1800" dirty="0">
              <a:solidFill>
                <a:schemeClr val="tx1"/>
              </a:solidFill>
            </a:endParaRPr>
          </a:p>
          <a:p>
            <a:pPr>
              <a:buClrTx/>
              <a:buSzPct val="100000"/>
              <a:buAutoNum type="arabicParenR"/>
            </a:pPr>
            <a:r>
              <a:rPr lang="cs-CZ" sz="2000" dirty="0">
                <a:solidFill>
                  <a:schemeClr val="tx1"/>
                </a:solidFill>
              </a:rPr>
              <a:t>Osvobozený převod</a:t>
            </a:r>
          </a:p>
          <a:p>
            <a:pPr lvl="1">
              <a:buSzPct val="100000"/>
              <a:buFont typeface="Arial" panose="020B0604020202020204" pitchFamily="34" charset="0"/>
              <a:buChar char="•"/>
            </a:pPr>
            <a:r>
              <a:rPr lang="cs-CZ" sz="1800" dirty="0">
                <a:solidFill>
                  <a:schemeClr val="tx1"/>
                </a:solidFill>
              </a:rPr>
              <a:t>Musí být splněny podmínky §56 ZDPH</a:t>
            </a:r>
          </a:p>
          <a:p>
            <a:pPr lvl="1">
              <a:buSzPct val="100000"/>
              <a:buFont typeface="Arial" panose="020B0604020202020204" pitchFamily="34" charset="0"/>
              <a:buChar char="•"/>
            </a:pPr>
            <a:r>
              <a:rPr lang="cs-CZ" sz="1800" dirty="0">
                <a:solidFill>
                  <a:schemeClr val="tx1"/>
                </a:solidFill>
              </a:rPr>
              <a:t>Lhůta 5 let od kolaudace nebo podstatné změny</a:t>
            </a:r>
          </a:p>
        </p:txBody>
      </p:sp>
    </p:spTree>
    <p:extLst>
      <p:ext uri="{BB962C8B-B14F-4D97-AF65-F5344CB8AC3E}">
        <p14:creationId xmlns:p14="http://schemas.microsoft.com/office/powerpoint/2010/main" val="29584746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7" y="549964"/>
            <a:ext cx="9988827"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DPH u pohřebnictví</a:t>
            </a:r>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249950" y="1630018"/>
            <a:ext cx="10981267" cy="5015332"/>
          </a:xfrm>
        </p:spPr>
        <p:txBody>
          <a:bodyPr>
            <a:normAutofit/>
          </a:bodyPr>
          <a:lstStyle/>
          <a:p>
            <a:pPr algn="just">
              <a:lnSpc>
                <a:spcPct val="110000"/>
              </a:lnSpc>
            </a:pPr>
            <a:r>
              <a:rPr lang="cs-CZ" sz="2100" dirty="0"/>
              <a:t>V průběhu roku 2023 (po zvýšení obratu pro povinnou registraci k DPH na 2 mil. Kč), může dojít ke změně výkladu na základě závěrů Koordinačního výboru Komory daňových poradců ČR</a:t>
            </a:r>
          </a:p>
          <a:p>
            <a:pPr marL="0" indent="0" algn="just">
              <a:lnSpc>
                <a:spcPct val="110000"/>
              </a:lnSpc>
              <a:buNone/>
            </a:pPr>
            <a:endParaRPr lang="cs-CZ" sz="2100" dirty="0"/>
          </a:p>
          <a:p>
            <a:pPr algn="just">
              <a:lnSpc>
                <a:spcPct val="110000"/>
              </a:lnSpc>
            </a:pPr>
            <a:r>
              <a:rPr lang="cs-CZ" sz="2100" dirty="0"/>
              <a:t>Uvažovaná změna výkladů:</a:t>
            </a:r>
          </a:p>
          <a:p>
            <a:pPr lvl="1" algn="just">
              <a:lnSpc>
                <a:spcPct val="110000"/>
              </a:lnSpc>
            </a:pPr>
            <a:r>
              <a:rPr lang="cs-CZ" sz="1900" dirty="0"/>
              <a:t>Pronájem hrobových míst vč. služeb souvisejících je předmětem DPH</a:t>
            </a:r>
          </a:p>
          <a:p>
            <a:pPr lvl="1" algn="just">
              <a:lnSpc>
                <a:spcPct val="110000"/>
              </a:lnSpc>
            </a:pPr>
            <a:r>
              <a:rPr lang="cs-CZ" sz="1900" dirty="0"/>
              <a:t>V případě pronájmu hrobových míst vč. služeb souvisejících (pokud se nejedná o samotné služby) se jedná o plnění osvobozená od DPH dle §56a ZDPH</a:t>
            </a:r>
          </a:p>
          <a:p>
            <a:pPr lvl="1" algn="just">
              <a:lnSpc>
                <a:spcPct val="110000"/>
              </a:lnSpc>
            </a:pPr>
            <a:r>
              <a:rPr lang="cs-CZ" sz="1900" dirty="0"/>
              <a:t>Ostatní služby dle zákona o pohřebnictví budou podléhat odvodu DPH (zpravidla sazba 15%)</a:t>
            </a:r>
          </a:p>
          <a:p>
            <a:pPr lvl="1" algn="just">
              <a:lnSpc>
                <a:spcPct val="110000"/>
              </a:lnSpc>
            </a:pPr>
            <a:endParaRPr lang="cs-CZ" sz="1900" dirty="0"/>
          </a:p>
          <a:p>
            <a:pPr lvl="1" algn="just">
              <a:lnSpc>
                <a:spcPct val="110000"/>
              </a:lnSpc>
            </a:pPr>
            <a:endParaRPr lang="cs-CZ" sz="1900" dirty="0"/>
          </a:p>
          <a:p>
            <a:pPr lvl="1" algn="just">
              <a:lnSpc>
                <a:spcPct val="110000"/>
              </a:lnSpc>
            </a:pPr>
            <a:endParaRPr lang="cs-CZ" sz="1900" dirty="0"/>
          </a:p>
          <a:p>
            <a:pPr marL="0" indent="0" algn="just">
              <a:lnSpc>
                <a:spcPct val="110000"/>
              </a:lnSpc>
              <a:buNone/>
            </a:pPr>
            <a:endParaRPr lang="cs-CZ" sz="1900" dirty="0"/>
          </a:p>
          <a:p>
            <a:pPr marL="0" indent="0">
              <a:buClrTx/>
              <a:buSzPct val="100000"/>
              <a:buNone/>
            </a:pPr>
            <a:endParaRPr lang="cs-CZ" u="sng" dirty="0">
              <a:solidFill>
                <a:srgbClr val="0000FF"/>
              </a:solidFill>
              <a:latin typeface="Times New Roman" panose="02020603050405020304" pitchFamily="18" charset="0"/>
            </a:endParaRPr>
          </a:p>
        </p:txBody>
      </p:sp>
    </p:spTree>
    <p:extLst>
      <p:ext uri="{BB962C8B-B14F-4D97-AF65-F5344CB8AC3E}">
        <p14:creationId xmlns:p14="http://schemas.microsoft.com/office/powerpoint/2010/main" val="22570612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646043" y="2888973"/>
            <a:ext cx="9988827" cy="1080053"/>
          </a:xfrm>
        </p:spPr>
        <p:txBody>
          <a:bodyPr>
            <a:normAutofit/>
          </a:bodyPr>
          <a:lstStyle/>
          <a:p>
            <a:pPr algn="ctr"/>
            <a:r>
              <a:rPr lang="cs-CZ" sz="3200" b="1" dirty="0">
                <a:solidFill>
                  <a:schemeClr val="tx1"/>
                </a:solidFill>
                <a:effectLst>
                  <a:innerShdw blurRad="63500" dist="50800" dir="13500000">
                    <a:prstClr val="black">
                      <a:alpha val="50000"/>
                    </a:prstClr>
                  </a:innerShdw>
                </a:effectLst>
                <a:latin typeface="+mn-lt"/>
                <a:ea typeface="+mn-ea"/>
                <a:cs typeface="+mn-cs"/>
              </a:rPr>
              <a:t>Opakování základních pojmů a principů DPH:</a:t>
            </a:r>
            <a:br>
              <a:rPr lang="cs-CZ" sz="1600" dirty="0"/>
            </a:br>
            <a:endParaRPr lang="cs-CZ" sz="3200" b="1" dirty="0">
              <a:solidFill>
                <a:schemeClr val="tx1"/>
              </a:solidFill>
              <a:effectLst>
                <a:innerShdw blurRad="63500" dist="50800" dir="13500000">
                  <a:prstClr val="black">
                    <a:alpha val="50000"/>
                  </a:prstClr>
                </a:innerShdw>
              </a:effectLst>
              <a:latin typeface="+mn-lt"/>
              <a:ea typeface="+mn-ea"/>
              <a:cs typeface="+mn-cs"/>
            </a:endParaRPr>
          </a:p>
        </p:txBody>
      </p:sp>
    </p:spTree>
    <p:extLst>
      <p:ext uri="{BB962C8B-B14F-4D97-AF65-F5344CB8AC3E}">
        <p14:creationId xmlns:p14="http://schemas.microsoft.com/office/powerpoint/2010/main" val="481758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A6C3CE3-8144-08D6-C910-F96C713ECE23}"/>
              </a:ext>
            </a:extLst>
          </p:cNvPr>
          <p:cNvSpPr>
            <a:spLocks noGrp="1"/>
          </p:cNvSpPr>
          <p:nvPr>
            <p:ph type="title"/>
          </p:nvPr>
        </p:nvSpPr>
        <p:spPr/>
        <p:txBody>
          <a:bodyPr>
            <a:normAutofit/>
          </a:bodyPr>
          <a:lstStyle/>
          <a:p>
            <a:r>
              <a:rPr lang="cs-CZ" dirty="0">
                <a:solidFill>
                  <a:schemeClr val="tx1"/>
                </a:solidFill>
              </a:rPr>
              <a:t>Registrace – OBRAT</a:t>
            </a:r>
          </a:p>
        </p:txBody>
      </p:sp>
      <p:sp>
        <p:nvSpPr>
          <p:cNvPr id="3" name="Zástupný obsah 2">
            <a:extLst>
              <a:ext uri="{FF2B5EF4-FFF2-40B4-BE49-F238E27FC236}">
                <a16:creationId xmlns:a16="http://schemas.microsoft.com/office/drawing/2014/main" id="{0ED2C82E-5E6C-08AA-6C54-C04DD2294D27}"/>
              </a:ext>
            </a:extLst>
          </p:cNvPr>
          <p:cNvSpPr>
            <a:spLocks noGrp="1"/>
          </p:cNvSpPr>
          <p:nvPr>
            <p:ph idx="1"/>
          </p:nvPr>
        </p:nvSpPr>
        <p:spPr/>
        <p:txBody>
          <a:bodyPr/>
          <a:lstStyle/>
          <a:p>
            <a:r>
              <a:rPr lang="cs-CZ" dirty="0"/>
              <a:t>§4a, §6 zákona č. 235/2004 Sb. o dani z přidané hodnoty (dále jen ZDPH)</a:t>
            </a:r>
          </a:p>
          <a:p>
            <a:r>
              <a:rPr lang="cs-CZ" dirty="0"/>
              <a:t>V současné době se stává plátcem osoba, jejíž obrat za nejvýše 12 bezprostředně předcházejících po sobě jdoucích kalendářních měsíců přesáhne 1 000 000 Kč, s výjimkou osoby, která uskutečňuje jen osvobozená plnění</a:t>
            </a:r>
          </a:p>
          <a:p>
            <a:r>
              <a:rPr lang="cs-CZ" dirty="0"/>
              <a:t>Do obratu se nezahrnuje úplata za dodání nebo poskytnutí dlouhodobého majetku, není-li toto uskutečněné plnění nedílnou součástí obvyklé ekonomické činnosti osoby povinné k dani</a:t>
            </a:r>
          </a:p>
          <a:p>
            <a:r>
              <a:rPr lang="cs-CZ" dirty="0"/>
              <a:t>Od 1.1.2023 se zvýší limit pro povinnou registraci na 2 000 000 Kč</a:t>
            </a:r>
          </a:p>
        </p:txBody>
      </p:sp>
    </p:spTree>
    <p:extLst>
      <p:ext uri="{BB962C8B-B14F-4D97-AF65-F5344CB8AC3E}">
        <p14:creationId xmlns:p14="http://schemas.microsoft.com/office/powerpoint/2010/main" val="26112166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E574340-5500-9010-D613-874D054C92E0}"/>
              </a:ext>
            </a:extLst>
          </p:cNvPr>
          <p:cNvSpPr>
            <a:spLocks noGrp="1"/>
          </p:cNvSpPr>
          <p:nvPr>
            <p:ph type="title"/>
          </p:nvPr>
        </p:nvSpPr>
        <p:spPr/>
        <p:txBody>
          <a:bodyPr/>
          <a:lstStyle/>
          <a:p>
            <a:r>
              <a:rPr lang="cs-CZ" dirty="0">
                <a:solidFill>
                  <a:schemeClr val="tx1"/>
                </a:solidFill>
              </a:rPr>
              <a:t>Do obratu se započítává:</a:t>
            </a:r>
            <a:br>
              <a:rPr lang="cs-CZ" dirty="0"/>
            </a:br>
            <a:endParaRPr lang="cs-CZ" dirty="0"/>
          </a:p>
        </p:txBody>
      </p:sp>
      <p:sp>
        <p:nvSpPr>
          <p:cNvPr id="3" name="Zástupný obsah 2">
            <a:extLst>
              <a:ext uri="{FF2B5EF4-FFF2-40B4-BE49-F238E27FC236}">
                <a16:creationId xmlns:a16="http://schemas.microsoft.com/office/drawing/2014/main" id="{32CDDB4A-67D8-201B-27A2-A733C195FF0D}"/>
              </a:ext>
            </a:extLst>
          </p:cNvPr>
          <p:cNvSpPr>
            <a:spLocks noGrp="1"/>
          </p:cNvSpPr>
          <p:nvPr>
            <p:ph idx="1"/>
          </p:nvPr>
        </p:nvSpPr>
        <p:spPr>
          <a:xfrm>
            <a:off x="677334" y="1624615"/>
            <a:ext cx="8596668" cy="4416748"/>
          </a:xfrm>
        </p:spPr>
        <p:txBody>
          <a:bodyPr>
            <a:normAutofit fontScale="92500" lnSpcReduction="20000"/>
          </a:bodyPr>
          <a:lstStyle/>
          <a:p>
            <a:r>
              <a:rPr lang="cs-CZ" dirty="0"/>
              <a:t>Účty - nezáleží na hlavní nebo hospodářské činnosti:</a:t>
            </a:r>
          </a:p>
          <a:p>
            <a:r>
              <a:rPr lang="cs-CZ" dirty="0"/>
              <a:t>601 – Výnosy z prodeje vlastních výrobků, </a:t>
            </a:r>
          </a:p>
          <a:p>
            <a:pPr>
              <a:tabLst>
                <a:tab pos="893763" algn="l"/>
              </a:tabLst>
            </a:pPr>
            <a:r>
              <a:rPr lang="cs-CZ" dirty="0"/>
              <a:t>602 – Výnosy z prodeje služeb (kromě parkovného dle vyhlášky, přeúčtování 	energií, vstupné na kulturní akce), </a:t>
            </a:r>
          </a:p>
          <a:p>
            <a:r>
              <a:rPr lang="cs-CZ" dirty="0"/>
              <a:t>603 – Výnosy z pronájmu (kormě pronájmů pro sport), </a:t>
            </a:r>
          </a:p>
          <a:p>
            <a:r>
              <a:rPr lang="cs-CZ" dirty="0"/>
              <a:t>604 – Výnosy z prodaného zboží, </a:t>
            </a:r>
          </a:p>
          <a:p>
            <a:r>
              <a:rPr lang="cs-CZ" dirty="0"/>
              <a:t>644 – Výnosy z prodaného materiálu,</a:t>
            </a:r>
          </a:p>
          <a:p>
            <a:r>
              <a:rPr lang="cs-CZ" dirty="0"/>
              <a:t>646 a 647 - Prodeje dl. majetku, pokud jsou obvyklou ekonomickou činností), </a:t>
            </a:r>
          </a:p>
          <a:p>
            <a:r>
              <a:rPr lang="cs-CZ" dirty="0"/>
              <a:t>649 – Ostatní výnosy z činnosti (kormě náhrad škod)</a:t>
            </a:r>
          </a:p>
          <a:p>
            <a:endParaRPr lang="cs-CZ" dirty="0"/>
          </a:p>
          <a:p>
            <a:r>
              <a:rPr lang="cs-CZ" dirty="0"/>
              <a:t>Například: Nájmy, vodné, stočné, věcná břemena, prodeje zboží (prodej popelnic, dřeva, turistických známek, pohledů, pytlů na odpadky, knih, potravin,..), poskytnutí služeb (kopírování, hlášení rozhlasem, práce obecním traktorem, sečení trávy,…), nově od 1.4.2022 i výnosy z EKO-</a:t>
            </a:r>
            <a:r>
              <a:rPr lang="cs-CZ" dirty="0" err="1"/>
              <a:t>KOMu</a:t>
            </a:r>
            <a:r>
              <a:rPr lang="cs-CZ" dirty="0"/>
              <a:t>!!!</a:t>
            </a:r>
          </a:p>
          <a:p>
            <a:pPr marL="0" indent="0">
              <a:buNone/>
            </a:pPr>
            <a:endParaRPr lang="cs-CZ" dirty="0"/>
          </a:p>
        </p:txBody>
      </p:sp>
    </p:spTree>
    <p:extLst>
      <p:ext uri="{BB962C8B-B14F-4D97-AF65-F5344CB8AC3E}">
        <p14:creationId xmlns:p14="http://schemas.microsoft.com/office/powerpoint/2010/main" val="32636777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907C396-AA30-CFE0-BE9A-EF26B07C728E}"/>
              </a:ext>
            </a:extLst>
          </p:cNvPr>
          <p:cNvSpPr>
            <a:spLocks noGrp="1"/>
          </p:cNvSpPr>
          <p:nvPr>
            <p:ph type="title"/>
          </p:nvPr>
        </p:nvSpPr>
        <p:spPr/>
        <p:txBody>
          <a:bodyPr/>
          <a:lstStyle/>
          <a:p>
            <a:r>
              <a:rPr lang="cs-CZ" dirty="0">
                <a:solidFill>
                  <a:schemeClr val="tx1"/>
                </a:solidFill>
              </a:rPr>
              <a:t>Do obratu se nezapočítává:</a:t>
            </a:r>
            <a:endParaRPr lang="cs-CZ" dirty="0"/>
          </a:p>
        </p:txBody>
      </p:sp>
      <p:sp>
        <p:nvSpPr>
          <p:cNvPr id="3" name="Zástupný obsah 2">
            <a:extLst>
              <a:ext uri="{FF2B5EF4-FFF2-40B4-BE49-F238E27FC236}">
                <a16:creationId xmlns:a16="http://schemas.microsoft.com/office/drawing/2014/main" id="{CBE4DFEA-12FA-A9AD-FF71-7382EC118CD5}"/>
              </a:ext>
            </a:extLst>
          </p:cNvPr>
          <p:cNvSpPr>
            <a:spLocks noGrp="1"/>
          </p:cNvSpPr>
          <p:nvPr>
            <p:ph idx="1"/>
          </p:nvPr>
        </p:nvSpPr>
        <p:spPr>
          <a:xfrm>
            <a:off x="677334" y="1597981"/>
            <a:ext cx="8741874" cy="4443381"/>
          </a:xfrm>
        </p:spPr>
        <p:txBody>
          <a:bodyPr>
            <a:normAutofit fontScale="92500"/>
          </a:bodyPr>
          <a:lstStyle/>
          <a:p>
            <a:r>
              <a:rPr lang="cs-CZ" dirty="0"/>
              <a:t>Účty 605, 606, 649 – náhrady škod, 66x, 67x, 68x</a:t>
            </a:r>
          </a:p>
          <a:p>
            <a:r>
              <a:rPr lang="cs-CZ" dirty="0"/>
              <a:t>Parkovné dle vyhlášky</a:t>
            </a:r>
          </a:p>
          <a:p>
            <a:r>
              <a:rPr lang="cs-CZ" dirty="0"/>
              <a:t>Výnosy za prodej dlouhodobého majetku, když není obvyklou ekonomickou činností </a:t>
            </a:r>
          </a:p>
          <a:p>
            <a:r>
              <a:rPr lang="cs-CZ" dirty="0"/>
              <a:t>Přeúčtování služeb dle § 36 odst. 13 ZDPH - přefakturace bez navýšení ceny, při neuplatnění nároku na odpočet, pozor – netýká se dodání tepla!!!</a:t>
            </a:r>
          </a:p>
          <a:p>
            <a:r>
              <a:rPr lang="cs-CZ" dirty="0"/>
              <a:t>Osvobozená plnění: (kromě § 54-56a)</a:t>
            </a:r>
          </a:p>
          <a:p>
            <a:r>
              <a:rPr lang="cs-CZ" dirty="0"/>
              <a:t>- výchovně-vzdělávací činnost § 57</a:t>
            </a:r>
          </a:p>
          <a:p>
            <a:r>
              <a:rPr lang="cs-CZ" dirty="0"/>
              <a:t>- zdravotní služby a dodání zdravotního zboží § 58</a:t>
            </a:r>
          </a:p>
          <a:p>
            <a:r>
              <a:rPr lang="cs-CZ" dirty="0"/>
              <a:t>- sport § 61d – poskytování služeb úzce souvisejících se sportem nebo těl. výchovou</a:t>
            </a:r>
          </a:p>
          <a:p>
            <a:r>
              <a:rPr lang="cs-CZ" dirty="0"/>
              <a:t>- kultura § 61e – vstupné na kulturní akce (pozor, ne pronájmy)</a:t>
            </a:r>
          </a:p>
          <a:p>
            <a:r>
              <a:rPr lang="cs-CZ" dirty="0"/>
              <a:t>- sociální služby § 59</a:t>
            </a:r>
          </a:p>
        </p:txBody>
      </p:sp>
    </p:spTree>
    <p:extLst>
      <p:ext uri="{BB962C8B-B14F-4D97-AF65-F5344CB8AC3E}">
        <p14:creationId xmlns:p14="http://schemas.microsoft.com/office/powerpoint/2010/main" val="22894653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542C1AE-2F29-2922-FB7B-F7BE83347571}"/>
              </a:ext>
            </a:extLst>
          </p:cNvPr>
          <p:cNvSpPr>
            <a:spLocks noGrp="1"/>
          </p:cNvSpPr>
          <p:nvPr>
            <p:ph type="title"/>
          </p:nvPr>
        </p:nvSpPr>
        <p:spPr/>
        <p:txBody>
          <a:bodyPr/>
          <a:lstStyle/>
          <a:p>
            <a:r>
              <a:rPr lang="cs-CZ" dirty="0">
                <a:solidFill>
                  <a:schemeClr val="tx1"/>
                </a:solidFill>
              </a:rPr>
              <a:t>Po překročení obratu</a:t>
            </a:r>
          </a:p>
        </p:txBody>
      </p:sp>
      <p:sp>
        <p:nvSpPr>
          <p:cNvPr id="3" name="Zástupný obsah 2">
            <a:extLst>
              <a:ext uri="{FF2B5EF4-FFF2-40B4-BE49-F238E27FC236}">
                <a16:creationId xmlns:a16="http://schemas.microsoft.com/office/drawing/2014/main" id="{7608521F-02BF-8B03-071B-2061D8D09FA7}"/>
              </a:ext>
            </a:extLst>
          </p:cNvPr>
          <p:cNvSpPr>
            <a:spLocks noGrp="1"/>
          </p:cNvSpPr>
          <p:nvPr>
            <p:ph idx="1"/>
          </p:nvPr>
        </p:nvSpPr>
        <p:spPr>
          <a:xfrm>
            <a:off x="677334" y="1562470"/>
            <a:ext cx="8596668" cy="5122415"/>
          </a:xfrm>
        </p:spPr>
        <p:txBody>
          <a:bodyPr>
            <a:normAutofit/>
          </a:bodyPr>
          <a:lstStyle/>
          <a:p>
            <a:r>
              <a:rPr lang="cs-CZ" dirty="0"/>
              <a:t>Subjekt překročí obrat v září (obrat za říjen 2021-září 2022)</a:t>
            </a:r>
          </a:p>
          <a:p>
            <a:r>
              <a:rPr lang="cs-CZ" dirty="0"/>
              <a:t>Do 15.října je povinen podat elektronicky Přihlášku k registraci k DPH</a:t>
            </a:r>
          </a:p>
          <a:p>
            <a:r>
              <a:rPr lang="cs-CZ" dirty="0"/>
              <a:t>Přihláška je ke stažení na stránkách daňového portálu </a:t>
            </a:r>
            <a:r>
              <a:rPr lang="cs-CZ" dirty="0" err="1"/>
              <a:t>MojeDaně</a:t>
            </a:r>
            <a:r>
              <a:rPr lang="cs-CZ" dirty="0"/>
              <a:t> (dříve EPO):</a:t>
            </a:r>
          </a:p>
          <a:p>
            <a:pPr marL="0" indent="0">
              <a:buNone/>
            </a:pPr>
            <a:r>
              <a:rPr lang="cs-CZ" dirty="0">
                <a:hlinkClick r:id="rId2"/>
              </a:rPr>
              <a:t>https://adisspr.mfcr.cz/dpr/adis/idpr_epo/epo2/form/form_uvod.faces?CPodani=hjOVwEt5EqRWSrPtSI1Sndl1</a:t>
            </a:r>
            <a:endParaRPr lang="cs-CZ" dirty="0"/>
          </a:p>
          <a:p>
            <a:r>
              <a:rPr lang="cs-CZ" dirty="0"/>
              <a:t>Důvod registrace:</a:t>
            </a:r>
          </a:p>
          <a:p>
            <a:pPr marL="0" indent="0">
              <a:buNone/>
            </a:pPr>
            <a:r>
              <a:rPr lang="cs-CZ" dirty="0"/>
              <a:t> 			§ 6 – povinná registrace (=překročení obratu)</a:t>
            </a:r>
          </a:p>
          <a:p>
            <a:r>
              <a:rPr lang="cs-CZ" dirty="0"/>
              <a:t>Od 1. listopadu 2022 se stává plátcem DPH</a:t>
            </a:r>
          </a:p>
          <a:p>
            <a:r>
              <a:rPr lang="cs-CZ" dirty="0"/>
              <a:t>Doporučujeme v Přihlášce k registraci zveřejnit účet</a:t>
            </a:r>
          </a:p>
          <a:p>
            <a:endParaRPr lang="cs-CZ" dirty="0"/>
          </a:p>
        </p:txBody>
      </p:sp>
    </p:spTree>
    <p:extLst>
      <p:ext uri="{BB962C8B-B14F-4D97-AF65-F5344CB8AC3E}">
        <p14:creationId xmlns:p14="http://schemas.microsoft.com/office/powerpoint/2010/main" val="5967502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D00C0B4-4A35-253F-9993-43EF1137E326}"/>
              </a:ext>
            </a:extLst>
          </p:cNvPr>
          <p:cNvSpPr>
            <a:spLocks noGrp="1"/>
          </p:cNvSpPr>
          <p:nvPr>
            <p:ph type="title"/>
          </p:nvPr>
        </p:nvSpPr>
        <p:spPr/>
        <p:txBody>
          <a:bodyPr/>
          <a:lstStyle/>
          <a:p>
            <a:r>
              <a:rPr lang="cs-CZ" dirty="0">
                <a:solidFill>
                  <a:schemeClr val="tx1"/>
                </a:solidFill>
              </a:rPr>
              <a:t>Zdaňovací období</a:t>
            </a:r>
          </a:p>
        </p:txBody>
      </p:sp>
      <p:sp>
        <p:nvSpPr>
          <p:cNvPr id="3" name="Zástupný obsah 2">
            <a:extLst>
              <a:ext uri="{FF2B5EF4-FFF2-40B4-BE49-F238E27FC236}">
                <a16:creationId xmlns:a16="http://schemas.microsoft.com/office/drawing/2014/main" id="{5E54619B-66EC-F653-D738-DEF4D990DCE9}"/>
              </a:ext>
            </a:extLst>
          </p:cNvPr>
          <p:cNvSpPr>
            <a:spLocks noGrp="1"/>
          </p:cNvSpPr>
          <p:nvPr>
            <p:ph idx="1"/>
          </p:nvPr>
        </p:nvSpPr>
        <p:spPr>
          <a:xfrm>
            <a:off x="677334" y="1669003"/>
            <a:ext cx="8596668" cy="4372360"/>
          </a:xfrm>
        </p:spPr>
        <p:txBody>
          <a:bodyPr/>
          <a:lstStyle/>
          <a:p>
            <a:r>
              <a:rPr lang="cs-CZ" dirty="0"/>
              <a:t>Ze zákona je zdaňovací období </a:t>
            </a:r>
            <a:r>
              <a:rPr lang="cs-CZ" b="1" dirty="0"/>
              <a:t>měsíční</a:t>
            </a:r>
          </a:p>
          <a:p>
            <a:r>
              <a:rPr lang="cs-CZ" dirty="0"/>
              <a:t>každý měsíc se podává daňové přiznání k DPH (dále jen DAP) a kontrolní hlášení (dále jen KH), a to vždy do 25. dne následujícího měsíce od uskutečnění zdanitelného plnění (dále jen DUZP)</a:t>
            </a:r>
          </a:p>
          <a:p>
            <a:r>
              <a:rPr lang="cs-CZ" dirty="0"/>
              <a:t>Následující rok může plátce požádat o změnu na </a:t>
            </a:r>
            <a:r>
              <a:rPr lang="cs-CZ" b="1" dirty="0"/>
              <a:t>čtvrtletní</a:t>
            </a:r>
            <a:r>
              <a:rPr lang="cs-CZ" dirty="0"/>
              <a:t>, pokud jeho obrat za bezprostředně předcházející kalendářní rok nepřesáhl 10 mil. Kč a po splnění dalších podmínek dle § 99 ZDPH</a:t>
            </a:r>
          </a:p>
          <a:p>
            <a:r>
              <a:rPr lang="cs-CZ" dirty="0"/>
              <a:t>čtvrtletně podává DAP, ale KH podává i nadále měsíčně</a:t>
            </a:r>
          </a:p>
        </p:txBody>
      </p:sp>
    </p:spTree>
    <p:extLst>
      <p:ext uri="{BB962C8B-B14F-4D97-AF65-F5344CB8AC3E}">
        <p14:creationId xmlns:p14="http://schemas.microsoft.com/office/powerpoint/2010/main" val="27112974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ADD9BA2-02C2-63FB-A796-849EEB4CE16D}"/>
              </a:ext>
            </a:extLst>
          </p:cNvPr>
          <p:cNvSpPr>
            <a:spLocks noGrp="1"/>
          </p:cNvSpPr>
          <p:nvPr>
            <p:ph type="title"/>
          </p:nvPr>
        </p:nvSpPr>
        <p:spPr/>
        <p:txBody>
          <a:bodyPr/>
          <a:lstStyle/>
          <a:p>
            <a:r>
              <a:rPr lang="cs-CZ" dirty="0">
                <a:solidFill>
                  <a:schemeClr val="tx1"/>
                </a:solidFill>
              </a:rPr>
              <a:t>Předmět daně § 2 ZDPH</a:t>
            </a:r>
          </a:p>
        </p:txBody>
      </p:sp>
      <p:sp>
        <p:nvSpPr>
          <p:cNvPr id="3" name="Zástupný obsah 2">
            <a:extLst>
              <a:ext uri="{FF2B5EF4-FFF2-40B4-BE49-F238E27FC236}">
                <a16:creationId xmlns:a16="http://schemas.microsoft.com/office/drawing/2014/main" id="{301ADA63-1EF9-A157-C3B1-A73802DE4D0A}"/>
              </a:ext>
            </a:extLst>
          </p:cNvPr>
          <p:cNvSpPr>
            <a:spLocks noGrp="1"/>
          </p:cNvSpPr>
          <p:nvPr>
            <p:ph idx="1"/>
          </p:nvPr>
        </p:nvSpPr>
        <p:spPr>
          <a:xfrm>
            <a:off x="677334" y="1526959"/>
            <a:ext cx="8596668" cy="4514403"/>
          </a:xfrm>
        </p:spPr>
        <p:txBody>
          <a:bodyPr>
            <a:normAutofit/>
          </a:bodyPr>
          <a:lstStyle/>
          <a:p>
            <a:r>
              <a:rPr lang="cs-CZ" sz="2800" u="sng" dirty="0"/>
              <a:t>Dodání zboží </a:t>
            </a:r>
            <a:r>
              <a:rPr lang="cs-CZ" sz="1600" dirty="0"/>
              <a:t>za úplatu osobou povinnou k dani, která jedná jako taková, s místem plnění v tuzemsku (i dodání nemovitosti)</a:t>
            </a:r>
          </a:p>
          <a:p>
            <a:r>
              <a:rPr lang="cs-CZ" sz="2800" u="sng" dirty="0"/>
              <a:t>Poskytnutí služby </a:t>
            </a:r>
            <a:r>
              <a:rPr lang="cs-CZ" sz="1600" dirty="0"/>
              <a:t>za úplatu osobou povinnou k dani, která jedná jako taková, s místem plnění v tuzemsku</a:t>
            </a:r>
          </a:p>
          <a:p>
            <a:r>
              <a:rPr lang="cs-CZ" sz="2800" dirty="0"/>
              <a:t>Pořízení zboží z jiného členského státu </a:t>
            </a:r>
            <a:r>
              <a:rPr lang="cs-CZ" sz="1500" dirty="0"/>
              <a:t>za úplatu s místem plnění v tuzemsku osobou povinnou k dani, která jedná jako taková, nebo právnickou osobou nepovinnou k dani (= z EU)</a:t>
            </a:r>
          </a:p>
          <a:p>
            <a:r>
              <a:rPr lang="cs-CZ" sz="2800" dirty="0"/>
              <a:t>Pořízení nového dopravního prostředku z jiného členského státu </a:t>
            </a:r>
            <a:r>
              <a:rPr lang="cs-CZ" sz="1500" dirty="0"/>
              <a:t>za úplatu osobou nepovinnou k dani (= z EU)</a:t>
            </a:r>
          </a:p>
          <a:p>
            <a:r>
              <a:rPr lang="cs-CZ" sz="2800" dirty="0"/>
              <a:t>Dovoz zboží </a:t>
            </a:r>
            <a:r>
              <a:rPr lang="cs-CZ" sz="1500" dirty="0"/>
              <a:t>s místem plnění v tuzemsku </a:t>
            </a:r>
            <a:r>
              <a:rPr lang="cs-CZ" sz="1400" dirty="0"/>
              <a:t>(= ze 3. zemí mimo EU)</a:t>
            </a:r>
          </a:p>
        </p:txBody>
      </p:sp>
    </p:spTree>
    <p:extLst>
      <p:ext uri="{BB962C8B-B14F-4D97-AF65-F5344CB8AC3E}">
        <p14:creationId xmlns:p14="http://schemas.microsoft.com/office/powerpoint/2010/main" val="40985852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CE8F7DF-801B-4522-A3B5-C77DC5A75191}"/>
              </a:ext>
            </a:extLst>
          </p:cNvPr>
          <p:cNvSpPr>
            <a:spLocks noGrp="1"/>
          </p:cNvSpPr>
          <p:nvPr>
            <p:ph type="title"/>
          </p:nvPr>
        </p:nvSpPr>
        <p:spPr/>
        <p:txBody>
          <a:bodyPr/>
          <a:lstStyle/>
          <a:p>
            <a:r>
              <a:rPr lang="cs-CZ" dirty="0">
                <a:solidFill>
                  <a:schemeClr val="tx1"/>
                </a:solidFill>
              </a:rPr>
              <a:t>Základní pojmy § 4 ZDPH</a:t>
            </a:r>
          </a:p>
        </p:txBody>
      </p:sp>
      <p:sp>
        <p:nvSpPr>
          <p:cNvPr id="3" name="Zástupný obsah 2">
            <a:extLst>
              <a:ext uri="{FF2B5EF4-FFF2-40B4-BE49-F238E27FC236}">
                <a16:creationId xmlns:a16="http://schemas.microsoft.com/office/drawing/2014/main" id="{C42CC63A-7515-25A2-1B3B-CFEF417ED65F}"/>
              </a:ext>
            </a:extLst>
          </p:cNvPr>
          <p:cNvSpPr>
            <a:spLocks noGrp="1"/>
          </p:cNvSpPr>
          <p:nvPr>
            <p:ph idx="1"/>
          </p:nvPr>
        </p:nvSpPr>
        <p:spPr>
          <a:xfrm>
            <a:off x="677334" y="1677881"/>
            <a:ext cx="8596668" cy="4363482"/>
          </a:xfrm>
        </p:spPr>
        <p:txBody>
          <a:bodyPr/>
          <a:lstStyle/>
          <a:p>
            <a:r>
              <a:rPr lang="cs-CZ" b="1" dirty="0"/>
              <a:t>Úplata </a:t>
            </a:r>
            <a:r>
              <a:rPr lang="cs-CZ" dirty="0"/>
              <a:t>= částka v peněžních prostředcích nebo hodnota </a:t>
            </a:r>
            <a:r>
              <a:rPr lang="cs-CZ" b="1" dirty="0"/>
              <a:t>nepeněžního plnění</a:t>
            </a:r>
            <a:r>
              <a:rPr lang="cs-CZ" dirty="0"/>
              <a:t>, která je poskytnuta v přímé souvislosti s plněním. Také dotace k ceně!</a:t>
            </a:r>
          </a:p>
          <a:p>
            <a:r>
              <a:rPr lang="cs-CZ" b="1" dirty="0"/>
              <a:t>Zboží </a:t>
            </a:r>
            <a:r>
              <a:rPr lang="cs-CZ" dirty="0"/>
              <a:t>= hmotná věc s výjimkou peněz a cenných papírů, právo stavby, živé zvíře, lidské tělo a část lidského těla, plyn, elektřina a chlad, dodání nemovité věci </a:t>
            </a:r>
          </a:p>
          <a:p>
            <a:r>
              <a:rPr lang="cs-CZ" b="1" dirty="0"/>
              <a:t>Nájem</a:t>
            </a:r>
            <a:r>
              <a:rPr lang="cs-CZ" dirty="0"/>
              <a:t> = podnájem, pacht, podpacht, věcné břemeno k nemovité věci, pokud jsou naplněny znaky nájmu</a:t>
            </a:r>
          </a:p>
          <a:p>
            <a:r>
              <a:rPr lang="cs-CZ" b="1" dirty="0"/>
              <a:t>Zdanitelné plnění </a:t>
            </a:r>
            <a:r>
              <a:rPr lang="cs-CZ" dirty="0"/>
              <a:t>= plnění, které je předmětem daně a není osvobozené od daně (§2  odst. 2 ZDPH)</a:t>
            </a:r>
          </a:p>
          <a:p>
            <a:r>
              <a:rPr lang="cs-CZ" b="1" dirty="0"/>
              <a:t>Ekonomická činnost </a:t>
            </a:r>
            <a:r>
              <a:rPr lang="cs-CZ" dirty="0"/>
              <a:t>= dodání zboží nebo poskytnutí služby za úplatu … včetně soustavného využívání majetku za úplatu. </a:t>
            </a:r>
            <a:r>
              <a:rPr lang="cs-CZ" b="1" dirty="0"/>
              <a:t>Výsledkem nemusí být zisk</a:t>
            </a:r>
            <a:r>
              <a:rPr lang="cs-CZ" dirty="0"/>
              <a:t>! Není to činnost vykonávaná veřejnoprávními subjekty při výkonu veřejné správy.</a:t>
            </a:r>
          </a:p>
        </p:txBody>
      </p:sp>
    </p:spTree>
    <p:extLst>
      <p:ext uri="{BB962C8B-B14F-4D97-AF65-F5344CB8AC3E}">
        <p14:creationId xmlns:p14="http://schemas.microsoft.com/office/powerpoint/2010/main" val="38232435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BC76690-60AD-5909-4BD0-BB275055D659}"/>
              </a:ext>
            </a:extLst>
          </p:cNvPr>
          <p:cNvSpPr>
            <a:spLocks noGrp="1"/>
          </p:cNvSpPr>
          <p:nvPr>
            <p:ph type="title"/>
          </p:nvPr>
        </p:nvSpPr>
        <p:spPr>
          <a:xfrm>
            <a:off x="677334" y="609600"/>
            <a:ext cx="8596668" cy="704295"/>
          </a:xfrm>
        </p:spPr>
        <p:txBody>
          <a:bodyPr>
            <a:normAutofit/>
          </a:bodyPr>
          <a:lstStyle/>
          <a:p>
            <a:r>
              <a:rPr lang="cs-CZ" dirty="0">
                <a:solidFill>
                  <a:schemeClr val="tx1"/>
                </a:solidFill>
              </a:rPr>
              <a:t>Předmět daně</a:t>
            </a:r>
          </a:p>
        </p:txBody>
      </p:sp>
      <p:sp>
        <p:nvSpPr>
          <p:cNvPr id="3" name="Zástupný obsah 2">
            <a:extLst>
              <a:ext uri="{FF2B5EF4-FFF2-40B4-BE49-F238E27FC236}">
                <a16:creationId xmlns:a16="http://schemas.microsoft.com/office/drawing/2014/main" id="{B6754826-7E0D-0B69-9742-444199EB46D4}"/>
              </a:ext>
            </a:extLst>
          </p:cNvPr>
          <p:cNvSpPr>
            <a:spLocks noGrp="1"/>
          </p:cNvSpPr>
          <p:nvPr>
            <p:ph sz="half" idx="1"/>
          </p:nvPr>
        </p:nvSpPr>
        <p:spPr>
          <a:xfrm>
            <a:off x="677334" y="1597981"/>
            <a:ext cx="4184035" cy="4443380"/>
          </a:xfrm>
        </p:spPr>
        <p:txBody>
          <a:bodyPr/>
          <a:lstStyle/>
          <a:p>
            <a:pPr marL="0" indent="0">
              <a:buNone/>
            </a:pPr>
            <a:r>
              <a:rPr lang="cs-CZ" sz="2000" b="1" dirty="0"/>
              <a:t>Předmětem daně jsou (jdou do DAP k DPH):</a:t>
            </a:r>
          </a:p>
          <a:p>
            <a:r>
              <a:rPr lang="cs-CZ" dirty="0"/>
              <a:t>- zdanitelná plnění se základní sazbou 21 %</a:t>
            </a:r>
          </a:p>
          <a:p>
            <a:r>
              <a:rPr lang="cs-CZ" dirty="0"/>
              <a:t>- zdanitelná plnění s 1. sníženou sazbou 15 %</a:t>
            </a:r>
          </a:p>
          <a:p>
            <a:r>
              <a:rPr lang="cs-CZ" dirty="0"/>
              <a:t>- zdanitelná plnění s 2. sníženou sazbou 10 %</a:t>
            </a:r>
          </a:p>
          <a:p>
            <a:r>
              <a:rPr lang="cs-CZ" dirty="0"/>
              <a:t>- </a:t>
            </a:r>
            <a:r>
              <a:rPr lang="cs-CZ" b="1" dirty="0"/>
              <a:t>osvobozená plnění s 0 % !!!</a:t>
            </a:r>
          </a:p>
        </p:txBody>
      </p:sp>
      <p:sp>
        <p:nvSpPr>
          <p:cNvPr id="4" name="Zástupný obsah 3">
            <a:extLst>
              <a:ext uri="{FF2B5EF4-FFF2-40B4-BE49-F238E27FC236}">
                <a16:creationId xmlns:a16="http://schemas.microsoft.com/office/drawing/2014/main" id="{736E62A9-4D8B-C34B-FA44-87A54FEA56E0}"/>
              </a:ext>
            </a:extLst>
          </p:cNvPr>
          <p:cNvSpPr>
            <a:spLocks noGrp="1"/>
          </p:cNvSpPr>
          <p:nvPr>
            <p:ph sz="half" idx="2"/>
          </p:nvPr>
        </p:nvSpPr>
        <p:spPr>
          <a:xfrm>
            <a:off x="5089970" y="1597981"/>
            <a:ext cx="4184034" cy="4443381"/>
          </a:xfrm>
        </p:spPr>
        <p:txBody>
          <a:bodyPr/>
          <a:lstStyle/>
          <a:p>
            <a:pPr marL="0" indent="0">
              <a:buNone/>
            </a:pPr>
            <a:r>
              <a:rPr lang="cs-CZ" sz="2000" b="1" dirty="0"/>
              <a:t>Předmětem daně není (nejde do DAP k DPH):</a:t>
            </a:r>
          </a:p>
          <a:p>
            <a:r>
              <a:rPr lang="cs-CZ" dirty="0"/>
              <a:t>Dotace</a:t>
            </a:r>
          </a:p>
          <a:p>
            <a:r>
              <a:rPr lang="cs-CZ" dirty="0"/>
              <a:t>Transfery</a:t>
            </a:r>
          </a:p>
          <a:p>
            <a:r>
              <a:rPr lang="cs-CZ" dirty="0"/>
              <a:t>Náhrady škod</a:t>
            </a:r>
          </a:p>
          <a:p>
            <a:r>
              <a:rPr lang="cs-CZ" dirty="0"/>
              <a:t>Dary</a:t>
            </a:r>
          </a:p>
          <a:p>
            <a:r>
              <a:rPr lang="cs-CZ" dirty="0"/>
              <a:t>Výkon veřejné správy (dále jen VVS) – poplatky dle vyhlášek, Czech point, hřbitovní </a:t>
            </a:r>
            <a:r>
              <a:rPr lang="cs-CZ" dirty="0" err="1"/>
              <a:t>popl</a:t>
            </a:r>
            <a:r>
              <a:rPr lang="cs-CZ" dirty="0"/>
              <a:t>., správní </a:t>
            </a:r>
            <a:r>
              <a:rPr lang="cs-CZ" dirty="0" err="1"/>
              <a:t>popl</a:t>
            </a:r>
            <a:r>
              <a:rPr lang="cs-CZ" dirty="0"/>
              <a:t>.,…</a:t>
            </a:r>
          </a:p>
        </p:txBody>
      </p:sp>
    </p:spTree>
    <p:extLst>
      <p:ext uri="{BB962C8B-B14F-4D97-AF65-F5344CB8AC3E}">
        <p14:creationId xmlns:p14="http://schemas.microsoft.com/office/powerpoint/2010/main" val="2757601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817025-C193-C302-0C56-9C2C6E612E8B}"/>
              </a:ext>
            </a:extLst>
          </p:cNvPr>
          <p:cNvSpPr>
            <a:spLocks noGrp="1"/>
          </p:cNvSpPr>
          <p:nvPr>
            <p:ph type="title"/>
          </p:nvPr>
        </p:nvSpPr>
        <p:spPr>
          <a:xfrm>
            <a:off x="677334" y="609600"/>
            <a:ext cx="8596668" cy="722243"/>
          </a:xfrm>
        </p:spPr>
        <p:txBody>
          <a:bodyPr>
            <a:normAutofit fontScale="90000"/>
          </a:bodyPr>
          <a:lstStyle/>
          <a:p>
            <a:pPr algn="ctr"/>
            <a:r>
              <a:rPr lang="cs-CZ" b="1" dirty="0">
                <a:solidFill>
                  <a:schemeClr val="tx1"/>
                </a:solidFill>
              </a:rPr>
              <a:t>DPH při převodech nemovitých věcí</a:t>
            </a:r>
            <a:br>
              <a:rPr lang="cs-CZ" dirty="0"/>
            </a:br>
            <a:endParaRPr lang="cs-CZ" dirty="0"/>
          </a:p>
        </p:txBody>
      </p:sp>
      <p:pic>
        <p:nvPicPr>
          <p:cNvPr id="4" name="Obrázek 3">
            <a:extLst>
              <a:ext uri="{FF2B5EF4-FFF2-40B4-BE49-F238E27FC236}">
                <a16:creationId xmlns:a16="http://schemas.microsoft.com/office/drawing/2014/main" id="{35FD6AC8-7D95-FFCC-3923-6D5E22C3D9EC}"/>
              </a:ext>
            </a:extLst>
          </p:cNvPr>
          <p:cNvPicPr>
            <a:picLocks noChangeAspect="1"/>
          </p:cNvPicPr>
          <p:nvPr/>
        </p:nvPicPr>
        <p:blipFill rotWithShape="1">
          <a:blip r:embed="rId2"/>
          <a:srcRect l="1428" t="22613" r="1548" b="2790"/>
          <a:stretch/>
        </p:blipFill>
        <p:spPr>
          <a:xfrm>
            <a:off x="906330" y="1500808"/>
            <a:ext cx="8138675" cy="5049079"/>
          </a:xfrm>
          <a:prstGeom prst="rect">
            <a:avLst/>
          </a:prstGeom>
        </p:spPr>
      </p:pic>
    </p:spTree>
    <p:extLst>
      <p:ext uri="{BB962C8B-B14F-4D97-AF65-F5344CB8AC3E}">
        <p14:creationId xmlns:p14="http://schemas.microsoft.com/office/powerpoint/2010/main" val="38542622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C5EFC81-82BF-1ACE-E81A-4986BE54744A}"/>
              </a:ext>
            </a:extLst>
          </p:cNvPr>
          <p:cNvSpPr>
            <a:spLocks noGrp="1"/>
          </p:cNvSpPr>
          <p:nvPr>
            <p:ph type="title"/>
          </p:nvPr>
        </p:nvSpPr>
        <p:spPr/>
        <p:txBody>
          <a:bodyPr/>
          <a:lstStyle/>
          <a:p>
            <a:r>
              <a:rPr lang="cs-CZ" dirty="0">
                <a:solidFill>
                  <a:schemeClr val="tx1"/>
                </a:solidFill>
              </a:rPr>
              <a:t>Povinnost přiznat daň je</a:t>
            </a:r>
          </a:p>
        </p:txBody>
      </p:sp>
      <p:sp>
        <p:nvSpPr>
          <p:cNvPr id="3" name="Zástupný obsah 2">
            <a:extLst>
              <a:ext uri="{FF2B5EF4-FFF2-40B4-BE49-F238E27FC236}">
                <a16:creationId xmlns:a16="http://schemas.microsoft.com/office/drawing/2014/main" id="{62328685-9F8F-0286-3997-311262E0EE7C}"/>
              </a:ext>
            </a:extLst>
          </p:cNvPr>
          <p:cNvSpPr>
            <a:spLocks noGrp="1"/>
          </p:cNvSpPr>
          <p:nvPr>
            <p:ph idx="1"/>
          </p:nvPr>
        </p:nvSpPr>
        <p:spPr>
          <a:xfrm>
            <a:off x="677334" y="1606859"/>
            <a:ext cx="8596668" cy="4434504"/>
          </a:xfrm>
        </p:spPr>
        <p:txBody>
          <a:bodyPr/>
          <a:lstStyle/>
          <a:p>
            <a:r>
              <a:rPr lang="cs-CZ" dirty="0"/>
              <a:t>Ke dni DUZP (§21 ZDPH)  nebo</a:t>
            </a:r>
          </a:p>
          <a:p>
            <a:r>
              <a:rPr lang="cs-CZ" dirty="0"/>
              <a:t>Ke dni přijetí úplaty, pokud nastane před DUZP (záloha) - podle toho, co nastane dříve.</a:t>
            </a:r>
          </a:p>
          <a:p>
            <a:pPr marL="0" indent="0">
              <a:buNone/>
            </a:pPr>
            <a:endParaRPr lang="cs-CZ" dirty="0"/>
          </a:p>
          <a:p>
            <a:pPr marL="0" indent="0">
              <a:buNone/>
            </a:pPr>
            <a:r>
              <a:rPr lang="cs-CZ" dirty="0"/>
              <a:t>Pokud není plnění známo dostatečně určitě, </a:t>
            </a:r>
            <a:r>
              <a:rPr lang="cs-CZ" dirty="0" err="1"/>
              <a:t>nazdaňuje</a:t>
            </a:r>
            <a:r>
              <a:rPr lang="cs-CZ" dirty="0"/>
              <a:t> se. Záloha obsahující různé typy plnění s různou sazbou se nezdaňuje, zdaňuje se až vyúčtování.</a:t>
            </a:r>
          </a:p>
        </p:txBody>
      </p:sp>
    </p:spTree>
    <p:extLst>
      <p:ext uri="{BB962C8B-B14F-4D97-AF65-F5344CB8AC3E}">
        <p14:creationId xmlns:p14="http://schemas.microsoft.com/office/powerpoint/2010/main" val="42435602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227B4AD-D5C4-D45F-43DA-ED4EBFC005B5}"/>
              </a:ext>
            </a:extLst>
          </p:cNvPr>
          <p:cNvSpPr>
            <a:spLocks noGrp="1"/>
          </p:cNvSpPr>
          <p:nvPr>
            <p:ph type="title"/>
          </p:nvPr>
        </p:nvSpPr>
        <p:spPr/>
        <p:txBody>
          <a:bodyPr/>
          <a:lstStyle/>
          <a:p>
            <a:r>
              <a:rPr lang="cs-CZ" dirty="0">
                <a:solidFill>
                  <a:schemeClr val="tx1"/>
                </a:solidFill>
              </a:rPr>
              <a:t>DUZP – vždy co nastane dříve</a:t>
            </a:r>
          </a:p>
        </p:txBody>
      </p:sp>
      <p:sp>
        <p:nvSpPr>
          <p:cNvPr id="3" name="Zástupný obsah 2">
            <a:extLst>
              <a:ext uri="{FF2B5EF4-FFF2-40B4-BE49-F238E27FC236}">
                <a16:creationId xmlns:a16="http://schemas.microsoft.com/office/drawing/2014/main" id="{3DB4EE42-1C6F-29C5-1BE6-C51E5D8649D2}"/>
              </a:ext>
            </a:extLst>
          </p:cNvPr>
          <p:cNvSpPr>
            <a:spLocks noGrp="1"/>
          </p:cNvSpPr>
          <p:nvPr>
            <p:ph idx="1"/>
          </p:nvPr>
        </p:nvSpPr>
        <p:spPr/>
        <p:txBody>
          <a:bodyPr/>
          <a:lstStyle/>
          <a:p>
            <a:r>
              <a:rPr lang="cs-CZ" b="1" dirty="0"/>
              <a:t>Dodání zboží </a:t>
            </a:r>
            <a:r>
              <a:rPr lang="cs-CZ" dirty="0"/>
              <a:t>– dnem dodání nebo dnem přenechání k užívání</a:t>
            </a:r>
          </a:p>
          <a:p>
            <a:r>
              <a:rPr lang="cs-CZ" b="1" dirty="0"/>
              <a:t>Dodání nemovité věci </a:t>
            </a:r>
            <a:r>
              <a:rPr lang="cs-CZ" dirty="0"/>
              <a:t>– dnem předání do užívání nebo dnem doručení vyrozumění z KN</a:t>
            </a:r>
          </a:p>
          <a:p>
            <a:r>
              <a:rPr lang="cs-CZ" b="1" dirty="0"/>
              <a:t>Poskytnutí služby </a:t>
            </a:r>
            <a:r>
              <a:rPr lang="cs-CZ" dirty="0"/>
              <a:t>– dnem poskytnutí služby nebo dnem vystavení daň. </a:t>
            </a:r>
            <a:r>
              <a:rPr lang="cs-CZ" dirty="0" err="1"/>
              <a:t>dokl</a:t>
            </a:r>
            <a:r>
              <a:rPr lang="cs-CZ" dirty="0"/>
              <a:t>. (neplatí pro splátkové a </a:t>
            </a:r>
            <a:r>
              <a:rPr lang="cs-CZ" dirty="0" err="1"/>
              <a:t>pl</a:t>
            </a:r>
            <a:r>
              <a:rPr lang="cs-CZ" dirty="0"/>
              <a:t>. kalendáře)</a:t>
            </a:r>
          </a:p>
          <a:p>
            <a:r>
              <a:rPr lang="cs-CZ" b="1" dirty="0"/>
              <a:t>Energie</a:t>
            </a:r>
            <a:r>
              <a:rPr lang="cs-CZ" dirty="0"/>
              <a:t> – odečtem z měřícího zařízení nebo dnem zjištění skutečné spotřeby</a:t>
            </a:r>
          </a:p>
          <a:p>
            <a:endParaRPr lang="cs-CZ" dirty="0"/>
          </a:p>
          <a:p>
            <a:r>
              <a:rPr lang="cs-CZ" dirty="0"/>
              <a:t>Nepřetržitě trvající služba 29.6.-2.7. …. DUZP je 2.7.</a:t>
            </a:r>
          </a:p>
          <a:p>
            <a:r>
              <a:rPr lang="cs-CZ" dirty="0"/>
              <a:t>Pokud byla přijata záloha před DUZP a je známa dostatečně určitě, zdaňuje se již záloha!</a:t>
            </a:r>
          </a:p>
        </p:txBody>
      </p:sp>
    </p:spTree>
    <p:extLst>
      <p:ext uri="{BB962C8B-B14F-4D97-AF65-F5344CB8AC3E}">
        <p14:creationId xmlns:p14="http://schemas.microsoft.com/office/powerpoint/2010/main" val="38112736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a:extLst>
              <a:ext uri="{FF2B5EF4-FFF2-40B4-BE49-F238E27FC236}">
                <a16:creationId xmlns:a16="http://schemas.microsoft.com/office/drawing/2014/main" id="{4BD34D6C-4921-A0D4-D716-FF66407EE9C1}"/>
              </a:ext>
            </a:extLst>
          </p:cNvPr>
          <p:cNvSpPr>
            <a:spLocks noGrp="1"/>
          </p:cNvSpPr>
          <p:nvPr>
            <p:ph type="title"/>
          </p:nvPr>
        </p:nvSpPr>
        <p:spPr/>
        <p:txBody>
          <a:bodyPr/>
          <a:lstStyle/>
          <a:p>
            <a:r>
              <a:rPr lang="cs-CZ" dirty="0">
                <a:solidFill>
                  <a:schemeClr val="tx1"/>
                </a:solidFill>
              </a:rPr>
              <a:t>Výpočet daně </a:t>
            </a:r>
            <a:r>
              <a:rPr lang="cs-CZ" sz="1800" dirty="0">
                <a:solidFill>
                  <a:schemeClr val="tx1"/>
                </a:solidFill>
              </a:rPr>
              <a:t>§ 37 ZDPH</a:t>
            </a:r>
          </a:p>
        </p:txBody>
      </p:sp>
      <p:sp>
        <p:nvSpPr>
          <p:cNvPr id="5" name="Zástupný text 4">
            <a:extLst>
              <a:ext uri="{FF2B5EF4-FFF2-40B4-BE49-F238E27FC236}">
                <a16:creationId xmlns:a16="http://schemas.microsoft.com/office/drawing/2014/main" id="{43AC28B8-1E6F-8431-2091-41380B184796}"/>
              </a:ext>
            </a:extLst>
          </p:cNvPr>
          <p:cNvSpPr>
            <a:spLocks noGrp="1"/>
          </p:cNvSpPr>
          <p:nvPr>
            <p:ph type="body" idx="1"/>
          </p:nvPr>
        </p:nvSpPr>
        <p:spPr>
          <a:xfrm>
            <a:off x="595846" y="1872852"/>
            <a:ext cx="4185623" cy="576262"/>
          </a:xfrm>
        </p:spPr>
        <p:txBody>
          <a:bodyPr/>
          <a:lstStyle/>
          <a:p>
            <a:r>
              <a:rPr lang="cs-CZ" b="1" dirty="0"/>
              <a:t>Navýšení o DPH</a:t>
            </a:r>
          </a:p>
        </p:txBody>
      </p:sp>
      <p:sp>
        <p:nvSpPr>
          <p:cNvPr id="6" name="Zástupný obsah 5">
            <a:extLst>
              <a:ext uri="{FF2B5EF4-FFF2-40B4-BE49-F238E27FC236}">
                <a16:creationId xmlns:a16="http://schemas.microsoft.com/office/drawing/2014/main" id="{960E99DB-6392-D081-C33E-DDC88EE7A738}"/>
              </a:ext>
            </a:extLst>
          </p:cNvPr>
          <p:cNvSpPr>
            <a:spLocks noGrp="1"/>
          </p:cNvSpPr>
          <p:nvPr>
            <p:ph sz="half" idx="2"/>
          </p:nvPr>
        </p:nvSpPr>
        <p:spPr/>
        <p:txBody>
          <a:bodyPr/>
          <a:lstStyle/>
          <a:p>
            <a:r>
              <a:rPr lang="cs-CZ" dirty="0"/>
              <a:t>ZD * sazba</a:t>
            </a:r>
          </a:p>
          <a:p>
            <a:r>
              <a:rPr lang="cs-CZ" dirty="0"/>
              <a:t>ZD * 0,21 = DPH</a:t>
            </a:r>
          </a:p>
          <a:p>
            <a:r>
              <a:rPr lang="cs-CZ" dirty="0"/>
              <a:t>ZD * 0,15 = DPH</a:t>
            </a:r>
          </a:p>
          <a:p>
            <a:r>
              <a:rPr lang="cs-CZ" dirty="0"/>
              <a:t>ZD * 0,10 = DPH</a:t>
            </a:r>
          </a:p>
          <a:p>
            <a:r>
              <a:rPr lang="cs-CZ" dirty="0"/>
              <a:t>ZD + DPH = celková cena</a:t>
            </a:r>
          </a:p>
          <a:p>
            <a:r>
              <a:rPr lang="cs-CZ" dirty="0"/>
              <a:t>Definice ceny musí vyloženě obsahovat možnost navýšení o DPH!</a:t>
            </a:r>
          </a:p>
        </p:txBody>
      </p:sp>
      <p:sp>
        <p:nvSpPr>
          <p:cNvPr id="7" name="Zástupný text 6">
            <a:extLst>
              <a:ext uri="{FF2B5EF4-FFF2-40B4-BE49-F238E27FC236}">
                <a16:creationId xmlns:a16="http://schemas.microsoft.com/office/drawing/2014/main" id="{42B1306F-CBAD-05B8-019D-CE37EE9DDFFB}"/>
              </a:ext>
            </a:extLst>
          </p:cNvPr>
          <p:cNvSpPr>
            <a:spLocks noGrp="1"/>
          </p:cNvSpPr>
          <p:nvPr>
            <p:ph type="body" sz="quarter" idx="3"/>
          </p:nvPr>
        </p:nvSpPr>
        <p:spPr>
          <a:xfrm>
            <a:off x="5088383" y="1872852"/>
            <a:ext cx="4185618" cy="576262"/>
          </a:xfrm>
        </p:spPr>
        <p:txBody>
          <a:bodyPr/>
          <a:lstStyle/>
          <a:p>
            <a:r>
              <a:rPr lang="cs-CZ" b="1" dirty="0"/>
              <a:t>Výpočet shora</a:t>
            </a:r>
          </a:p>
        </p:txBody>
      </p:sp>
      <p:sp>
        <p:nvSpPr>
          <p:cNvPr id="8" name="Zástupný obsah 7">
            <a:extLst>
              <a:ext uri="{FF2B5EF4-FFF2-40B4-BE49-F238E27FC236}">
                <a16:creationId xmlns:a16="http://schemas.microsoft.com/office/drawing/2014/main" id="{9755FA15-C6D8-93C1-28F9-386C97945A28}"/>
              </a:ext>
            </a:extLst>
          </p:cNvPr>
          <p:cNvSpPr>
            <a:spLocks noGrp="1"/>
          </p:cNvSpPr>
          <p:nvPr>
            <p:ph sz="quarter" idx="4"/>
          </p:nvPr>
        </p:nvSpPr>
        <p:spPr/>
        <p:txBody>
          <a:bodyPr/>
          <a:lstStyle/>
          <a:p>
            <a:r>
              <a:rPr lang="cs-CZ" dirty="0"/>
              <a:t>Pokud není zmínka o DPH, má se za to, že cena je konečná. Tedy již obsahuje DPH.</a:t>
            </a:r>
          </a:p>
          <a:p>
            <a:r>
              <a:rPr lang="cs-CZ" dirty="0"/>
              <a:t>Je nutné ponížit výnos o DPH</a:t>
            </a:r>
          </a:p>
          <a:p>
            <a:r>
              <a:rPr lang="cs-CZ" dirty="0"/>
              <a:t>Částka celkem : 1,21 (1,15 nebo 1,10) = ZD</a:t>
            </a:r>
          </a:p>
          <a:p>
            <a:r>
              <a:rPr lang="cs-CZ" dirty="0"/>
              <a:t>ZD * 0,21 (0,15 nebo 0,10) = DPH</a:t>
            </a:r>
          </a:p>
        </p:txBody>
      </p:sp>
    </p:spTree>
    <p:extLst>
      <p:ext uri="{BB962C8B-B14F-4D97-AF65-F5344CB8AC3E}">
        <p14:creationId xmlns:p14="http://schemas.microsoft.com/office/powerpoint/2010/main" val="22568893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E0FC647-EF87-1FF6-7A6A-FB52D57A6FD5}"/>
              </a:ext>
            </a:extLst>
          </p:cNvPr>
          <p:cNvSpPr>
            <a:spLocks noGrp="1"/>
          </p:cNvSpPr>
          <p:nvPr>
            <p:ph type="title"/>
          </p:nvPr>
        </p:nvSpPr>
        <p:spPr/>
        <p:txBody>
          <a:bodyPr/>
          <a:lstStyle/>
          <a:p>
            <a:r>
              <a:rPr lang="cs-CZ" dirty="0">
                <a:solidFill>
                  <a:schemeClr val="tx1"/>
                </a:solidFill>
              </a:rPr>
              <a:t>Oprava základu daně </a:t>
            </a:r>
            <a:r>
              <a:rPr lang="cs-CZ" sz="1600" dirty="0">
                <a:solidFill>
                  <a:schemeClr val="tx1"/>
                </a:solidFill>
              </a:rPr>
              <a:t>§ 42 ZDPH</a:t>
            </a:r>
          </a:p>
        </p:txBody>
      </p:sp>
      <p:sp>
        <p:nvSpPr>
          <p:cNvPr id="3" name="Zástupný obsah 2">
            <a:extLst>
              <a:ext uri="{FF2B5EF4-FFF2-40B4-BE49-F238E27FC236}">
                <a16:creationId xmlns:a16="http://schemas.microsoft.com/office/drawing/2014/main" id="{1B01DF06-13C0-9057-749C-9A25D2E0CB53}"/>
              </a:ext>
            </a:extLst>
          </p:cNvPr>
          <p:cNvSpPr>
            <a:spLocks noGrp="1"/>
          </p:cNvSpPr>
          <p:nvPr>
            <p:ph idx="1"/>
          </p:nvPr>
        </p:nvSpPr>
        <p:spPr>
          <a:xfrm>
            <a:off x="677334" y="1624615"/>
            <a:ext cx="8596668" cy="4416748"/>
          </a:xfrm>
        </p:spPr>
        <p:txBody>
          <a:bodyPr>
            <a:normAutofit/>
          </a:bodyPr>
          <a:lstStyle/>
          <a:p>
            <a:r>
              <a:rPr lang="cs-CZ" dirty="0"/>
              <a:t>Plátce opraví vždy základ daně při:</a:t>
            </a:r>
          </a:p>
          <a:p>
            <a:pPr lvl="1"/>
            <a:r>
              <a:rPr lang="cs-CZ" dirty="0"/>
              <a:t>- zrušení nebo vrácení celého nebo části zdanitelného plnění</a:t>
            </a:r>
          </a:p>
          <a:p>
            <a:pPr lvl="1"/>
            <a:r>
              <a:rPr lang="cs-CZ" dirty="0"/>
              <a:t>- při vrácení nebo použití přijaté úplaty (zálohy) na jiné plnění s jinou sazbou daně</a:t>
            </a:r>
          </a:p>
          <a:p>
            <a:pPr lvl="1"/>
            <a:r>
              <a:rPr lang="cs-CZ" dirty="0"/>
              <a:t>- snížení nebo zvýšení základu daně po DUZP</a:t>
            </a:r>
          </a:p>
          <a:p>
            <a:pPr lvl="1"/>
            <a:r>
              <a:rPr lang="cs-CZ" dirty="0"/>
              <a:t>- nedodání zboží</a:t>
            </a:r>
          </a:p>
          <a:p>
            <a:r>
              <a:rPr lang="cs-CZ" dirty="0"/>
              <a:t>Jedná se o samostatné zdanitelné plnění – sazba daně se použije k DUZP z původního plnění</a:t>
            </a:r>
          </a:p>
          <a:p>
            <a:r>
              <a:rPr lang="cs-CZ" dirty="0"/>
              <a:t>Plátce musí do 15 dnů od chvíle, kdy se dozvěděl o důvodech pro změnu, vystavit opravný daňový doklad (pro občana nemusí)</a:t>
            </a:r>
          </a:p>
          <a:p>
            <a:r>
              <a:rPr lang="cs-CZ" dirty="0"/>
              <a:t>Stačí opravit v řádném DAP k DPH, změny do 10.000 Kč v KH do A5, větší do A4, případně analogicky B2 velké změny nad 10.000 Kč, B3 malé změny</a:t>
            </a:r>
          </a:p>
        </p:txBody>
      </p:sp>
    </p:spTree>
    <p:extLst>
      <p:ext uri="{BB962C8B-B14F-4D97-AF65-F5344CB8AC3E}">
        <p14:creationId xmlns:p14="http://schemas.microsoft.com/office/powerpoint/2010/main" val="41294963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92BAC73-83C2-011A-3BF0-3902528A8858}"/>
              </a:ext>
            </a:extLst>
          </p:cNvPr>
          <p:cNvSpPr>
            <a:spLocks noGrp="1"/>
          </p:cNvSpPr>
          <p:nvPr>
            <p:ph type="title"/>
          </p:nvPr>
        </p:nvSpPr>
        <p:spPr/>
        <p:txBody>
          <a:bodyPr/>
          <a:lstStyle/>
          <a:p>
            <a:r>
              <a:rPr lang="cs-CZ" dirty="0">
                <a:solidFill>
                  <a:schemeClr val="tx1"/>
                </a:solidFill>
              </a:rPr>
              <a:t>Oprava výše daně </a:t>
            </a:r>
            <a:r>
              <a:rPr lang="cs-CZ" sz="1600" dirty="0">
                <a:solidFill>
                  <a:schemeClr val="tx1"/>
                </a:solidFill>
              </a:rPr>
              <a:t>§ 43 ZDPH</a:t>
            </a:r>
            <a:endParaRPr lang="cs-CZ" dirty="0"/>
          </a:p>
        </p:txBody>
      </p:sp>
      <p:sp>
        <p:nvSpPr>
          <p:cNvPr id="3" name="Zástupný obsah 2">
            <a:extLst>
              <a:ext uri="{FF2B5EF4-FFF2-40B4-BE49-F238E27FC236}">
                <a16:creationId xmlns:a16="http://schemas.microsoft.com/office/drawing/2014/main" id="{64450972-9590-5D75-684E-8E7A1E21B2FD}"/>
              </a:ext>
            </a:extLst>
          </p:cNvPr>
          <p:cNvSpPr>
            <a:spLocks noGrp="1"/>
          </p:cNvSpPr>
          <p:nvPr>
            <p:ph idx="1"/>
          </p:nvPr>
        </p:nvSpPr>
        <p:spPr>
          <a:xfrm>
            <a:off x="677334" y="1846555"/>
            <a:ext cx="8596668" cy="4194807"/>
          </a:xfrm>
        </p:spPr>
        <p:txBody>
          <a:bodyPr/>
          <a:lstStyle/>
          <a:p>
            <a:r>
              <a:rPr lang="cs-CZ" dirty="0"/>
              <a:t>Oprava výše daně není samostatným zdanitelným plněním, je to oprava chyby</a:t>
            </a:r>
          </a:p>
          <a:p>
            <a:r>
              <a:rPr lang="cs-CZ" dirty="0"/>
              <a:t>Musí se podat dodatečné DAP k DPH za původní období a musí se zdůvodnit</a:t>
            </a:r>
          </a:p>
        </p:txBody>
      </p:sp>
    </p:spTree>
    <p:extLst>
      <p:ext uri="{BB962C8B-B14F-4D97-AF65-F5344CB8AC3E}">
        <p14:creationId xmlns:p14="http://schemas.microsoft.com/office/powerpoint/2010/main" val="2245765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DDB0542-B90F-7E9A-986D-0748C392A7B5}"/>
              </a:ext>
            </a:extLst>
          </p:cNvPr>
          <p:cNvSpPr>
            <a:spLocks noGrp="1"/>
          </p:cNvSpPr>
          <p:nvPr>
            <p:ph type="title"/>
          </p:nvPr>
        </p:nvSpPr>
        <p:spPr/>
        <p:txBody>
          <a:bodyPr/>
          <a:lstStyle/>
          <a:p>
            <a:r>
              <a:rPr lang="cs-CZ" dirty="0">
                <a:solidFill>
                  <a:schemeClr val="tx1"/>
                </a:solidFill>
              </a:rPr>
              <a:t>Směna </a:t>
            </a:r>
          </a:p>
        </p:txBody>
      </p:sp>
      <p:sp>
        <p:nvSpPr>
          <p:cNvPr id="3" name="Zástupný obsah 2">
            <a:extLst>
              <a:ext uri="{FF2B5EF4-FFF2-40B4-BE49-F238E27FC236}">
                <a16:creationId xmlns:a16="http://schemas.microsoft.com/office/drawing/2014/main" id="{8F178A58-1A61-A640-825B-9CA478C0AD33}"/>
              </a:ext>
            </a:extLst>
          </p:cNvPr>
          <p:cNvSpPr>
            <a:spLocks noGrp="1"/>
          </p:cNvSpPr>
          <p:nvPr>
            <p:ph idx="1"/>
          </p:nvPr>
        </p:nvSpPr>
        <p:spPr>
          <a:xfrm>
            <a:off x="677334" y="1645684"/>
            <a:ext cx="8596668" cy="4524297"/>
          </a:xfrm>
        </p:spPr>
        <p:txBody>
          <a:bodyPr/>
          <a:lstStyle/>
          <a:p>
            <a:pPr algn="l"/>
            <a:r>
              <a:rPr lang="cs-CZ" sz="1800" b="0" i="0" u="none" strike="noStrike" baseline="0" dirty="0">
                <a:latin typeface="CIDFont+F2"/>
              </a:rPr>
              <a:t>Základ daně v případě barteru (směna plnění při různých hodnotách):</a:t>
            </a:r>
          </a:p>
          <a:p>
            <a:pPr algn="l"/>
            <a:endParaRPr lang="cs-CZ" sz="1800" b="0" i="0" u="none" strike="noStrike" baseline="0" dirty="0">
              <a:latin typeface="CIDFont+F2"/>
            </a:endParaRPr>
          </a:p>
          <a:p>
            <a:pPr algn="l"/>
            <a:endParaRPr lang="cs-CZ" sz="1800" b="0" i="0" u="none" strike="noStrike" baseline="0" dirty="0">
              <a:latin typeface="CIDFont+F2"/>
            </a:endParaRPr>
          </a:p>
          <a:p>
            <a:pPr algn="l"/>
            <a:endParaRPr lang="cs-CZ" dirty="0">
              <a:latin typeface="CIDFont+F2"/>
            </a:endParaRPr>
          </a:p>
          <a:p>
            <a:pPr algn="l"/>
            <a:endParaRPr lang="cs-CZ" sz="1800" b="0" i="0" u="none" strike="noStrike" baseline="0" dirty="0">
              <a:latin typeface="CIDFont+F2"/>
            </a:endParaRPr>
          </a:p>
          <a:p>
            <a:pPr algn="l"/>
            <a:endParaRPr lang="cs-CZ" sz="1800" b="0" i="0" u="none" strike="noStrike" baseline="0" dirty="0">
              <a:latin typeface="CIDFont+F2"/>
            </a:endParaRPr>
          </a:p>
          <a:p>
            <a:pPr algn="l"/>
            <a:r>
              <a:rPr lang="cs-CZ" sz="1800" b="0" i="0" u="none" strike="noStrike" baseline="0" dirty="0">
                <a:latin typeface="CIDFont+F2"/>
              </a:rPr>
              <a:t>ZD není protihodnota plnění, ale obvyklá cena!!!</a:t>
            </a:r>
          </a:p>
          <a:p>
            <a:pPr algn="l"/>
            <a:r>
              <a:rPr lang="cs-CZ" sz="1800" b="0" i="0" u="none" strike="noStrike" baseline="0" dirty="0">
                <a:latin typeface="CIDFont+F2"/>
              </a:rPr>
              <a:t>ZD anténa = 1.000 Kč ZD internet = 1.500 Kč</a:t>
            </a:r>
          </a:p>
          <a:p>
            <a:pPr algn="l"/>
            <a:r>
              <a:rPr lang="pl-PL" sz="1800" b="0" i="0" u="none" strike="noStrike" baseline="0" dirty="0">
                <a:latin typeface="CIDFont+F2"/>
              </a:rPr>
              <a:t>U směny pozemku se postupuje stejně!!!</a:t>
            </a:r>
            <a:endParaRPr lang="cs-CZ" dirty="0"/>
          </a:p>
        </p:txBody>
      </p:sp>
      <p:pic>
        <p:nvPicPr>
          <p:cNvPr id="5" name="Obrázek 4">
            <a:extLst>
              <a:ext uri="{FF2B5EF4-FFF2-40B4-BE49-F238E27FC236}">
                <a16:creationId xmlns:a16="http://schemas.microsoft.com/office/drawing/2014/main" id="{A702A577-44CE-FF8F-AA5E-AE67D590AA39}"/>
              </a:ext>
            </a:extLst>
          </p:cNvPr>
          <p:cNvPicPr>
            <a:picLocks noChangeAspect="1"/>
          </p:cNvPicPr>
          <p:nvPr/>
        </p:nvPicPr>
        <p:blipFill rotWithShape="1">
          <a:blip r:embed="rId2"/>
          <a:srcRect l="14286" t="36853" r="35810" b="43061"/>
          <a:stretch/>
        </p:blipFill>
        <p:spPr>
          <a:xfrm>
            <a:off x="1003177" y="2405850"/>
            <a:ext cx="7157226" cy="1402672"/>
          </a:xfrm>
          <a:prstGeom prst="rect">
            <a:avLst/>
          </a:prstGeom>
        </p:spPr>
      </p:pic>
    </p:spTree>
    <p:extLst>
      <p:ext uri="{BB962C8B-B14F-4D97-AF65-F5344CB8AC3E}">
        <p14:creationId xmlns:p14="http://schemas.microsoft.com/office/powerpoint/2010/main" val="22550404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DAE7817-1734-3426-DC98-D598C6D4130C}"/>
              </a:ext>
            </a:extLst>
          </p:cNvPr>
          <p:cNvSpPr>
            <a:spLocks noGrp="1"/>
          </p:cNvSpPr>
          <p:nvPr>
            <p:ph type="title"/>
          </p:nvPr>
        </p:nvSpPr>
        <p:spPr/>
        <p:txBody>
          <a:bodyPr/>
          <a:lstStyle/>
          <a:p>
            <a:r>
              <a:rPr lang="cs-CZ" dirty="0">
                <a:solidFill>
                  <a:schemeClr val="tx1"/>
                </a:solidFill>
              </a:rPr>
              <a:t>Daňový doklad </a:t>
            </a:r>
            <a:r>
              <a:rPr lang="cs-CZ" sz="1800" dirty="0">
                <a:solidFill>
                  <a:schemeClr val="tx1"/>
                </a:solidFill>
              </a:rPr>
              <a:t>§ 26 – 35aZDPH</a:t>
            </a:r>
          </a:p>
        </p:txBody>
      </p:sp>
      <p:sp>
        <p:nvSpPr>
          <p:cNvPr id="3" name="Zástupný obsah 2">
            <a:extLst>
              <a:ext uri="{FF2B5EF4-FFF2-40B4-BE49-F238E27FC236}">
                <a16:creationId xmlns:a16="http://schemas.microsoft.com/office/drawing/2014/main" id="{9C34AF2B-B284-FE31-9144-61C48C8580DC}"/>
              </a:ext>
            </a:extLst>
          </p:cNvPr>
          <p:cNvSpPr>
            <a:spLocks noGrp="1"/>
          </p:cNvSpPr>
          <p:nvPr>
            <p:ph idx="1"/>
          </p:nvPr>
        </p:nvSpPr>
        <p:spPr>
          <a:xfrm>
            <a:off x="677334" y="1509205"/>
            <a:ext cx="8596668" cy="4532158"/>
          </a:xfrm>
        </p:spPr>
        <p:txBody>
          <a:bodyPr>
            <a:normAutofit fontScale="92500" lnSpcReduction="20000"/>
          </a:bodyPr>
          <a:lstStyle/>
          <a:p>
            <a:r>
              <a:rPr lang="cs-CZ" dirty="0"/>
              <a:t>Náležitosti daňového dokladu § 29 ZDPH</a:t>
            </a:r>
          </a:p>
          <a:p>
            <a:r>
              <a:rPr lang="cs-CZ" dirty="0"/>
              <a:t>Náležitosti zjednodušeného daňového dokladu (do 10.000 Kč) § 30a ZDPH</a:t>
            </a:r>
          </a:p>
          <a:p>
            <a:r>
              <a:rPr lang="cs-CZ" dirty="0">
                <a:solidFill>
                  <a:schemeClr val="tx1"/>
                </a:solidFill>
              </a:rPr>
              <a:t>Zvláštní daňové doklady - § 31  splátkový kalendář (ve smlouvě zmíněn)</a:t>
            </a:r>
            <a:r>
              <a:rPr lang="cs-CZ" sz="1800" dirty="0">
                <a:solidFill>
                  <a:schemeClr val="tx1"/>
                </a:solidFill>
              </a:rPr>
              <a:t>	- např. 									nájem				                              </a:t>
            </a:r>
            <a:endParaRPr lang="cs-CZ" dirty="0">
              <a:solidFill>
                <a:schemeClr val="tx1"/>
              </a:solidFill>
            </a:endParaRPr>
          </a:p>
          <a:p>
            <a:r>
              <a:rPr lang="cs-CZ" dirty="0">
                <a:solidFill>
                  <a:schemeClr val="tx1"/>
                </a:solidFill>
              </a:rPr>
              <a:t>                                       § 31a platební kalendář (nemusí obsahovat DUZP) – např.                         								zálohy na energie, zálohy</a:t>
            </a:r>
          </a:p>
          <a:p>
            <a:pPr marL="0" indent="0">
              <a:buNone/>
            </a:pPr>
            <a:r>
              <a:rPr lang="cs-CZ" sz="1800" dirty="0">
                <a:solidFill>
                  <a:schemeClr val="tx1"/>
                </a:solidFill>
              </a:rPr>
              <a:t>						  § 31b  souhrnný daňový doklad</a:t>
            </a:r>
          </a:p>
          <a:p>
            <a:pPr marL="1200150" lvl="8" indent="-285750"/>
            <a:r>
              <a:rPr lang="cs-CZ" sz="1800" dirty="0"/>
              <a:t>opakuje se evidenční číslo dokladu, test na 10.000 Kč se provádí na celkovou částku v daňovém dokladu, každé dílčí plnění se vykazuje samostatně</a:t>
            </a:r>
          </a:p>
          <a:p>
            <a:pPr marL="1200150" lvl="8" indent="-285750"/>
            <a:r>
              <a:rPr lang="cs-CZ" sz="1800" dirty="0"/>
              <a:t>Ve vztahu k podnikatelům (nejen plátcům) vždy vystavit daňový doklad,</a:t>
            </a:r>
          </a:p>
          <a:p>
            <a:pPr marL="1200150" lvl="8" indent="-285750"/>
            <a:r>
              <a:rPr lang="cs-CZ" sz="1800" dirty="0"/>
              <a:t>Vůči občanům stačí pokladní doklad</a:t>
            </a:r>
          </a:p>
          <a:p>
            <a:pPr marL="1200150" lvl="8" indent="-285750"/>
            <a:r>
              <a:rPr lang="cs-CZ" sz="1800" dirty="0"/>
              <a:t>Povinnost vystavit daň. doklad do 15 dnů ode dne, kdy vznikla povinnost přiznat daň nebo přiznat plnění, a do této lhůty také vynaložit úsilí, které po něm lze rozumně požadovat, k tomu, aby tento doklad doručil příjemci. (§ 28 ZDPH)</a:t>
            </a:r>
          </a:p>
          <a:p>
            <a:pPr marL="914400" lvl="8" indent="0">
              <a:buNone/>
            </a:pPr>
            <a:endParaRPr lang="cs-CZ" sz="1800" dirty="0"/>
          </a:p>
        </p:txBody>
      </p:sp>
    </p:spTree>
    <p:extLst>
      <p:ext uri="{BB962C8B-B14F-4D97-AF65-F5344CB8AC3E}">
        <p14:creationId xmlns:p14="http://schemas.microsoft.com/office/powerpoint/2010/main" val="6535986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68557A2-416F-587B-F970-8EF073D92A4B}"/>
              </a:ext>
            </a:extLst>
          </p:cNvPr>
          <p:cNvSpPr>
            <a:spLocks noGrp="1"/>
          </p:cNvSpPr>
          <p:nvPr>
            <p:ph type="title"/>
          </p:nvPr>
        </p:nvSpPr>
        <p:spPr/>
        <p:txBody>
          <a:bodyPr/>
          <a:lstStyle/>
          <a:p>
            <a:r>
              <a:rPr lang="cs-CZ" dirty="0">
                <a:solidFill>
                  <a:schemeClr val="tx1"/>
                </a:solidFill>
              </a:rPr>
              <a:t>Sazby daně – nejčastější příklady</a:t>
            </a:r>
          </a:p>
        </p:txBody>
      </p:sp>
      <p:sp>
        <p:nvSpPr>
          <p:cNvPr id="3" name="Zástupný text 2">
            <a:extLst>
              <a:ext uri="{FF2B5EF4-FFF2-40B4-BE49-F238E27FC236}">
                <a16:creationId xmlns:a16="http://schemas.microsoft.com/office/drawing/2014/main" id="{9AA4AC3F-9594-6422-585A-FC4D87FBF4FA}"/>
              </a:ext>
            </a:extLst>
          </p:cNvPr>
          <p:cNvSpPr>
            <a:spLocks noGrp="1"/>
          </p:cNvSpPr>
          <p:nvPr>
            <p:ph type="body" idx="1"/>
          </p:nvPr>
        </p:nvSpPr>
        <p:spPr>
          <a:xfrm>
            <a:off x="675744" y="1649292"/>
            <a:ext cx="4185623" cy="562216"/>
          </a:xfrm>
        </p:spPr>
        <p:txBody>
          <a:bodyPr/>
          <a:lstStyle/>
          <a:p>
            <a:r>
              <a:rPr lang="cs-CZ" dirty="0"/>
              <a:t>21%</a:t>
            </a:r>
          </a:p>
        </p:txBody>
      </p:sp>
      <p:sp>
        <p:nvSpPr>
          <p:cNvPr id="4" name="Zástupný obsah 3">
            <a:extLst>
              <a:ext uri="{FF2B5EF4-FFF2-40B4-BE49-F238E27FC236}">
                <a16:creationId xmlns:a16="http://schemas.microsoft.com/office/drawing/2014/main" id="{9745EBA1-F8D3-007A-E89B-891EDBD215D5}"/>
              </a:ext>
            </a:extLst>
          </p:cNvPr>
          <p:cNvSpPr>
            <a:spLocks noGrp="1"/>
          </p:cNvSpPr>
          <p:nvPr>
            <p:ph sz="half" idx="2"/>
          </p:nvPr>
        </p:nvSpPr>
        <p:spPr>
          <a:xfrm>
            <a:off x="675745" y="2317073"/>
            <a:ext cx="4185623" cy="3724290"/>
          </a:xfrm>
        </p:spPr>
        <p:txBody>
          <a:bodyPr>
            <a:normAutofit fontScale="92500" lnSpcReduction="20000"/>
          </a:bodyPr>
          <a:lstStyle/>
          <a:p>
            <a:r>
              <a:rPr lang="cs-CZ" dirty="0"/>
              <a:t>Věcná břemena</a:t>
            </a:r>
          </a:p>
          <a:p>
            <a:r>
              <a:rPr lang="cs-CZ" dirty="0"/>
              <a:t>Krátkodobé pronájmy (kromě sportu)</a:t>
            </a:r>
          </a:p>
          <a:p>
            <a:r>
              <a:rPr lang="cs-CZ" dirty="0"/>
              <a:t>Prodej popelnic, pytlů, </a:t>
            </a:r>
            <a:r>
              <a:rPr lang="cs-CZ" dirty="0" err="1"/>
              <a:t>dárk.zboží</a:t>
            </a:r>
            <a:endParaRPr lang="cs-CZ" dirty="0"/>
          </a:p>
          <a:p>
            <a:r>
              <a:rPr lang="cs-CZ" dirty="0"/>
              <a:t>Kopírování za úplatu</a:t>
            </a:r>
          </a:p>
          <a:p>
            <a:r>
              <a:rPr lang="cs-CZ" dirty="0"/>
              <a:t>Hlášení rozhlasem za úplatu</a:t>
            </a:r>
          </a:p>
          <a:p>
            <a:r>
              <a:rPr lang="cs-CZ" dirty="0"/>
              <a:t>Sekání trávy pro občany</a:t>
            </a:r>
          </a:p>
          <a:p>
            <a:r>
              <a:rPr lang="cs-CZ" dirty="0"/>
              <a:t>Prodej dřeva (klády, nastojato)</a:t>
            </a:r>
          </a:p>
          <a:p>
            <a:r>
              <a:rPr lang="cs-CZ" dirty="0"/>
              <a:t>Antény</a:t>
            </a:r>
          </a:p>
          <a:p>
            <a:r>
              <a:rPr lang="cs-CZ" dirty="0"/>
              <a:t>Reklama</a:t>
            </a:r>
          </a:p>
          <a:p>
            <a:r>
              <a:rPr lang="cs-CZ" dirty="0"/>
              <a:t>Parkování (mimo vyhlášku)</a:t>
            </a:r>
          </a:p>
          <a:p>
            <a:r>
              <a:rPr lang="cs-CZ" dirty="0"/>
              <a:t>Pronájmy movitých věcí</a:t>
            </a:r>
          </a:p>
        </p:txBody>
      </p:sp>
      <p:sp>
        <p:nvSpPr>
          <p:cNvPr id="5" name="Zástupný text 4">
            <a:extLst>
              <a:ext uri="{FF2B5EF4-FFF2-40B4-BE49-F238E27FC236}">
                <a16:creationId xmlns:a16="http://schemas.microsoft.com/office/drawing/2014/main" id="{7838357D-6B5A-B1A9-91A7-76162A35688D}"/>
              </a:ext>
            </a:extLst>
          </p:cNvPr>
          <p:cNvSpPr>
            <a:spLocks noGrp="1"/>
          </p:cNvSpPr>
          <p:nvPr>
            <p:ph type="body" sz="quarter" idx="3"/>
          </p:nvPr>
        </p:nvSpPr>
        <p:spPr>
          <a:xfrm>
            <a:off x="5088384" y="1649292"/>
            <a:ext cx="4185618" cy="576262"/>
          </a:xfrm>
        </p:spPr>
        <p:txBody>
          <a:bodyPr/>
          <a:lstStyle/>
          <a:p>
            <a:r>
              <a:rPr lang="cs-CZ" dirty="0"/>
              <a:t>15%</a:t>
            </a:r>
          </a:p>
        </p:txBody>
      </p:sp>
      <p:sp>
        <p:nvSpPr>
          <p:cNvPr id="6" name="Zástupný obsah 5">
            <a:extLst>
              <a:ext uri="{FF2B5EF4-FFF2-40B4-BE49-F238E27FC236}">
                <a16:creationId xmlns:a16="http://schemas.microsoft.com/office/drawing/2014/main" id="{9C366F5A-0CA3-72E7-61D5-C2DC84304F8B}"/>
              </a:ext>
            </a:extLst>
          </p:cNvPr>
          <p:cNvSpPr>
            <a:spLocks noGrp="1"/>
          </p:cNvSpPr>
          <p:nvPr>
            <p:ph sz="quarter" idx="4"/>
          </p:nvPr>
        </p:nvSpPr>
        <p:spPr>
          <a:xfrm>
            <a:off x="5088384" y="2317073"/>
            <a:ext cx="4185617" cy="3724290"/>
          </a:xfrm>
        </p:spPr>
        <p:txBody>
          <a:bodyPr>
            <a:normAutofit fontScale="92500" lnSpcReduction="20000"/>
          </a:bodyPr>
          <a:lstStyle/>
          <a:p>
            <a:r>
              <a:rPr lang="cs-CZ" dirty="0"/>
              <a:t>Palivové dřevo (ve formě špalků, polen, větví, otepí – co se vleze do kamen)</a:t>
            </a:r>
          </a:p>
          <a:p>
            <a:r>
              <a:rPr lang="cs-CZ" dirty="0"/>
              <a:t>Prodej potravin „z okna“</a:t>
            </a:r>
          </a:p>
        </p:txBody>
      </p:sp>
    </p:spTree>
    <p:extLst>
      <p:ext uri="{BB962C8B-B14F-4D97-AF65-F5344CB8AC3E}">
        <p14:creationId xmlns:p14="http://schemas.microsoft.com/office/powerpoint/2010/main" val="3610773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BB93D01-B1C9-EE30-F3A3-97A199A3EB84}"/>
              </a:ext>
            </a:extLst>
          </p:cNvPr>
          <p:cNvSpPr>
            <a:spLocks noGrp="1"/>
          </p:cNvSpPr>
          <p:nvPr>
            <p:ph type="title"/>
          </p:nvPr>
        </p:nvSpPr>
        <p:spPr/>
        <p:txBody>
          <a:bodyPr/>
          <a:lstStyle/>
          <a:p>
            <a:r>
              <a:rPr lang="cs-CZ" dirty="0">
                <a:solidFill>
                  <a:schemeClr val="tx1"/>
                </a:solidFill>
              </a:rPr>
              <a:t>Sazby daně – nejčastější příklady</a:t>
            </a:r>
            <a:endParaRPr lang="cs-CZ" dirty="0"/>
          </a:p>
        </p:txBody>
      </p:sp>
      <p:sp>
        <p:nvSpPr>
          <p:cNvPr id="3" name="Zástupný text 2">
            <a:extLst>
              <a:ext uri="{FF2B5EF4-FFF2-40B4-BE49-F238E27FC236}">
                <a16:creationId xmlns:a16="http://schemas.microsoft.com/office/drawing/2014/main" id="{BF745355-BF1E-D51A-5963-CC433BA71CE0}"/>
              </a:ext>
            </a:extLst>
          </p:cNvPr>
          <p:cNvSpPr>
            <a:spLocks noGrp="1"/>
          </p:cNvSpPr>
          <p:nvPr>
            <p:ph type="body" idx="1"/>
          </p:nvPr>
        </p:nvSpPr>
        <p:spPr>
          <a:xfrm>
            <a:off x="675744" y="1761270"/>
            <a:ext cx="4185623" cy="576262"/>
          </a:xfrm>
        </p:spPr>
        <p:txBody>
          <a:bodyPr/>
          <a:lstStyle/>
          <a:p>
            <a:r>
              <a:rPr lang="cs-CZ" dirty="0"/>
              <a:t>10 %</a:t>
            </a:r>
          </a:p>
        </p:txBody>
      </p:sp>
      <p:sp>
        <p:nvSpPr>
          <p:cNvPr id="4" name="Zástupný obsah 3">
            <a:extLst>
              <a:ext uri="{FF2B5EF4-FFF2-40B4-BE49-F238E27FC236}">
                <a16:creationId xmlns:a16="http://schemas.microsoft.com/office/drawing/2014/main" id="{1F2E46FF-36A6-375A-CE19-415F39E19569}"/>
              </a:ext>
            </a:extLst>
          </p:cNvPr>
          <p:cNvSpPr>
            <a:spLocks noGrp="1"/>
          </p:cNvSpPr>
          <p:nvPr>
            <p:ph sz="half" idx="2"/>
          </p:nvPr>
        </p:nvSpPr>
        <p:spPr/>
        <p:txBody>
          <a:bodyPr/>
          <a:lstStyle/>
          <a:p>
            <a:r>
              <a:rPr lang="cs-CZ" dirty="0"/>
              <a:t>Vodné</a:t>
            </a:r>
          </a:p>
          <a:p>
            <a:r>
              <a:rPr lang="cs-CZ" dirty="0"/>
              <a:t>Stočné</a:t>
            </a:r>
          </a:p>
          <a:p>
            <a:r>
              <a:rPr lang="cs-CZ" dirty="0"/>
              <a:t>Teplo</a:t>
            </a:r>
          </a:p>
          <a:p>
            <a:r>
              <a:rPr lang="cs-CZ" dirty="0"/>
              <a:t>Knihy (reklama max 50%)</a:t>
            </a:r>
          </a:p>
        </p:txBody>
      </p:sp>
      <p:sp>
        <p:nvSpPr>
          <p:cNvPr id="5" name="Zástupný text 4">
            <a:extLst>
              <a:ext uri="{FF2B5EF4-FFF2-40B4-BE49-F238E27FC236}">
                <a16:creationId xmlns:a16="http://schemas.microsoft.com/office/drawing/2014/main" id="{E0A92B12-FAA9-A46E-B9DC-FC7ADB05AC9D}"/>
              </a:ext>
            </a:extLst>
          </p:cNvPr>
          <p:cNvSpPr>
            <a:spLocks noGrp="1"/>
          </p:cNvSpPr>
          <p:nvPr>
            <p:ph type="body" sz="quarter" idx="3"/>
          </p:nvPr>
        </p:nvSpPr>
        <p:spPr>
          <a:xfrm>
            <a:off x="5088383" y="1757560"/>
            <a:ext cx="4185618" cy="576262"/>
          </a:xfrm>
        </p:spPr>
        <p:txBody>
          <a:bodyPr/>
          <a:lstStyle/>
          <a:p>
            <a:r>
              <a:rPr lang="cs-CZ" dirty="0"/>
              <a:t>Osvobozeno (0%)</a:t>
            </a:r>
          </a:p>
        </p:txBody>
      </p:sp>
      <p:sp>
        <p:nvSpPr>
          <p:cNvPr id="6" name="Zástupný obsah 5">
            <a:extLst>
              <a:ext uri="{FF2B5EF4-FFF2-40B4-BE49-F238E27FC236}">
                <a16:creationId xmlns:a16="http://schemas.microsoft.com/office/drawing/2014/main" id="{B3F87574-EC47-756B-FFF1-1FD281899CBA}"/>
              </a:ext>
            </a:extLst>
          </p:cNvPr>
          <p:cNvSpPr>
            <a:spLocks noGrp="1"/>
          </p:cNvSpPr>
          <p:nvPr>
            <p:ph sz="quarter" idx="4"/>
          </p:nvPr>
        </p:nvSpPr>
        <p:spPr/>
        <p:txBody>
          <a:bodyPr/>
          <a:lstStyle/>
          <a:p>
            <a:r>
              <a:rPr lang="cs-CZ" dirty="0"/>
              <a:t>Nájem za účelem sportu</a:t>
            </a:r>
          </a:p>
          <a:p>
            <a:r>
              <a:rPr lang="cs-CZ" dirty="0"/>
              <a:t>Nájem bytů</a:t>
            </a:r>
          </a:p>
          <a:p>
            <a:r>
              <a:rPr lang="cs-CZ" dirty="0"/>
              <a:t>Pachtovné zemědělských pozemků</a:t>
            </a:r>
          </a:p>
        </p:txBody>
      </p:sp>
    </p:spTree>
    <p:extLst>
      <p:ext uri="{BB962C8B-B14F-4D97-AF65-F5344CB8AC3E}">
        <p14:creationId xmlns:p14="http://schemas.microsoft.com/office/powerpoint/2010/main" val="36608351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BE20CED-D5F0-E28A-1BF4-254C89323D54}"/>
              </a:ext>
            </a:extLst>
          </p:cNvPr>
          <p:cNvSpPr>
            <a:spLocks noGrp="1"/>
          </p:cNvSpPr>
          <p:nvPr>
            <p:ph type="title"/>
          </p:nvPr>
        </p:nvSpPr>
        <p:spPr/>
        <p:txBody>
          <a:bodyPr/>
          <a:lstStyle/>
          <a:p>
            <a:r>
              <a:rPr lang="cs-CZ" dirty="0">
                <a:solidFill>
                  <a:schemeClr val="tx1"/>
                </a:solidFill>
              </a:rPr>
              <a:t>Pronájmy nemovitých věcí</a:t>
            </a:r>
          </a:p>
        </p:txBody>
      </p:sp>
      <p:sp>
        <p:nvSpPr>
          <p:cNvPr id="3" name="Zástupný obsah 2">
            <a:extLst>
              <a:ext uri="{FF2B5EF4-FFF2-40B4-BE49-F238E27FC236}">
                <a16:creationId xmlns:a16="http://schemas.microsoft.com/office/drawing/2014/main" id="{B87FA9AE-1DA6-8C12-524B-CB9CA956ED6B}"/>
              </a:ext>
            </a:extLst>
          </p:cNvPr>
          <p:cNvSpPr>
            <a:spLocks noGrp="1"/>
          </p:cNvSpPr>
          <p:nvPr>
            <p:ph idx="1"/>
          </p:nvPr>
        </p:nvSpPr>
        <p:spPr>
          <a:xfrm>
            <a:off x="677334" y="1455939"/>
            <a:ext cx="8596668" cy="4585424"/>
          </a:xfrm>
        </p:spPr>
        <p:txBody>
          <a:bodyPr/>
          <a:lstStyle/>
          <a:p>
            <a:r>
              <a:rPr lang="cs-CZ" b="1" dirty="0"/>
              <a:t>Krátkodobé pronájmy</a:t>
            </a:r>
            <a:r>
              <a:rPr lang="cs-CZ" dirty="0"/>
              <a:t> do 48 hodin 21 % (s výjimkou sportu – ten je vždy osvobozen)</a:t>
            </a:r>
          </a:p>
          <a:p>
            <a:r>
              <a:rPr lang="cs-CZ" b="1" dirty="0"/>
              <a:t>Dlouhodobé pronájmy</a:t>
            </a:r>
          </a:p>
          <a:p>
            <a:r>
              <a:rPr lang="cs-CZ" dirty="0"/>
              <a:t>- pro účely bydlení – vždy osvobozeno</a:t>
            </a:r>
          </a:p>
          <a:p>
            <a:r>
              <a:rPr lang="cs-CZ" dirty="0"/>
              <a:t>- nebytové prostory pronajaté neplátci DPH – vždy osvobozeno</a:t>
            </a:r>
          </a:p>
          <a:p>
            <a:r>
              <a:rPr lang="cs-CZ" dirty="0"/>
              <a:t>- nebytové prostory pronajaté plátci DPH – lze zdanit 21% nebo osvobodit</a:t>
            </a:r>
          </a:p>
          <a:p>
            <a:endParaRPr lang="cs-CZ" dirty="0"/>
          </a:p>
          <a:p>
            <a:r>
              <a:rPr lang="cs-CZ" dirty="0"/>
              <a:t>Pronájmy movitých věcí – vždy 21%</a:t>
            </a:r>
          </a:p>
          <a:p>
            <a:endParaRPr lang="cs-CZ" dirty="0"/>
          </a:p>
          <a:p>
            <a:r>
              <a:rPr lang="cs-CZ" dirty="0"/>
              <a:t>Znak pronájmu: jsou vyloučena práva 3. osob</a:t>
            </a:r>
          </a:p>
          <a:p>
            <a:r>
              <a:rPr lang="cs-CZ" dirty="0"/>
              <a:t>Antény, reklama, věcná břemena, automat na kávu… vždy služba, ne nájem!</a:t>
            </a:r>
          </a:p>
        </p:txBody>
      </p:sp>
    </p:spTree>
    <p:extLst>
      <p:ext uri="{BB962C8B-B14F-4D97-AF65-F5344CB8AC3E}">
        <p14:creationId xmlns:p14="http://schemas.microsoft.com/office/powerpoint/2010/main" val="3329580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677334" y="549964"/>
            <a:ext cx="8596668" cy="752061"/>
          </a:xfrm>
        </p:spPr>
        <p:txBody>
          <a:bodyPr>
            <a:normAutofit/>
          </a:bodyPr>
          <a:lstStyle/>
          <a:p>
            <a:pPr algn="ctr"/>
            <a:r>
              <a:rPr lang="cs-CZ" sz="3200" b="1" dirty="0">
                <a:solidFill>
                  <a:schemeClr val="tx1"/>
                </a:solidFill>
              </a:rPr>
              <a:t>DPH při převodech nemovitých věcí</a:t>
            </a:r>
            <a:endParaRPr lang="cs-CZ" sz="3200" b="1" dirty="0"/>
          </a:p>
        </p:txBody>
      </p:sp>
      <p:pic>
        <p:nvPicPr>
          <p:cNvPr id="5" name="Obrázek 4">
            <a:extLst>
              <a:ext uri="{FF2B5EF4-FFF2-40B4-BE49-F238E27FC236}">
                <a16:creationId xmlns:a16="http://schemas.microsoft.com/office/drawing/2014/main" id="{EBD042F1-05DF-3D19-5F1C-C1D65DFE60F9}"/>
              </a:ext>
            </a:extLst>
          </p:cNvPr>
          <p:cNvPicPr>
            <a:picLocks noChangeAspect="1"/>
          </p:cNvPicPr>
          <p:nvPr/>
        </p:nvPicPr>
        <p:blipFill rotWithShape="1">
          <a:blip r:embed="rId2"/>
          <a:srcRect l="1658" t="21450" r="1064" b="1883"/>
          <a:stretch/>
        </p:blipFill>
        <p:spPr>
          <a:xfrm>
            <a:off x="895655" y="1302025"/>
            <a:ext cx="8160026" cy="5257801"/>
          </a:xfrm>
          <a:prstGeom prst="rect">
            <a:avLst/>
          </a:prstGeom>
        </p:spPr>
      </p:pic>
    </p:spTree>
    <p:extLst>
      <p:ext uri="{BB962C8B-B14F-4D97-AF65-F5344CB8AC3E}">
        <p14:creationId xmlns:p14="http://schemas.microsoft.com/office/powerpoint/2010/main" val="3070070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1799FD1-5E04-7D29-0505-3A7D5AEFA5F7}"/>
              </a:ext>
            </a:extLst>
          </p:cNvPr>
          <p:cNvSpPr>
            <a:spLocks noGrp="1"/>
          </p:cNvSpPr>
          <p:nvPr>
            <p:ph type="title"/>
          </p:nvPr>
        </p:nvSpPr>
        <p:spPr/>
        <p:txBody>
          <a:bodyPr/>
          <a:lstStyle/>
          <a:p>
            <a:r>
              <a:rPr lang="cs-CZ" dirty="0">
                <a:solidFill>
                  <a:schemeClr val="tx1"/>
                </a:solidFill>
              </a:rPr>
              <a:t>Prodej nemovitých věcí</a:t>
            </a:r>
          </a:p>
        </p:txBody>
      </p:sp>
      <p:sp>
        <p:nvSpPr>
          <p:cNvPr id="3" name="Zástupný obsah 2">
            <a:extLst>
              <a:ext uri="{FF2B5EF4-FFF2-40B4-BE49-F238E27FC236}">
                <a16:creationId xmlns:a16="http://schemas.microsoft.com/office/drawing/2014/main" id="{8224486C-9F4A-35FC-AA35-7B6A971F8A46}"/>
              </a:ext>
            </a:extLst>
          </p:cNvPr>
          <p:cNvSpPr>
            <a:spLocks noGrp="1"/>
          </p:cNvSpPr>
          <p:nvPr>
            <p:ph idx="1"/>
          </p:nvPr>
        </p:nvSpPr>
        <p:spPr>
          <a:xfrm>
            <a:off x="677334" y="1518082"/>
            <a:ext cx="8596668" cy="4829451"/>
          </a:xfrm>
        </p:spPr>
        <p:txBody>
          <a:bodyPr>
            <a:normAutofit fontScale="92500" lnSpcReduction="10000"/>
          </a:bodyPr>
          <a:lstStyle/>
          <a:p>
            <a:pPr marL="0" indent="0">
              <a:buNone/>
            </a:pPr>
            <a:r>
              <a:rPr lang="cs-CZ" b="1" dirty="0"/>
              <a:t>1. Není předmětem daně</a:t>
            </a:r>
          </a:p>
          <a:p>
            <a:pPr>
              <a:buFontTx/>
              <a:buChar char="-"/>
            </a:pPr>
            <a:r>
              <a:rPr lang="cs-CZ" dirty="0"/>
              <a:t>pokud obec jedná jako osoba nepovinná k dani:</a:t>
            </a:r>
          </a:p>
          <a:p>
            <a:pPr>
              <a:buFontTx/>
              <a:buChar char="-"/>
            </a:pPr>
            <a:r>
              <a:rPr lang="cs-CZ" dirty="0"/>
              <a:t>Pokud nemovitá věc nesloužila k ekonomické činnosti a není v obchodním majetku obce</a:t>
            </a:r>
          </a:p>
          <a:p>
            <a:pPr>
              <a:buFontTx/>
              <a:buChar char="-"/>
            </a:pPr>
            <a:endParaRPr lang="cs-CZ" dirty="0"/>
          </a:p>
          <a:p>
            <a:pPr marL="0" indent="0">
              <a:buNone/>
            </a:pPr>
            <a:r>
              <a:rPr lang="cs-CZ" b="1" dirty="0"/>
              <a:t>2. Je předmětem daně (§56 ZDPH)</a:t>
            </a:r>
          </a:p>
          <a:p>
            <a:pPr marL="0" indent="0">
              <a:buNone/>
            </a:pPr>
            <a:r>
              <a:rPr lang="cs-CZ" dirty="0"/>
              <a:t>a)  Zdaněno			– stavební pozemky</a:t>
            </a:r>
          </a:p>
          <a:p>
            <a:pPr marL="0" lvl="5" indent="0">
              <a:buNone/>
            </a:pPr>
            <a:r>
              <a:rPr lang="cs-CZ" dirty="0"/>
              <a:t>					- </a:t>
            </a:r>
            <a:r>
              <a:rPr lang="cs-CZ" sz="1800" dirty="0"/>
              <a:t>Budovy mladší 5 let a budovy s podstatnou rekonstrukcí v 					         posledních 5 letech</a:t>
            </a:r>
          </a:p>
          <a:p>
            <a:pPr marL="0" indent="0">
              <a:buNone/>
            </a:pPr>
            <a:r>
              <a:rPr lang="cs-CZ" dirty="0"/>
              <a:t>					- funkční celky se stavbou mladší 5 let (oploceno)</a:t>
            </a:r>
          </a:p>
          <a:p>
            <a:pPr marL="0" indent="0">
              <a:buNone/>
            </a:pPr>
            <a:r>
              <a:rPr lang="cs-CZ" dirty="0"/>
              <a:t>b)  Osvobozeno		- samostatné pozemky nezastavitelné</a:t>
            </a:r>
          </a:p>
          <a:p>
            <a:pPr marL="0" indent="0">
              <a:buNone/>
            </a:pPr>
            <a:r>
              <a:rPr lang="cs-CZ" dirty="0"/>
              <a:t>					- budovy starší 5 let bez podstatné rekonstrukce v posl.5                      						letech</a:t>
            </a:r>
          </a:p>
          <a:p>
            <a:pPr marL="0" indent="0">
              <a:buNone/>
            </a:pPr>
            <a:r>
              <a:rPr lang="cs-CZ" dirty="0"/>
              <a:t>					- funkční celky se stavbou starší 5 let (oploceno)</a:t>
            </a:r>
          </a:p>
        </p:txBody>
      </p:sp>
    </p:spTree>
    <p:extLst>
      <p:ext uri="{BB962C8B-B14F-4D97-AF65-F5344CB8AC3E}">
        <p14:creationId xmlns:p14="http://schemas.microsoft.com/office/powerpoint/2010/main" val="13590429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D0C5AA8-4950-A58E-9234-5584529F66E4}"/>
              </a:ext>
            </a:extLst>
          </p:cNvPr>
          <p:cNvSpPr>
            <a:spLocks noGrp="1"/>
          </p:cNvSpPr>
          <p:nvPr>
            <p:ph type="title"/>
          </p:nvPr>
        </p:nvSpPr>
        <p:spPr/>
        <p:txBody>
          <a:bodyPr/>
          <a:lstStyle/>
          <a:p>
            <a:r>
              <a:rPr lang="cs-CZ" dirty="0">
                <a:solidFill>
                  <a:schemeClr val="tx1"/>
                </a:solidFill>
              </a:rPr>
              <a:t>Prodej dlouhodobého majetku, který není předmětem DPH</a:t>
            </a:r>
          </a:p>
        </p:txBody>
      </p:sp>
      <p:sp>
        <p:nvSpPr>
          <p:cNvPr id="3" name="Zástupný obsah 2">
            <a:extLst>
              <a:ext uri="{FF2B5EF4-FFF2-40B4-BE49-F238E27FC236}">
                <a16:creationId xmlns:a16="http://schemas.microsoft.com/office/drawing/2014/main" id="{5B854D5F-A387-2B05-105A-242C3B48A990}"/>
              </a:ext>
            </a:extLst>
          </p:cNvPr>
          <p:cNvSpPr>
            <a:spLocks noGrp="1"/>
          </p:cNvSpPr>
          <p:nvPr>
            <p:ph idx="1"/>
          </p:nvPr>
        </p:nvSpPr>
        <p:spPr/>
        <p:txBody>
          <a:bodyPr>
            <a:normAutofit fontScale="92500"/>
          </a:bodyPr>
          <a:lstStyle/>
          <a:p>
            <a:r>
              <a:rPr lang="cs-CZ" dirty="0"/>
              <a:t>Zápis z Koordinačního výboru KDP ČR, GFŘ a MF „568/09.09.20 Uplatnění DPH při prodeji majetku plátcem“</a:t>
            </a:r>
          </a:p>
          <a:p>
            <a:r>
              <a:rPr lang="cs-CZ" dirty="0"/>
              <a:t>Prodej majetku, který není předmětem DPH, nevstupuje do obratu pro povinnou registraci</a:t>
            </a:r>
          </a:p>
          <a:p>
            <a:r>
              <a:rPr lang="cs-CZ" dirty="0"/>
              <a:t>Pokud majetek nesloužil k ekonomické činnosti (pronájmu), byl používán k výkonu veřejné správy, nebo nebyl využíván vůbec, pak není předmětem DPH, (výnos z takového prodeje se nepočítá do obratu), za předpokladu, že není zhodnocen na pozemek stavební – nesmí dojít k výstavbě sítí, inzerci atd. Územní plán není v takovém případě rozhodující.</a:t>
            </a:r>
          </a:p>
          <a:p>
            <a:r>
              <a:rPr lang="cs-CZ" dirty="0"/>
              <a:t>Prodej majetku není předmětem daně v případě, že prodávající majetek nevložil do obchodního majetku pro účely DPH, neeviduje jej v evidenci DPH, neuplatnil si při jeho pořízení nárok na odpočet (ačkoli ho třeba používal pro ekonomickou činnost), při prodeji nepodnikal aktivní kroky, které využívají běžní obchodníci.</a:t>
            </a:r>
          </a:p>
        </p:txBody>
      </p:sp>
    </p:spTree>
    <p:extLst>
      <p:ext uri="{BB962C8B-B14F-4D97-AF65-F5344CB8AC3E}">
        <p14:creationId xmlns:p14="http://schemas.microsoft.com/office/powerpoint/2010/main" val="31236945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4DA7BFE-4F7D-1A97-718B-913F2E457ACF}"/>
              </a:ext>
            </a:extLst>
          </p:cNvPr>
          <p:cNvSpPr>
            <a:spLocks noGrp="1"/>
          </p:cNvSpPr>
          <p:nvPr>
            <p:ph type="title"/>
          </p:nvPr>
        </p:nvSpPr>
        <p:spPr/>
        <p:txBody>
          <a:bodyPr/>
          <a:lstStyle/>
          <a:p>
            <a:r>
              <a:rPr lang="cs-CZ" dirty="0">
                <a:solidFill>
                  <a:schemeClr val="tx1"/>
                </a:solidFill>
              </a:rPr>
              <a:t>Zdaněný prodej nemovitých věcí</a:t>
            </a:r>
          </a:p>
        </p:txBody>
      </p:sp>
      <p:sp>
        <p:nvSpPr>
          <p:cNvPr id="3" name="Zástupný obsah 2">
            <a:extLst>
              <a:ext uri="{FF2B5EF4-FFF2-40B4-BE49-F238E27FC236}">
                <a16:creationId xmlns:a16="http://schemas.microsoft.com/office/drawing/2014/main" id="{1CC03375-975B-B04C-22DB-EE41BA15E71A}"/>
              </a:ext>
            </a:extLst>
          </p:cNvPr>
          <p:cNvSpPr>
            <a:spLocks noGrp="1"/>
          </p:cNvSpPr>
          <p:nvPr>
            <p:ph idx="1"/>
          </p:nvPr>
        </p:nvSpPr>
        <p:spPr>
          <a:xfrm>
            <a:off x="677334" y="1447060"/>
            <a:ext cx="8596668" cy="5166803"/>
          </a:xfrm>
        </p:spPr>
        <p:txBody>
          <a:bodyPr>
            <a:normAutofit lnSpcReduction="10000"/>
          </a:bodyPr>
          <a:lstStyle/>
          <a:p>
            <a:pPr marL="0" indent="0">
              <a:buNone/>
            </a:pPr>
            <a:r>
              <a:rPr lang="cs-CZ" b="1" dirty="0"/>
              <a:t>Odvod DPH k okamžiku:                              </a:t>
            </a:r>
            <a:r>
              <a:rPr lang="cs-CZ" dirty="0">
                <a:solidFill>
                  <a:srgbClr val="FF0000"/>
                </a:solidFill>
              </a:rPr>
              <a:t>co nastane dříve!!!</a:t>
            </a:r>
          </a:p>
          <a:p>
            <a:r>
              <a:rPr lang="cs-CZ" dirty="0"/>
              <a:t>1. přijetí úplaty před DUZP</a:t>
            </a:r>
          </a:p>
          <a:p>
            <a:r>
              <a:rPr lang="cs-CZ" dirty="0"/>
              <a:t>2. DUZP – okamžikem předání nemovité věci nebo</a:t>
            </a:r>
          </a:p>
          <a:p>
            <a:pPr marL="914400" lvl="2" indent="0">
              <a:buNone/>
            </a:pPr>
            <a:r>
              <a:rPr lang="cs-CZ" dirty="0"/>
              <a:t>     - </a:t>
            </a:r>
            <a:r>
              <a:rPr lang="cs-CZ" sz="1800" dirty="0"/>
              <a:t>okamžikem obdržení listiny o zápisu do KN</a:t>
            </a:r>
          </a:p>
          <a:p>
            <a:pPr marL="914400" lvl="2" indent="0">
              <a:buNone/>
            </a:pPr>
            <a:endParaRPr lang="cs-CZ" sz="1800" dirty="0"/>
          </a:p>
          <a:p>
            <a:pPr marL="914400" lvl="2" indent="0">
              <a:buNone/>
            </a:pPr>
            <a:r>
              <a:rPr lang="cs-CZ" sz="1800" u="sng" dirty="0"/>
              <a:t>Účetní hledisko</a:t>
            </a:r>
          </a:p>
          <a:p>
            <a:pPr lvl="2">
              <a:buFontTx/>
              <a:buChar char="-"/>
            </a:pPr>
            <a:r>
              <a:rPr lang="cs-CZ" sz="1800" dirty="0"/>
              <a:t>Vyřazení z majetku a účtování výnosu v okamžiku </a:t>
            </a:r>
            <a:r>
              <a:rPr lang="cs-CZ" sz="1800" dirty="0" err="1"/>
              <a:t>zavkladování</a:t>
            </a:r>
            <a:r>
              <a:rPr lang="cs-CZ" sz="1800" dirty="0"/>
              <a:t> pozemku (podání návrhu na vklad do KN)</a:t>
            </a:r>
          </a:p>
          <a:p>
            <a:pPr lvl="2">
              <a:buFontTx/>
              <a:buChar char="-"/>
            </a:pPr>
            <a:r>
              <a:rPr lang="cs-CZ" sz="1800" dirty="0"/>
              <a:t>Pro zjednodušení lze odvést DPH již v okamžiku účtování o výnosu při podání návrhu na vklad do KN</a:t>
            </a:r>
          </a:p>
          <a:p>
            <a:pPr marL="914400" lvl="2" indent="0">
              <a:buNone/>
            </a:pPr>
            <a:endParaRPr lang="cs-CZ" sz="1800" u="sng" dirty="0"/>
          </a:p>
          <a:p>
            <a:pPr marL="914400" lvl="2" indent="0">
              <a:buNone/>
            </a:pPr>
            <a:r>
              <a:rPr lang="cs-CZ" sz="1800" u="sng" dirty="0"/>
              <a:t>Překročení obratu</a:t>
            </a:r>
          </a:p>
          <a:p>
            <a:pPr marL="0" indent="0">
              <a:buNone/>
            </a:pPr>
            <a:r>
              <a:rPr lang="cs-CZ" sz="1800" dirty="0"/>
              <a:t>  	       </a:t>
            </a:r>
            <a:r>
              <a:rPr lang="cs-CZ" dirty="0"/>
              <a:t>DUZP – okamžikem předání nemovité věci nebo</a:t>
            </a:r>
          </a:p>
          <a:p>
            <a:pPr marL="914400" lvl="2" indent="0">
              <a:buNone/>
            </a:pPr>
            <a:r>
              <a:rPr lang="cs-CZ" dirty="0"/>
              <a:t>           - </a:t>
            </a:r>
            <a:r>
              <a:rPr lang="cs-CZ" sz="1800" dirty="0"/>
              <a:t>okamžikem obdržení listiny o zápisu do KN</a:t>
            </a:r>
          </a:p>
          <a:p>
            <a:pPr lvl="2">
              <a:buFontTx/>
              <a:buChar char="-"/>
            </a:pPr>
            <a:endParaRPr lang="cs-CZ" sz="1800" dirty="0"/>
          </a:p>
        </p:txBody>
      </p:sp>
    </p:spTree>
    <p:extLst>
      <p:ext uri="{BB962C8B-B14F-4D97-AF65-F5344CB8AC3E}">
        <p14:creationId xmlns:p14="http://schemas.microsoft.com/office/powerpoint/2010/main" val="31468121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9FAB825-0081-CAD3-0910-0BA9E62B2F46}"/>
              </a:ext>
            </a:extLst>
          </p:cNvPr>
          <p:cNvSpPr>
            <a:spLocks noGrp="1"/>
          </p:cNvSpPr>
          <p:nvPr>
            <p:ph type="title"/>
          </p:nvPr>
        </p:nvSpPr>
        <p:spPr/>
        <p:txBody>
          <a:bodyPr/>
          <a:lstStyle/>
          <a:p>
            <a:r>
              <a:rPr lang="cs-CZ" dirty="0">
                <a:solidFill>
                  <a:schemeClr val="tx1"/>
                </a:solidFill>
              </a:rPr>
              <a:t>DPH – účet 343</a:t>
            </a:r>
          </a:p>
        </p:txBody>
      </p:sp>
      <p:sp>
        <p:nvSpPr>
          <p:cNvPr id="3" name="Zástupný obsah 2">
            <a:extLst>
              <a:ext uri="{FF2B5EF4-FFF2-40B4-BE49-F238E27FC236}">
                <a16:creationId xmlns:a16="http://schemas.microsoft.com/office/drawing/2014/main" id="{44AB8FDB-66E5-AC35-AB2B-E3212098337B}"/>
              </a:ext>
            </a:extLst>
          </p:cNvPr>
          <p:cNvSpPr>
            <a:spLocks noGrp="1"/>
          </p:cNvSpPr>
          <p:nvPr>
            <p:ph sz="half" idx="1"/>
          </p:nvPr>
        </p:nvSpPr>
        <p:spPr/>
        <p:txBody>
          <a:bodyPr/>
          <a:lstStyle/>
          <a:p>
            <a:r>
              <a:rPr lang="cs-CZ" dirty="0"/>
              <a:t>MD</a:t>
            </a:r>
          </a:p>
          <a:p>
            <a:endParaRPr lang="cs-CZ" dirty="0"/>
          </a:p>
          <a:p>
            <a:r>
              <a:rPr lang="cs-CZ" dirty="0"/>
              <a:t>„Nárok na odpočet“</a:t>
            </a:r>
          </a:p>
          <a:p>
            <a:r>
              <a:rPr lang="cs-CZ" dirty="0"/>
              <a:t>DPH na vstupu</a:t>
            </a:r>
          </a:p>
          <a:p>
            <a:r>
              <a:rPr lang="cs-CZ" dirty="0"/>
              <a:t>U nákladů</a:t>
            </a:r>
          </a:p>
          <a:p>
            <a:r>
              <a:rPr lang="cs-CZ" dirty="0"/>
              <a:t>U přijaté faktury (nákupu)</a:t>
            </a:r>
          </a:p>
          <a:p>
            <a:r>
              <a:rPr lang="cs-CZ" dirty="0"/>
              <a:t>Dostáváme DPH od státu</a:t>
            </a:r>
          </a:p>
          <a:p>
            <a:endParaRPr lang="cs-CZ" dirty="0"/>
          </a:p>
        </p:txBody>
      </p:sp>
      <p:sp>
        <p:nvSpPr>
          <p:cNvPr id="4" name="Zástupný obsah 3">
            <a:extLst>
              <a:ext uri="{FF2B5EF4-FFF2-40B4-BE49-F238E27FC236}">
                <a16:creationId xmlns:a16="http://schemas.microsoft.com/office/drawing/2014/main" id="{7560694A-2811-3C6A-1330-79FE90686D21}"/>
              </a:ext>
            </a:extLst>
          </p:cNvPr>
          <p:cNvSpPr>
            <a:spLocks noGrp="1"/>
          </p:cNvSpPr>
          <p:nvPr>
            <p:ph sz="half" idx="2"/>
          </p:nvPr>
        </p:nvSpPr>
        <p:spPr/>
        <p:txBody>
          <a:bodyPr/>
          <a:lstStyle/>
          <a:p>
            <a:r>
              <a:rPr lang="cs-CZ" dirty="0"/>
              <a:t>DAL</a:t>
            </a:r>
          </a:p>
          <a:p>
            <a:endParaRPr lang="cs-CZ" dirty="0"/>
          </a:p>
          <a:p>
            <a:r>
              <a:rPr lang="cs-CZ" dirty="0"/>
              <a:t>„Daňová povinnost“</a:t>
            </a:r>
          </a:p>
          <a:p>
            <a:r>
              <a:rPr lang="cs-CZ" dirty="0"/>
              <a:t>DPH na výstupu</a:t>
            </a:r>
          </a:p>
          <a:p>
            <a:r>
              <a:rPr lang="cs-CZ" dirty="0"/>
              <a:t>U výnosů</a:t>
            </a:r>
          </a:p>
          <a:p>
            <a:r>
              <a:rPr lang="cs-CZ" dirty="0"/>
              <a:t>U vystavené faktury + u přijaté faktury v přenosu</a:t>
            </a:r>
          </a:p>
          <a:p>
            <a:r>
              <a:rPr lang="cs-CZ" dirty="0"/>
              <a:t>DPH platíme státu</a:t>
            </a:r>
          </a:p>
        </p:txBody>
      </p:sp>
    </p:spTree>
    <p:extLst>
      <p:ext uri="{BB962C8B-B14F-4D97-AF65-F5344CB8AC3E}">
        <p14:creationId xmlns:p14="http://schemas.microsoft.com/office/powerpoint/2010/main" val="29156526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B4AE8B9-D4F0-F08F-F394-7477FD3E3DE4}"/>
              </a:ext>
            </a:extLst>
          </p:cNvPr>
          <p:cNvSpPr>
            <a:spLocks noGrp="1"/>
          </p:cNvSpPr>
          <p:nvPr>
            <p:ph type="title"/>
          </p:nvPr>
        </p:nvSpPr>
        <p:spPr/>
        <p:txBody>
          <a:bodyPr/>
          <a:lstStyle/>
          <a:p>
            <a:r>
              <a:rPr lang="cs-CZ" dirty="0">
                <a:solidFill>
                  <a:schemeClr val="tx1"/>
                </a:solidFill>
              </a:rPr>
              <a:t>Výnosy</a:t>
            </a:r>
            <a:br>
              <a:rPr lang="cs-CZ" dirty="0">
                <a:solidFill>
                  <a:schemeClr val="tx1"/>
                </a:solidFill>
              </a:rPr>
            </a:br>
            <a:r>
              <a:rPr lang="cs-CZ" sz="2800" dirty="0">
                <a:solidFill>
                  <a:schemeClr val="tx1"/>
                </a:solidFill>
              </a:rPr>
              <a:t>uskutečněná plnění, daň na výstupu</a:t>
            </a:r>
          </a:p>
        </p:txBody>
      </p:sp>
      <p:sp>
        <p:nvSpPr>
          <p:cNvPr id="3" name="Zástupný obsah 2">
            <a:extLst>
              <a:ext uri="{FF2B5EF4-FFF2-40B4-BE49-F238E27FC236}">
                <a16:creationId xmlns:a16="http://schemas.microsoft.com/office/drawing/2014/main" id="{3C644128-DD16-57E8-F259-212420A047D5}"/>
              </a:ext>
            </a:extLst>
          </p:cNvPr>
          <p:cNvSpPr>
            <a:spLocks noGrp="1"/>
          </p:cNvSpPr>
          <p:nvPr>
            <p:ph idx="1"/>
          </p:nvPr>
        </p:nvSpPr>
        <p:spPr/>
        <p:txBody>
          <a:bodyPr/>
          <a:lstStyle/>
          <a:p>
            <a:pPr marL="0" indent="0">
              <a:buNone/>
            </a:pPr>
            <a:r>
              <a:rPr lang="cs-CZ" dirty="0"/>
              <a:t>1.    mimo režim DPH (např. dar) 	311/6xx  bez kódu pro DPH (</a:t>
            </a:r>
            <a:r>
              <a:rPr lang="cs-CZ" dirty="0" err="1"/>
              <a:t>např.ZJ</a:t>
            </a:r>
            <a:r>
              <a:rPr lang="cs-CZ" dirty="0"/>
              <a:t>)</a:t>
            </a:r>
          </a:p>
          <a:p>
            <a:pPr marL="0" indent="0">
              <a:buNone/>
            </a:pPr>
            <a:endParaRPr lang="cs-CZ" dirty="0"/>
          </a:p>
          <a:p>
            <a:pPr marL="0" indent="0">
              <a:buNone/>
            </a:pPr>
            <a:r>
              <a:rPr lang="cs-CZ" dirty="0"/>
              <a:t>2.    zdaněný výnos (např. VB)</a:t>
            </a:r>
          </a:p>
          <a:p>
            <a:pPr marL="0" indent="0">
              <a:buNone/>
            </a:pPr>
            <a:r>
              <a:rPr lang="cs-CZ" dirty="0"/>
              <a:t>	MD      311     částka celkem   bez kódu pro DPH	</a:t>
            </a:r>
          </a:p>
          <a:p>
            <a:pPr marL="0" indent="0">
              <a:buNone/>
            </a:pPr>
            <a:r>
              <a:rPr lang="cs-CZ" dirty="0"/>
              <a:t>       D        6xx      částka ZD         kód pro DPH (např. ZJ)</a:t>
            </a:r>
          </a:p>
          <a:p>
            <a:pPr marL="0" indent="0">
              <a:buNone/>
            </a:pPr>
            <a:r>
              <a:rPr lang="cs-CZ" dirty="0"/>
              <a:t>	D        343      částka DPH       kód pro DPH (např. ZJ)</a:t>
            </a:r>
          </a:p>
          <a:p>
            <a:pPr marL="0" indent="0">
              <a:buNone/>
            </a:pPr>
            <a:endParaRPr lang="cs-CZ" dirty="0"/>
          </a:p>
          <a:p>
            <a:pPr marL="0" indent="0">
              <a:buNone/>
            </a:pPr>
            <a:r>
              <a:rPr lang="cs-CZ" dirty="0"/>
              <a:t>3. 	osvobozený výnos (např. pacht)  311/6xx  kód pro DPH (např. ZJ) pro ř. 50</a:t>
            </a:r>
          </a:p>
          <a:p>
            <a:pPr>
              <a:buFontTx/>
              <a:buChar char="-"/>
            </a:pPr>
            <a:endParaRPr lang="cs-CZ" dirty="0"/>
          </a:p>
        </p:txBody>
      </p:sp>
    </p:spTree>
    <p:extLst>
      <p:ext uri="{BB962C8B-B14F-4D97-AF65-F5344CB8AC3E}">
        <p14:creationId xmlns:p14="http://schemas.microsoft.com/office/powerpoint/2010/main" val="31131792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AE9017B-58E9-6542-7BAC-BAB3B5F68568}"/>
              </a:ext>
            </a:extLst>
          </p:cNvPr>
          <p:cNvSpPr>
            <a:spLocks noGrp="1"/>
          </p:cNvSpPr>
          <p:nvPr>
            <p:ph type="title"/>
          </p:nvPr>
        </p:nvSpPr>
        <p:spPr>
          <a:xfrm>
            <a:off x="677334" y="485313"/>
            <a:ext cx="8596668" cy="1320800"/>
          </a:xfrm>
        </p:spPr>
        <p:txBody>
          <a:bodyPr>
            <a:normAutofit fontScale="90000"/>
          </a:bodyPr>
          <a:lstStyle/>
          <a:p>
            <a:r>
              <a:rPr lang="cs-CZ" dirty="0">
                <a:solidFill>
                  <a:schemeClr val="tx1"/>
                </a:solidFill>
              </a:rPr>
              <a:t>Náklady</a:t>
            </a:r>
            <a:br>
              <a:rPr lang="cs-CZ" dirty="0">
                <a:solidFill>
                  <a:schemeClr val="tx1"/>
                </a:solidFill>
              </a:rPr>
            </a:br>
            <a:r>
              <a:rPr lang="cs-CZ" sz="3100" dirty="0">
                <a:solidFill>
                  <a:schemeClr val="tx1"/>
                </a:solidFill>
              </a:rPr>
              <a:t>přijatá plnění, daň na vstupu (nárok na odpočet)</a:t>
            </a:r>
          </a:p>
        </p:txBody>
      </p:sp>
      <p:sp>
        <p:nvSpPr>
          <p:cNvPr id="3" name="Zástupný obsah 2">
            <a:extLst>
              <a:ext uri="{FF2B5EF4-FFF2-40B4-BE49-F238E27FC236}">
                <a16:creationId xmlns:a16="http://schemas.microsoft.com/office/drawing/2014/main" id="{ADF1AFFF-641A-4D55-0BBD-E49AA9467602}"/>
              </a:ext>
            </a:extLst>
          </p:cNvPr>
          <p:cNvSpPr>
            <a:spLocks noGrp="1"/>
          </p:cNvSpPr>
          <p:nvPr>
            <p:ph idx="1"/>
          </p:nvPr>
        </p:nvSpPr>
        <p:spPr>
          <a:xfrm>
            <a:off x="677334" y="1806113"/>
            <a:ext cx="8596668" cy="4235249"/>
          </a:xfrm>
        </p:spPr>
        <p:txBody>
          <a:bodyPr/>
          <a:lstStyle/>
          <a:p>
            <a:r>
              <a:rPr lang="cs-CZ" dirty="0"/>
              <a:t>Lze nárokovat 3 roky od DUZP (po dobu plátcovství)</a:t>
            </a:r>
          </a:p>
          <a:p>
            <a:r>
              <a:rPr lang="cs-CZ" dirty="0"/>
              <a:t>Lze nárokovat až v měsíci, kdy máme v ruce daňový doklad</a:t>
            </a:r>
          </a:p>
          <a:p>
            <a:r>
              <a:rPr lang="cs-CZ" dirty="0"/>
              <a:t>„Datum uplatnění daně“ = ve kterém měsíci chci nárokovat DPH</a:t>
            </a:r>
          </a:p>
          <a:p>
            <a:r>
              <a:rPr lang="cs-CZ" dirty="0"/>
              <a:t>Pouze u přijatých faktur, které souvisejí se </a:t>
            </a:r>
            <a:r>
              <a:rPr lang="cs-CZ" b="1" dirty="0"/>
              <a:t>zdaňovanou</a:t>
            </a:r>
            <a:r>
              <a:rPr lang="cs-CZ" dirty="0"/>
              <a:t> ekonomickou činností!</a:t>
            </a:r>
          </a:p>
          <a:p>
            <a:r>
              <a:rPr lang="cs-CZ" dirty="0"/>
              <a:t>Přiřadíme přijatou fakturu k výnosům:</a:t>
            </a:r>
          </a:p>
          <a:p>
            <a:pPr marL="0" indent="0">
              <a:buNone/>
            </a:pPr>
            <a:r>
              <a:rPr lang="cs-CZ" dirty="0"/>
              <a:t>- souvisí jen s příjmy, ze kterých odvádíme DPH – nárok na odpočet v plné výši</a:t>
            </a:r>
          </a:p>
          <a:p>
            <a:pPr marL="0" indent="0">
              <a:buNone/>
            </a:pPr>
            <a:r>
              <a:rPr lang="cs-CZ" dirty="0"/>
              <a:t>- souvisí jen s osvobozenými příjmy – bez nároku na odpočet</a:t>
            </a:r>
          </a:p>
          <a:p>
            <a:pPr marL="0" indent="0">
              <a:buNone/>
            </a:pPr>
            <a:r>
              <a:rPr lang="cs-CZ" dirty="0"/>
              <a:t>- souvisí s vícero druhy příjmů – krácení § 76 ZDPH nebo poměr § 75 ZDPH</a:t>
            </a:r>
          </a:p>
        </p:txBody>
      </p:sp>
    </p:spTree>
    <p:extLst>
      <p:ext uri="{BB962C8B-B14F-4D97-AF65-F5344CB8AC3E}">
        <p14:creationId xmlns:p14="http://schemas.microsoft.com/office/powerpoint/2010/main" val="40468136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3BE8061-2E2F-06FE-4287-52A7986485B5}"/>
              </a:ext>
            </a:extLst>
          </p:cNvPr>
          <p:cNvSpPr>
            <a:spLocks noGrp="1"/>
          </p:cNvSpPr>
          <p:nvPr>
            <p:ph type="title"/>
          </p:nvPr>
        </p:nvSpPr>
        <p:spPr/>
        <p:txBody>
          <a:bodyPr/>
          <a:lstStyle/>
          <a:p>
            <a:r>
              <a:rPr lang="cs-CZ" dirty="0">
                <a:solidFill>
                  <a:schemeClr val="tx1"/>
                </a:solidFill>
              </a:rPr>
              <a:t>Náklady</a:t>
            </a:r>
          </a:p>
        </p:txBody>
      </p:sp>
      <p:sp>
        <p:nvSpPr>
          <p:cNvPr id="3" name="Zástupný obsah 2">
            <a:extLst>
              <a:ext uri="{FF2B5EF4-FFF2-40B4-BE49-F238E27FC236}">
                <a16:creationId xmlns:a16="http://schemas.microsoft.com/office/drawing/2014/main" id="{A1BBA763-9613-B451-D5AD-43DF17FE5E8C}"/>
              </a:ext>
            </a:extLst>
          </p:cNvPr>
          <p:cNvSpPr>
            <a:spLocks noGrp="1"/>
          </p:cNvSpPr>
          <p:nvPr>
            <p:ph idx="1"/>
          </p:nvPr>
        </p:nvSpPr>
        <p:spPr>
          <a:xfrm>
            <a:off x="677334" y="1367161"/>
            <a:ext cx="8596668" cy="5078027"/>
          </a:xfrm>
        </p:spPr>
        <p:txBody>
          <a:bodyPr/>
          <a:lstStyle/>
          <a:p>
            <a:pPr marL="0" indent="0">
              <a:buNone/>
            </a:pPr>
            <a:r>
              <a:rPr lang="cs-CZ" dirty="0"/>
              <a:t>1.   Bez nároku na odpočet + faktury od neplátců – účtování postaru, jako     	neplátce, doklad je „nedaňový“</a:t>
            </a:r>
          </a:p>
          <a:p>
            <a:pPr marL="0" indent="0">
              <a:buNone/>
            </a:pPr>
            <a:r>
              <a:rPr lang="cs-CZ" dirty="0"/>
              <a:t>      5xx bez kódu pro DPH / 321 bez kódu pro DPH, celková částka</a:t>
            </a:r>
          </a:p>
          <a:p>
            <a:pPr marL="0" indent="0">
              <a:buNone/>
            </a:pPr>
            <a:endParaRPr lang="cs-CZ" dirty="0"/>
          </a:p>
          <a:p>
            <a:pPr marL="0" indent="0">
              <a:buNone/>
            </a:pPr>
            <a:r>
              <a:rPr lang="cs-CZ" dirty="0"/>
              <a:t>2.   S plným nárokem na odpočet  - doklad je „daňový“</a:t>
            </a:r>
          </a:p>
          <a:p>
            <a:pPr marL="0" indent="0">
              <a:buNone/>
            </a:pPr>
            <a:r>
              <a:rPr lang="cs-CZ" dirty="0"/>
              <a:t>      MD 5xx s kódem pro DPH          ve výši ZD</a:t>
            </a:r>
          </a:p>
          <a:p>
            <a:pPr marL="0" indent="0">
              <a:buNone/>
            </a:pPr>
            <a:r>
              <a:rPr lang="cs-CZ" dirty="0"/>
              <a:t>      MD 343 s kódem pro DPH          ve výši DPH</a:t>
            </a:r>
          </a:p>
          <a:p>
            <a:pPr marL="0" indent="0">
              <a:buNone/>
            </a:pPr>
            <a:r>
              <a:rPr lang="cs-CZ" dirty="0"/>
              <a:t>      DAL 321 bez kódu pro DPH        ve výši celkem    </a:t>
            </a:r>
          </a:p>
          <a:p>
            <a:pPr marL="0" indent="0">
              <a:buNone/>
            </a:pPr>
            <a:r>
              <a:rPr lang="cs-CZ" dirty="0"/>
              <a:t> </a:t>
            </a:r>
          </a:p>
          <a:p>
            <a:pPr marL="0" indent="0">
              <a:buNone/>
            </a:pPr>
            <a:r>
              <a:rPr lang="cs-CZ" dirty="0"/>
              <a:t>3.    S částečným nárokem na odpočet (koeficienty) – doklad je „daňový“</a:t>
            </a:r>
          </a:p>
          <a:p>
            <a:pPr marL="0" indent="0">
              <a:buNone/>
            </a:pPr>
            <a:r>
              <a:rPr lang="cs-CZ" dirty="0"/>
              <a:t>      - neuplatněná část DPH jde do 5xx nebo do ceny majetku bez kódu pro DPH</a:t>
            </a:r>
          </a:p>
          <a:p>
            <a:pPr marL="0" indent="0">
              <a:buNone/>
            </a:pPr>
            <a:r>
              <a:rPr lang="cs-CZ" dirty="0"/>
              <a:t>      - uplatněná část DPH jde do 343 s kódem pro DPH</a:t>
            </a:r>
          </a:p>
        </p:txBody>
      </p:sp>
    </p:spTree>
    <p:extLst>
      <p:ext uri="{BB962C8B-B14F-4D97-AF65-F5344CB8AC3E}">
        <p14:creationId xmlns:p14="http://schemas.microsoft.com/office/powerpoint/2010/main" val="24228799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25927F6-188C-4683-D860-6666A2377AC0}"/>
              </a:ext>
            </a:extLst>
          </p:cNvPr>
          <p:cNvSpPr>
            <a:spLocks noGrp="1"/>
          </p:cNvSpPr>
          <p:nvPr>
            <p:ph type="title"/>
          </p:nvPr>
        </p:nvSpPr>
        <p:spPr/>
        <p:txBody>
          <a:bodyPr/>
          <a:lstStyle/>
          <a:p>
            <a:r>
              <a:rPr lang="cs-CZ" dirty="0">
                <a:solidFill>
                  <a:schemeClr val="tx1"/>
                </a:solidFill>
              </a:rPr>
              <a:t>Částečný odpočet DPH</a:t>
            </a:r>
          </a:p>
        </p:txBody>
      </p:sp>
      <p:sp>
        <p:nvSpPr>
          <p:cNvPr id="5" name="Zástupný text 4">
            <a:extLst>
              <a:ext uri="{FF2B5EF4-FFF2-40B4-BE49-F238E27FC236}">
                <a16:creationId xmlns:a16="http://schemas.microsoft.com/office/drawing/2014/main" id="{7826064F-A185-A68B-4D15-C7523DAB41D5}"/>
              </a:ext>
            </a:extLst>
          </p:cNvPr>
          <p:cNvSpPr>
            <a:spLocks noGrp="1"/>
          </p:cNvSpPr>
          <p:nvPr>
            <p:ph type="body" idx="1"/>
          </p:nvPr>
        </p:nvSpPr>
        <p:spPr>
          <a:xfrm>
            <a:off x="675744" y="1777550"/>
            <a:ext cx="4185623" cy="576262"/>
          </a:xfrm>
        </p:spPr>
        <p:txBody>
          <a:bodyPr/>
          <a:lstStyle/>
          <a:p>
            <a:r>
              <a:rPr lang="cs-CZ" dirty="0"/>
              <a:t>Krácení § 76</a:t>
            </a:r>
          </a:p>
        </p:txBody>
      </p:sp>
      <p:sp>
        <p:nvSpPr>
          <p:cNvPr id="6" name="Zástupný obsah 5">
            <a:extLst>
              <a:ext uri="{FF2B5EF4-FFF2-40B4-BE49-F238E27FC236}">
                <a16:creationId xmlns:a16="http://schemas.microsoft.com/office/drawing/2014/main" id="{26D4C9BC-70D7-D075-8919-AF19FDF4831A}"/>
              </a:ext>
            </a:extLst>
          </p:cNvPr>
          <p:cNvSpPr>
            <a:spLocks noGrp="1"/>
          </p:cNvSpPr>
          <p:nvPr>
            <p:ph sz="half" idx="2"/>
          </p:nvPr>
        </p:nvSpPr>
        <p:spPr>
          <a:xfrm>
            <a:off x="675745" y="2737245"/>
            <a:ext cx="4185623" cy="1231073"/>
          </a:xfrm>
        </p:spPr>
        <p:txBody>
          <a:bodyPr>
            <a:normAutofit lnSpcReduction="10000"/>
          </a:bodyPr>
          <a:lstStyle/>
          <a:p>
            <a:r>
              <a:rPr lang="cs-CZ" dirty="0"/>
              <a:t>Pokud souvisí jak se zdaňovanými, tak osvobozenými příjmy (oboje jsou předmětem daně)</a:t>
            </a:r>
          </a:p>
          <a:p>
            <a:r>
              <a:rPr lang="cs-CZ" dirty="0"/>
              <a:t>Nabývá hodnot 0-94% nebo 100%</a:t>
            </a:r>
          </a:p>
        </p:txBody>
      </p:sp>
      <p:sp>
        <p:nvSpPr>
          <p:cNvPr id="7" name="Zástupný text 6">
            <a:extLst>
              <a:ext uri="{FF2B5EF4-FFF2-40B4-BE49-F238E27FC236}">
                <a16:creationId xmlns:a16="http://schemas.microsoft.com/office/drawing/2014/main" id="{A7C8DACE-A863-5321-338B-7F27EF29270B}"/>
              </a:ext>
            </a:extLst>
          </p:cNvPr>
          <p:cNvSpPr>
            <a:spLocks noGrp="1"/>
          </p:cNvSpPr>
          <p:nvPr>
            <p:ph type="body" sz="quarter" idx="3"/>
          </p:nvPr>
        </p:nvSpPr>
        <p:spPr>
          <a:xfrm>
            <a:off x="5088384" y="1777550"/>
            <a:ext cx="4185618" cy="576262"/>
          </a:xfrm>
        </p:spPr>
        <p:txBody>
          <a:bodyPr/>
          <a:lstStyle/>
          <a:p>
            <a:r>
              <a:rPr lang="cs-CZ" dirty="0"/>
              <a:t>Poměr § 75</a:t>
            </a:r>
          </a:p>
        </p:txBody>
      </p:sp>
      <p:sp>
        <p:nvSpPr>
          <p:cNvPr id="8" name="Zástupný obsah 7">
            <a:extLst>
              <a:ext uri="{FF2B5EF4-FFF2-40B4-BE49-F238E27FC236}">
                <a16:creationId xmlns:a16="http://schemas.microsoft.com/office/drawing/2014/main" id="{3CD501DC-BDB0-F64E-0E45-CC1A420C713E}"/>
              </a:ext>
            </a:extLst>
          </p:cNvPr>
          <p:cNvSpPr>
            <a:spLocks noGrp="1"/>
          </p:cNvSpPr>
          <p:nvPr>
            <p:ph sz="quarter" idx="4"/>
          </p:nvPr>
        </p:nvSpPr>
        <p:spPr>
          <a:xfrm>
            <a:off x="5088384" y="2737245"/>
            <a:ext cx="4185617" cy="1231073"/>
          </a:xfrm>
        </p:spPr>
        <p:txBody>
          <a:bodyPr>
            <a:normAutofit lnSpcReduction="10000"/>
          </a:bodyPr>
          <a:lstStyle/>
          <a:p>
            <a:r>
              <a:rPr lang="cs-CZ" dirty="0"/>
              <a:t>Pokud souvisí jak se zdaňovanými, tak s příjmy mimo režim DPH (VVS)</a:t>
            </a:r>
          </a:p>
          <a:p>
            <a:r>
              <a:rPr lang="cs-CZ" dirty="0"/>
              <a:t>99,1% se zaokrouhlí na 100% (</a:t>
            </a:r>
            <a:r>
              <a:rPr lang="cs-CZ" dirty="0" err="1"/>
              <a:t>vnitrospotřeba</a:t>
            </a:r>
            <a:r>
              <a:rPr lang="cs-CZ"/>
              <a:t> do 1%)</a:t>
            </a:r>
            <a:endParaRPr lang="cs-CZ" dirty="0"/>
          </a:p>
        </p:txBody>
      </p:sp>
      <p:sp>
        <p:nvSpPr>
          <p:cNvPr id="9" name="TextovéPole 8">
            <a:extLst>
              <a:ext uri="{FF2B5EF4-FFF2-40B4-BE49-F238E27FC236}">
                <a16:creationId xmlns:a16="http://schemas.microsoft.com/office/drawing/2014/main" id="{C7808440-1E8C-D82A-6FC4-F84A6FD15573}"/>
              </a:ext>
            </a:extLst>
          </p:cNvPr>
          <p:cNvSpPr txBox="1"/>
          <p:nvPr/>
        </p:nvSpPr>
        <p:spPr>
          <a:xfrm>
            <a:off x="3116062" y="4057095"/>
            <a:ext cx="4261282" cy="646331"/>
          </a:xfrm>
          <a:prstGeom prst="rect">
            <a:avLst/>
          </a:prstGeom>
          <a:noFill/>
        </p:spPr>
        <p:txBody>
          <a:bodyPr wrap="square" rtlCol="0">
            <a:spAutoFit/>
          </a:bodyPr>
          <a:lstStyle/>
          <a:p>
            <a:r>
              <a:rPr lang="cs-CZ" dirty="0"/>
              <a:t>Příp. kombinace obou koeficientů – efektivita při pracnosti výpočtu??</a:t>
            </a:r>
          </a:p>
        </p:txBody>
      </p:sp>
      <p:sp>
        <p:nvSpPr>
          <p:cNvPr id="10" name="TextovéPole 9">
            <a:extLst>
              <a:ext uri="{FF2B5EF4-FFF2-40B4-BE49-F238E27FC236}">
                <a16:creationId xmlns:a16="http://schemas.microsoft.com/office/drawing/2014/main" id="{AD73E2D7-96B4-5FF6-52C9-FA02019AA0ED}"/>
              </a:ext>
            </a:extLst>
          </p:cNvPr>
          <p:cNvSpPr txBox="1"/>
          <p:nvPr/>
        </p:nvSpPr>
        <p:spPr>
          <a:xfrm>
            <a:off x="887767" y="4927107"/>
            <a:ext cx="6809173" cy="1200329"/>
          </a:xfrm>
          <a:prstGeom prst="rect">
            <a:avLst/>
          </a:prstGeom>
          <a:noFill/>
        </p:spPr>
        <p:txBody>
          <a:bodyPr wrap="square" rtlCol="0">
            <a:spAutoFit/>
          </a:bodyPr>
          <a:lstStyle/>
          <a:p>
            <a:r>
              <a:rPr lang="cs-CZ" dirty="0"/>
              <a:t>V průběhu roku se používají koeficienty spočítané za předchozí rok, příp. se použije kvalifikovaný odhad.</a:t>
            </a:r>
          </a:p>
          <a:p>
            <a:r>
              <a:rPr lang="cs-CZ" dirty="0"/>
              <a:t>Na konci roku se provede vypořádání, pokud se odchýlí od původního předpokladu o více než 10 % </a:t>
            </a:r>
          </a:p>
        </p:txBody>
      </p:sp>
    </p:spTree>
    <p:extLst>
      <p:ext uri="{BB962C8B-B14F-4D97-AF65-F5344CB8AC3E}">
        <p14:creationId xmlns:p14="http://schemas.microsoft.com/office/powerpoint/2010/main" val="37200117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627ACFD-5BFB-7F13-251A-DEB872C12F30}"/>
              </a:ext>
            </a:extLst>
          </p:cNvPr>
          <p:cNvSpPr>
            <a:spLocks noGrp="1"/>
          </p:cNvSpPr>
          <p:nvPr>
            <p:ph type="title"/>
          </p:nvPr>
        </p:nvSpPr>
        <p:spPr/>
        <p:txBody>
          <a:bodyPr/>
          <a:lstStyle/>
          <a:p>
            <a:r>
              <a:rPr lang="cs-CZ" dirty="0">
                <a:solidFill>
                  <a:schemeClr val="tx1"/>
                </a:solidFill>
              </a:rPr>
              <a:t>Dotace</a:t>
            </a:r>
            <a:endParaRPr lang="cs-CZ" dirty="0"/>
          </a:p>
        </p:txBody>
      </p:sp>
      <p:sp>
        <p:nvSpPr>
          <p:cNvPr id="3" name="Zástupný obsah 2">
            <a:extLst>
              <a:ext uri="{FF2B5EF4-FFF2-40B4-BE49-F238E27FC236}">
                <a16:creationId xmlns:a16="http://schemas.microsoft.com/office/drawing/2014/main" id="{348B1EB9-DFE8-3AC6-F6A1-011C12FD683A}"/>
              </a:ext>
            </a:extLst>
          </p:cNvPr>
          <p:cNvSpPr>
            <a:spLocks noGrp="1"/>
          </p:cNvSpPr>
          <p:nvPr>
            <p:ph idx="1"/>
          </p:nvPr>
        </p:nvSpPr>
        <p:spPr>
          <a:xfrm>
            <a:off x="677334" y="1725584"/>
            <a:ext cx="8596668" cy="4320109"/>
          </a:xfrm>
        </p:spPr>
        <p:txBody>
          <a:bodyPr/>
          <a:lstStyle/>
          <a:p>
            <a:r>
              <a:rPr lang="cs-CZ" dirty="0"/>
              <a:t>Obvykle požaduje poskytovatel dotace vyjádření ohledně DPH:</a:t>
            </a:r>
          </a:p>
          <a:p>
            <a:r>
              <a:rPr lang="cs-CZ" dirty="0"/>
              <a:t>Plátce – neplátce</a:t>
            </a:r>
          </a:p>
          <a:p>
            <a:r>
              <a:rPr lang="cs-CZ" dirty="0"/>
              <a:t>Má nárok na odpočet – nemá nárok na odpočet</a:t>
            </a:r>
          </a:p>
          <a:p>
            <a:r>
              <a:rPr lang="cs-CZ" dirty="0"/>
              <a:t>Pokud má nárok na odpočet od FÚ, DPH nebude proplaceno z dotace, je neuznatelným nákladem</a:t>
            </a:r>
          </a:p>
          <a:p>
            <a:r>
              <a:rPr lang="cs-CZ" dirty="0"/>
              <a:t>POZOR!</a:t>
            </a:r>
          </a:p>
          <a:p>
            <a:r>
              <a:rPr lang="cs-CZ" dirty="0"/>
              <a:t>Pokud žádáme o dotaci na celou cenu investice a máme nárok na odpočet byť jen 1 % (nezáleží na tom, jestli si DPH opravdu nárokujeme nebo ne, stačí nárok), tato DPH se nesmí vzít z dotace</a:t>
            </a:r>
          </a:p>
          <a:p>
            <a:r>
              <a:rPr lang="cs-CZ" dirty="0"/>
              <a:t>Musí se přesně spočítat a vyčíslit nárok a toto DPH</a:t>
            </a:r>
          </a:p>
        </p:txBody>
      </p:sp>
    </p:spTree>
    <p:extLst>
      <p:ext uri="{BB962C8B-B14F-4D97-AF65-F5344CB8AC3E}">
        <p14:creationId xmlns:p14="http://schemas.microsoft.com/office/powerpoint/2010/main" val="330323316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E5E21F9-0780-11D3-59E5-5FF3607F2C56}"/>
              </a:ext>
            </a:extLst>
          </p:cNvPr>
          <p:cNvSpPr>
            <a:spLocks noGrp="1"/>
          </p:cNvSpPr>
          <p:nvPr>
            <p:ph type="title"/>
          </p:nvPr>
        </p:nvSpPr>
        <p:spPr/>
        <p:txBody>
          <a:bodyPr/>
          <a:lstStyle/>
          <a:p>
            <a:r>
              <a:rPr lang="cs-CZ" dirty="0">
                <a:solidFill>
                  <a:schemeClr val="tx1"/>
                </a:solidFill>
              </a:rPr>
              <a:t>Úprava odpočtu  </a:t>
            </a:r>
            <a:r>
              <a:rPr lang="cs-CZ" sz="1800" dirty="0">
                <a:solidFill>
                  <a:schemeClr val="tx1"/>
                </a:solidFill>
              </a:rPr>
              <a:t>§ 78 ZDPH</a:t>
            </a:r>
            <a:br>
              <a:rPr lang="cs-CZ" dirty="0"/>
            </a:br>
            <a:endParaRPr lang="cs-CZ" dirty="0">
              <a:solidFill>
                <a:schemeClr val="tx1"/>
              </a:solidFill>
            </a:endParaRPr>
          </a:p>
        </p:txBody>
      </p:sp>
      <p:sp>
        <p:nvSpPr>
          <p:cNvPr id="3" name="Zástupný obsah 2">
            <a:extLst>
              <a:ext uri="{FF2B5EF4-FFF2-40B4-BE49-F238E27FC236}">
                <a16:creationId xmlns:a16="http://schemas.microsoft.com/office/drawing/2014/main" id="{4CA9DAA5-8647-20FC-76E0-867BCA389917}"/>
              </a:ext>
            </a:extLst>
          </p:cNvPr>
          <p:cNvSpPr>
            <a:spLocks noGrp="1"/>
          </p:cNvSpPr>
          <p:nvPr>
            <p:ph idx="1"/>
          </p:nvPr>
        </p:nvSpPr>
        <p:spPr/>
        <p:txBody>
          <a:bodyPr/>
          <a:lstStyle/>
          <a:p>
            <a:r>
              <a:rPr lang="cs-CZ" dirty="0"/>
              <a:t>U dlouhodobého majetku a TZ, pokud se uplatnil nárok na odpočet a došlo ke změně v použití majetku ve lhůtě</a:t>
            </a:r>
          </a:p>
          <a:p>
            <a:r>
              <a:rPr lang="cs-CZ" dirty="0"/>
              <a:t>- 10 let u nemovitého majetku</a:t>
            </a:r>
          </a:p>
          <a:p>
            <a:r>
              <a:rPr lang="cs-CZ" dirty="0"/>
              <a:t>- 5 let u ostatního dl. majetku</a:t>
            </a:r>
          </a:p>
        </p:txBody>
      </p:sp>
    </p:spTree>
    <p:extLst>
      <p:ext uri="{BB962C8B-B14F-4D97-AF65-F5344CB8AC3E}">
        <p14:creationId xmlns:p14="http://schemas.microsoft.com/office/powerpoint/2010/main" val="475896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677334" y="549964"/>
            <a:ext cx="8596668" cy="752061"/>
          </a:xfrm>
        </p:spPr>
        <p:txBody>
          <a:bodyPr>
            <a:normAutofit/>
          </a:bodyPr>
          <a:lstStyle/>
          <a:p>
            <a:pPr algn="ctr"/>
            <a:r>
              <a:rPr lang="cs-CZ" sz="3200" dirty="0">
                <a:solidFill>
                  <a:schemeClr val="tx1"/>
                </a:solidFill>
              </a:rPr>
              <a:t>DPH při převodech nemovitých věcí</a:t>
            </a:r>
            <a:endParaRPr lang="cs-CZ" sz="3200" dirty="0"/>
          </a:p>
        </p:txBody>
      </p:sp>
      <p:pic>
        <p:nvPicPr>
          <p:cNvPr id="4" name="Obrázek 3">
            <a:extLst>
              <a:ext uri="{FF2B5EF4-FFF2-40B4-BE49-F238E27FC236}">
                <a16:creationId xmlns:a16="http://schemas.microsoft.com/office/drawing/2014/main" id="{E2AAB8A6-80D8-74AF-CA56-93C09EA9B8DE}"/>
              </a:ext>
            </a:extLst>
          </p:cNvPr>
          <p:cNvPicPr>
            <a:picLocks noChangeAspect="1"/>
          </p:cNvPicPr>
          <p:nvPr/>
        </p:nvPicPr>
        <p:blipFill rotWithShape="1">
          <a:blip r:embed="rId2"/>
          <a:srcRect l="1149" t="23478" r="1511" b="4347"/>
          <a:stretch/>
        </p:blipFill>
        <p:spPr>
          <a:xfrm>
            <a:off x="930442" y="1302025"/>
            <a:ext cx="8090452" cy="4949688"/>
          </a:xfrm>
          <a:prstGeom prst="rect">
            <a:avLst/>
          </a:prstGeom>
        </p:spPr>
      </p:pic>
    </p:spTree>
    <p:extLst>
      <p:ext uri="{BB962C8B-B14F-4D97-AF65-F5344CB8AC3E}">
        <p14:creationId xmlns:p14="http://schemas.microsoft.com/office/powerpoint/2010/main" val="303932705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F82EE0C-94E1-12AF-D830-95752D6169E7}"/>
              </a:ext>
            </a:extLst>
          </p:cNvPr>
          <p:cNvSpPr>
            <a:spLocks noGrp="1"/>
          </p:cNvSpPr>
          <p:nvPr>
            <p:ph type="title"/>
          </p:nvPr>
        </p:nvSpPr>
        <p:spPr/>
        <p:txBody>
          <a:bodyPr/>
          <a:lstStyle/>
          <a:p>
            <a:r>
              <a:rPr lang="cs-CZ" dirty="0">
                <a:solidFill>
                  <a:schemeClr val="tx1"/>
                </a:solidFill>
              </a:rPr>
              <a:t>Nárok na odpočet při registraci  </a:t>
            </a:r>
            <a:r>
              <a:rPr lang="cs-CZ" sz="1800" dirty="0">
                <a:solidFill>
                  <a:schemeClr val="tx1"/>
                </a:solidFill>
              </a:rPr>
              <a:t>§79 ZDPH</a:t>
            </a:r>
          </a:p>
        </p:txBody>
      </p:sp>
      <p:sp>
        <p:nvSpPr>
          <p:cNvPr id="3" name="Zástupný obsah 2">
            <a:extLst>
              <a:ext uri="{FF2B5EF4-FFF2-40B4-BE49-F238E27FC236}">
                <a16:creationId xmlns:a16="http://schemas.microsoft.com/office/drawing/2014/main" id="{6ED1BBED-116F-FA71-BFBB-64B9B82FD444}"/>
              </a:ext>
            </a:extLst>
          </p:cNvPr>
          <p:cNvSpPr>
            <a:spLocks noGrp="1"/>
          </p:cNvSpPr>
          <p:nvPr>
            <p:ph idx="1"/>
          </p:nvPr>
        </p:nvSpPr>
        <p:spPr>
          <a:xfrm>
            <a:off x="677334" y="1846555"/>
            <a:ext cx="8596668" cy="4194807"/>
          </a:xfrm>
        </p:spPr>
        <p:txBody>
          <a:bodyPr/>
          <a:lstStyle/>
          <a:p>
            <a:r>
              <a:rPr lang="cs-CZ" dirty="0"/>
              <a:t>Ř. 45 v prvním DAP</a:t>
            </a:r>
          </a:p>
          <a:p>
            <a:r>
              <a:rPr lang="cs-CZ" dirty="0"/>
              <a:t>Jen u přijatého zdanitelného plnění pořízeného 12 měsíců před registrací (dle DUZP faktur), pokud je součástí obchodního majetku sloužícího k ekonomické činnosti, může být i součástí 042</a:t>
            </a:r>
          </a:p>
          <a:p>
            <a:r>
              <a:rPr lang="cs-CZ" dirty="0"/>
              <a:t>Lze i 60 měsíců zpět, pokud byl zařazen do užívání 12 měsíců zpět</a:t>
            </a:r>
          </a:p>
          <a:p>
            <a:r>
              <a:rPr lang="cs-CZ" dirty="0"/>
              <a:t>Pořízení kanalizace, vodovodu, technické zhodnocení</a:t>
            </a:r>
          </a:p>
          <a:p>
            <a:r>
              <a:rPr lang="cs-CZ" dirty="0"/>
              <a:t>Nevztahuje se na náklady na 5xx, jen na majetek</a:t>
            </a:r>
          </a:p>
        </p:txBody>
      </p:sp>
    </p:spTree>
    <p:extLst>
      <p:ext uri="{BB962C8B-B14F-4D97-AF65-F5344CB8AC3E}">
        <p14:creationId xmlns:p14="http://schemas.microsoft.com/office/powerpoint/2010/main" val="23217985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BA40618-065B-351A-E3EA-2CB7D66CE00A}"/>
              </a:ext>
            </a:extLst>
          </p:cNvPr>
          <p:cNvSpPr>
            <a:spLocks noGrp="1"/>
          </p:cNvSpPr>
          <p:nvPr>
            <p:ph type="title"/>
          </p:nvPr>
        </p:nvSpPr>
        <p:spPr/>
        <p:txBody>
          <a:bodyPr/>
          <a:lstStyle/>
          <a:p>
            <a:r>
              <a:rPr lang="cs-CZ" dirty="0">
                <a:solidFill>
                  <a:schemeClr val="tx1"/>
                </a:solidFill>
              </a:rPr>
              <a:t>Režim přenesení daňové povinnosti</a:t>
            </a:r>
            <a:br>
              <a:rPr lang="cs-CZ" dirty="0">
                <a:solidFill>
                  <a:schemeClr val="tx1"/>
                </a:solidFill>
              </a:rPr>
            </a:br>
            <a:r>
              <a:rPr lang="cs-CZ" sz="2800" dirty="0">
                <a:solidFill>
                  <a:schemeClr val="tx1"/>
                </a:solidFill>
              </a:rPr>
              <a:t>PDP, přenos, „reverse </a:t>
            </a:r>
            <a:r>
              <a:rPr lang="cs-CZ" sz="2800" dirty="0" err="1">
                <a:solidFill>
                  <a:schemeClr val="tx1"/>
                </a:solidFill>
              </a:rPr>
              <a:t>charge</a:t>
            </a:r>
            <a:r>
              <a:rPr lang="cs-CZ" sz="2800" dirty="0">
                <a:solidFill>
                  <a:schemeClr val="tx1"/>
                </a:solidFill>
              </a:rPr>
              <a:t>“, § 92a ZDPH</a:t>
            </a:r>
          </a:p>
        </p:txBody>
      </p:sp>
      <p:sp>
        <p:nvSpPr>
          <p:cNvPr id="3" name="Zástupný obsah 2">
            <a:extLst>
              <a:ext uri="{FF2B5EF4-FFF2-40B4-BE49-F238E27FC236}">
                <a16:creationId xmlns:a16="http://schemas.microsoft.com/office/drawing/2014/main" id="{00F79FB5-4FE1-4449-3EE3-C003B4DEC690}"/>
              </a:ext>
            </a:extLst>
          </p:cNvPr>
          <p:cNvSpPr>
            <a:spLocks noGrp="1"/>
          </p:cNvSpPr>
          <p:nvPr>
            <p:ph idx="1"/>
          </p:nvPr>
        </p:nvSpPr>
        <p:spPr/>
        <p:txBody>
          <a:bodyPr>
            <a:normAutofit lnSpcReduction="10000"/>
          </a:bodyPr>
          <a:lstStyle/>
          <a:p>
            <a:pPr marL="0" indent="0">
              <a:buNone/>
            </a:pPr>
            <a:r>
              <a:rPr lang="cs-CZ" dirty="0"/>
              <a:t>Speciální daňový doklad, neobsahuje DPH, je na něm uvedeno: „daň odvede zákazník“</a:t>
            </a:r>
          </a:p>
          <a:p>
            <a:pPr>
              <a:buFontTx/>
              <a:buChar char="-"/>
            </a:pPr>
            <a:r>
              <a:rPr lang="cs-CZ" dirty="0"/>
              <a:t>Dodání zlata</a:t>
            </a:r>
          </a:p>
          <a:p>
            <a:pPr>
              <a:buFontTx/>
              <a:buChar char="-"/>
            </a:pPr>
            <a:r>
              <a:rPr lang="cs-CZ" dirty="0"/>
              <a:t>Dodání železného odpadu, lepenky (příloha 5 ZDPH)</a:t>
            </a:r>
          </a:p>
          <a:p>
            <a:pPr>
              <a:buFontTx/>
              <a:buChar char="-"/>
            </a:pPr>
            <a:r>
              <a:rPr lang="cs-CZ" dirty="0"/>
              <a:t>Poskytnutí stavebně montážních prací (CZ-CPA 41-43)</a:t>
            </a:r>
          </a:p>
          <a:p>
            <a:pPr>
              <a:buFontTx/>
              <a:buChar char="-"/>
            </a:pPr>
            <a:r>
              <a:rPr lang="cs-CZ" dirty="0"/>
              <a:t>Dodání zboží – plynu a elektřiny obchodníkovi, dodání tabletů a laptopů, mobilních telefonů v hodnotě nad 100.000 Kč (příloha 6 ZDPH)</a:t>
            </a:r>
          </a:p>
          <a:p>
            <a:pPr>
              <a:buFontTx/>
              <a:buChar char="-"/>
            </a:pPr>
            <a:r>
              <a:rPr lang="cs-CZ" dirty="0"/>
              <a:t>…</a:t>
            </a:r>
          </a:p>
          <a:p>
            <a:pPr marL="0" indent="0">
              <a:buNone/>
            </a:pPr>
            <a:r>
              <a:rPr lang="cs-CZ" dirty="0"/>
              <a:t>Podmínky:</a:t>
            </a:r>
          </a:p>
          <a:p>
            <a:r>
              <a:rPr lang="cs-CZ" dirty="0"/>
              <a:t>Dodavatel i odběratel jsou oba plátci DPH</a:t>
            </a:r>
          </a:p>
          <a:p>
            <a:r>
              <a:rPr lang="cs-CZ" dirty="0"/>
              <a:t>Místo plnění v tuzemsku</a:t>
            </a:r>
          </a:p>
        </p:txBody>
      </p:sp>
    </p:spTree>
    <p:extLst>
      <p:ext uri="{BB962C8B-B14F-4D97-AF65-F5344CB8AC3E}">
        <p14:creationId xmlns:p14="http://schemas.microsoft.com/office/powerpoint/2010/main" val="27973643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2AF27B-7246-6597-0066-67F2C3B1E67E}"/>
              </a:ext>
            </a:extLst>
          </p:cNvPr>
          <p:cNvSpPr>
            <a:spLocks noGrp="1"/>
          </p:cNvSpPr>
          <p:nvPr>
            <p:ph type="title"/>
          </p:nvPr>
        </p:nvSpPr>
        <p:spPr/>
        <p:txBody>
          <a:bodyPr/>
          <a:lstStyle/>
          <a:p>
            <a:r>
              <a:rPr lang="cs-CZ" dirty="0">
                <a:solidFill>
                  <a:schemeClr val="tx1"/>
                </a:solidFill>
              </a:rPr>
              <a:t>Uplatnění sazeb v režimu přenosu § </a:t>
            </a:r>
            <a:r>
              <a:rPr lang="cs-CZ" sz="1800" dirty="0">
                <a:solidFill>
                  <a:schemeClr val="tx1"/>
                </a:solidFill>
              </a:rPr>
              <a:t>48,49 ZDPH</a:t>
            </a:r>
          </a:p>
        </p:txBody>
      </p:sp>
      <p:sp>
        <p:nvSpPr>
          <p:cNvPr id="3" name="Zástupný obsah 2">
            <a:extLst>
              <a:ext uri="{FF2B5EF4-FFF2-40B4-BE49-F238E27FC236}">
                <a16:creationId xmlns:a16="http://schemas.microsoft.com/office/drawing/2014/main" id="{B1ABE97C-1B2F-3414-1DDC-D325EF2A1E8A}"/>
              </a:ext>
            </a:extLst>
          </p:cNvPr>
          <p:cNvSpPr>
            <a:spLocks noGrp="1"/>
          </p:cNvSpPr>
          <p:nvPr>
            <p:ph idx="1"/>
          </p:nvPr>
        </p:nvSpPr>
        <p:spPr>
          <a:xfrm>
            <a:off x="677334" y="1686757"/>
            <a:ext cx="8596668" cy="4856086"/>
          </a:xfrm>
        </p:spPr>
        <p:txBody>
          <a:bodyPr>
            <a:normAutofit/>
          </a:bodyPr>
          <a:lstStyle/>
          <a:p>
            <a:r>
              <a:rPr lang="cs-CZ" dirty="0"/>
              <a:t>První snížená sazba 15% se uplatní při poskytnutí stavebních nebo montážních prací na </a:t>
            </a:r>
            <a:r>
              <a:rPr lang="cs-CZ" b="1" dirty="0"/>
              <a:t>dokončené stavbě</a:t>
            </a:r>
            <a:r>
              <a:rPr lang="cs-CZ" dirty="0"/>
              <a:t>, pokud se jedná o stavbu pro bydlení nebo pro sociální bydlení</a:t>
            </a:r>
          </a:p>
          <a:p>
            <a:r>
              <a:rPr lang="cs-CZ" dirty="0"/>
              <a:t>První snížená sazba 15% se uplatní pro poskytnutí stavebních nebo montážních prací spojených </a:t>
            </a:r>
            <a:r>
              <a:rPr lang="cs-CZ" b="1" dirty="0"/>
              <a:t>s výstavbou </a:t>
            </a:r>
            <a:r>
              <a:rPr lang="cs-CZ" dirty="0"/>
              <a:t>stavby, která je stavbou pro sociální bydlení, nebo pokud se jimi stavba mění na stavbu pro sociální bydlení. </a:t>
            </a:r>
          </a:p>
          <a:p>
            <a:endParaRPr lang="cs-CZ" dirty="0"/>
          </a:p>
          <a:p>
            <a:r>
              <a:rPr lang="cs-CZ" dirty="0"/>
              <a:t>Byt 150 m2 má sazbu při výstavbě 21%, při opravě 15%.</a:t>
            </a:r>
          </a:p>
          <a:p>
            <a:r>
              <a:rPr lang="cs-CZ" dirty="0"/>
              <a:t>Garáž, parkoviště a budovy ve funkčním celku přejímají režim budovy.</a:t>
            </a:r>
          </a:p>
        </p:txBody>
      </p:sp>
    </p:spTree>
    <p:extLst>
      <p:ext uri="{BB962C8B-B14F-4D97-AF65-F5344CB8AC3E}">
        <p14:creationId xmlns:p14="http://schemas.microsoft.com/office/powerpoint/2010/main" val="18556322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7468C07-D46D-A00B-0DA5-5CBF08622B21}"/>
              </a:ext>
            </a:extLst>
          </p:cNvPr>
          <p:cNvSpPr>
            <a:spLocks noGrp="1"/>
          </p:cNvSpPr>
          <p:nvPr>
            <p:ph type="title"/>
          </p:nvPr>
        </p:nvSpPr>
        <p:spPr>
          <a:xfrm>
            <a:off x="677334" y="609600"/>
            <a:ext cx="8596668" cy="899604"/>
          </a:xfrm>
        </p:spPr>
        <p:txBody>
          <a:bodyPr/>
          <a:lstStyle/>
          <a:p>
            <a:r>
              <a:rPr lang="cs-CZ" dirty="0">
                <a:solidFill>
                  <a:schemeClr val="tx1"/>
                </a:solidFill>
              </a:rPr>
              <a:t>Stavby pro sociální bydlení</a:t>
            </a:r>
          </a:p>
        </p:txBody>
      </p:sp>
      <p:sp>
        <p:nvSpPr>
          <p:cNvPr id="3" name="Zástupný obsah 2">
            <a:extLst>
              <a:ext uri="{FF2B5EF4-FFF2-40B4-BE49-F238E27FC236}">
                <a16:creationId xmlns:a16="http://schemas.microsoft.com/office/drawing/2014/main" id="{F0DD8F11-CF2B-49E1-76E9-526EFACC9279}"/>
              </a:ext>
            </a:extLst>
          </p:cNvPr>
          <p:cNvSpPr>
            <a:spLocks noGrp="1"/>
          </p:cNvSpPr>
          <p:nvPr>
            <p:ph idx="1"/>
          </p:nvPr>
        </p:nvSpPr>
        <p:spPr>
          <a:xfrm>
            <a:off x="677334" y="1686757"/>
            <a:ext cx="8596668" cy="4354605"/>
          </a:xfrm>
        </p:spPr>
        <p:txBody>
          <a:bodyPr>
            <a:normAutofit fontScale="92500" lnSpcReduction="20000"/>
          </a:bodyPr>
          <a:lstStyle/>
          <a:p>
            <a:r>
              <a:rPr lang="cs-CZ" dirty="0"/>
              <a:t>stavba bytového domu, v němž není obytný prostor s podlahovou plochou přesahující 120 m2</a:t>
            </a:r>
          </a:p>
          <a:p>
            <a:r>
              <a:rPr lang="cs-CZ" dirty="0"/>
              <a:t>Stavba rodinného domu, jehož podlahová plocha nepřesahuje 350 m2</a:t>
            </a:r>
          </a:p>
          <a:p>
            <a:r>
              <a:rPr lang="cs-CZ" dirty="0"/>
              <a:t>Obytný prostor pro sociální bydlení</a:t>
            </a:r>
          </a:p>
          <a:p>
            <a:r>
              <a:rPr lang="cs-CZ" dirty="0"/>
              <a:t>Ubytovací zařízení pro ubytování příslušníků bezpečnostních sborů nebo státních zaměstnanců</a:t>
            </a:r>
          </a:p>
          <a:p>
            <a:r>
              <a:rPr lang="cs-CZ" dirty="0"/>
              <a:t>Stavba určená pro použití zařízením sociálních služeb,…</a:t>
            </a:r>
          </a:p>
          <a:p>
            <a:r>
              <a:rPr lang="cs-CZ" dirty="0"/>
              <a:t>Školská zařízení pro výkon ústavní výchovy, střediska výchovné péče,…</a:t>
            </a:r>
          </a:p>
          <a:p>
            <a:r>
              <a:rPr lang="cs-CZ" dirty="0"/>
              <a:t>Internáty škol samostatně zřízených pro žáky se zdravotním postižením,…</a:t>
            </a:r>
          </a:p>
          <a:p>
            <a:r>
              <a:rPr lang="cs-CZ" dirty="0"/>
              <a:t>Dětské domovy pro děti do 3 let věku,..</a:t>
            </a:r>
          </a:p>
          <a:p>
            <a:r>
              <a:rPr lang="cs-CZ" dirty="0"/>
              <a:t>Speciální lůžková zařízení hospicového typu ,…</a:t>
            </a:r>
          </a:p>
          <a:p>
            <a:r>
              <a:rPr lang="cs-CZ" dirty="0"/>
              <a:t>Domovy péče o válečné veterány,….</a:t>
            </a:r>
          </a:p>
          <a:p>
            <a:r>
              <a:rPr lang="cs-CZ" dirty="0"/>
              <a:t>Jiná stavba na pozemku, který tvoří funkční celek s těmito stavbami</a:t>
            </a:r>
          </a:p>
          <a:p>
            <a:endParaRPr lang="cs-CZ" dirty="0"/>
          </a:p>
        </p:txBody>
      </p:sp>
    </p:spTree>
    <p:extLst>
      <p:ext uri="{BB962C8B-B14F-4D97-AF65-F5344CB8AC3E}">
        <p14:creationId xmlns:p14="http://schemas.microsoft.com/office/powerpoint/2010/main" val="39581651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A6EF3BE-6998-E1AE-7458-F916CDA08609}"/>
              </a:ext>
            </a:extLst>
          </p:cNvPr>
          <p:cNvSpPr>
            <a:spLocks noGrp="1"/>
          </p:cNvSpPr>
          <p:nvPr>
            <p:ph type="title"/>
          </p:nvPr>
        </p:nvSpPr>
        <p:spPr/>
        <p:txBody>
          <a:bodyPr/>
          <a:lstStyle/>
          <a:p>
            <a:r>
              <a:rPr lang="cs-CZ" dirty="0">
                <a:solidFill>
                  <a:schemeClr val="tx1"/>
                </a:solidFill>
              </a:rPr>
              <a:t>Režim přenosu v praxi</a:t>
            </a:r>
          </a:p>
        </p:txBody>
      </p:sp>
      <p:sp>
        <p:nvSpPr>
          <p:cNvPr id="3" name="Zástupný obsah 2">
            <a:extLst>
              <a:ext uri="{FF2B5EF4-FFF2-40B4-BE49-F238E27FC236}">
                <a16:creationId xmlns:a16="http://schemas.microsoft.com/office/drawing/2014/main" id="{76551988-9D46-888A-AC76-F214501F2E3D}"/>
              </a:ext>
            </a:extLst>
          </p:cNvPr>
          <p:cNvSpPr>
            <a:spLocks noGrp="1"/>
          </p:cNvSpPr>
          <p:nvPr>
            <p:ph idx="1"/>
          </p:nvPr>
        </p:nvSpPr>
        <p:spPr>
          <a:xfrm>
            <a:off x="677334" y="1447060"/>
            <a:ext cx="8596668" cy="4801339"/>
          </a:xfrm>
        </p:spPr>
        <p:txBody>
          <a:bodyPr>
            <a:normAutofit lnSpcReduction="10000"/>
          </a:bodyPr>
          <a:lstStyle/>
          <a:p>
            <a:r>
              <a:rPr lang="cs-CZ" dirty="0"/>
              <a:t>1. Obec je </a:t>
            </a:r>
            <a:r>
              <a:rPr lang="cs-CZ" b="1" dirty="0"/>
              <a:t>poskytovatelem</a:t>
            </a:r>
            <a:r>
              <a:rPr lang="cs-CZ" dirty="0"/>
              <a:t> plnění v přenosu</a:t>
            </a:r>
          </a:p>
          <a:p>
            <a:pPr marL="0" indent="0">
              <a:buNone/>
            </a:pPr>
            <a:r>
              <a:rPr lang="cs-CZ" dirty="0"/>
              <a:t>Dodání žel. šrotu sběrným surovinám – obec fakturuje na základě podkladů k fakturaci bez DPH, poskytne DIČ, na fakturu napíše: „Daň odvede zákazník“, zaúčtuje ve výši ZD  …. 311 bez kódu pro DPH / 6xx s kódem pro DPH pro ř. 25</a:t>
            </a:r>
          </a:p>
          <a:p>
            <a:pPr marL="0" indent="0">
              <a:buNone/>
            </a:pPr>
            <a:r>
              <a:rPr lang="cs-CZ" dirty="0"/>
              <a:t>     daň za obec odvedou sběrné suroviny</a:t>
            </a:r>
          </a:p>
          <a:p>
            <a:endParaRPr lang="cs-CZ" dirty="0"/>
          </a:p>
          <a:p>
            <a:r>
              <a:rPr lang="cs-CZ" dirty="0"/>
              <a:t>2. Obec je </a:t>
            </a:r>
            <a:r>
              <a:rPr lang="cs-CZ" b="1" dirty="0"/>
              <a:t>příjemcem</a:t>
            </a:r>
            <a:r>
              <a:rPr lang="cs-CZ" dirty="0"/>
              <a:t> plnění v přenosu</a:t>
            </a:r>
          </a:p>
          <a:p>
            <a:pPr marL="0" indent="0">
              <a:buNone/>
            </a:pPr>
            <a:r>
              <a:rPr lang="cs-CZ" dirty="0"/>
              <a:t>Stavební firma provede stavebně-montážní práce obci –</a:t>
            </a:r>
          </a:p>
          <a:p>
            <a:pPr marL="0" indent="0">
              <a:buNone/>
            </a:pPr>
            <a:r>
              <a:rPr lang="cs-CZ" dirty="0"/>
              <a:t>     Obec obdrží fakturu, na které je napsáno: „Daň odvede zákazník“, obec       	spočítá DPH – 15% u objektů k trvalému bydlení, 21% vše ostatní</a:t>
            </a:r>
          </a:p>
          <a:p>
            <a:pPr marL="0" indent="0">
              <a:buNone/>
            </a:pPr>
            <a:r>
              <a:rPr lang="cs-CZ" dirty="0"/>
              <a:t>	K základu daně z faktury přidá DPH a to odvede FÚ, </a:t>
            </a:r>
            <a:r>
              <a:rPr lang="cs-CZ" dirty="0" err="1"/>
              <a:t>spec</a:t>
            </a:r>
            <a:r>
              <a:rPr lang="cs-CZ" dirty="0"/>
              <a:t>. kód pro DPH pro ř.      10,11.</a:t>
            </a:r>
          </a:p>
          <a:p>
            <a:pPr marL="0" indent="0">
              <a:buNone/>
            </a:pPr>
            <a:r>
              <a:rPr lang="cs-CZ" dirty="0"/>
              <a:t>	Fakturu zaplatí dodavateli ve výši ZD (co je na faktuře).</a:t>
            </a:r>
          </a:p>
          <a:p>
            <a:pPr marL="0" indent="0">
              <a:buNone/>
            </a:pPr>
            <a:r>
              <a:rPr lang="cs-CZ" dirty="0"/>
              <a:t>	Odvod DPH musí proběhnout v měsíci, kdy je DUZP!!!</a:t>
            </a:r>
          </a:p>
        </p:txBody>
      </p:sp>
    </p:spTree>
    <p:extLst>
      <p:ext uri="{BB962C8B-B14F-4D97-AF65-F5344CB8AC3E}">
        <p14:creationId xmlns:p14="http://schemas.microsoft.com/office/powerpoint/2010/main" val="194826185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9BC4EBB-8BD6-3812-7B07-761950307831}"/>
              </a:ext>
            </a:extLst>
          </p:cNvPr>
          <p:cNvSpPr>
            <a:spLocks noGrp="1"/>
          </p:cNvSpPr>
          <p:nvPr>
            <p:ph type="title"/>
          </p:nvPr>
        </p:nvSpPr>
        <p:spPr>
          <a:xfrm>
            <a:off x="677334" y="609600"/>
            <a:ext cx="8596668" cy="828583"/>
          </a:xfrm>
        </p:spPr>
        <p:txBody>
          <a:bodyPr/>
          <a:lstStyle/>
          <a:p>
            <a:r>
              <a:rPr lang="cs-CZ" dirty="0">
                <a:solidFill>
                  <a:schemeClr val="tx1"/>
                </a:solidFill>
              </a:rPr>
              <a:t>Režim přenosu v praxi</a:t>
            </a:r>
            <a:endParaRPr lang="cs-CZ" dirty="0"/>
          </a:p>
        </p:txBody>
      </p:sp>
      <p:sp>
        <p:nvSpPr>
          <p:cNvPr id="3" name="Zástupný obsah 2">
            <a:extLst>
              <a:ext uri="{FF2B5EF4-FFF2-40B4-BE49-F238E27FC236}">
                <a16:creationId xmlns:a16="http://schemas.microsoft.com/office/drawing/2014/main" id="{D1D95655-AA11-7E15-C1AA-FED3FCA9F75E}"/>
              </a:ext>
            </a:extLst>
          </p:cNvPr>
          <p:cNvSpPr>
            <a:spLocks noGrp="1"/>
          </p:cNvSpPr>
          <p:nvPr>
            <p:ph idx="1"/>
          </p:nvPr>
        </p:nvSpPr>
        <p:spPr>
          <a:xfrm>
            <a:off x="677334" y="1597981"/>
            <a:ext cx="8596668" cy="4443381"/>
          </a:xfrm>
        </p:spPr>
        <p:txBody>
          <a:bodyPr>
            <a:normAutofit fontScale="92500" lnSpcReduction="20000"/>
          </a:bodyPr>
          <a:lstStyle/>
          <a:p>
            <a:pPr marL="0" indent="0">
              <a:buNone/>
            </a:pPr>
            <a:r>
              <a:rPr lang="cs-CZ" dirty="0"/>
              <a:t>A) s nárokem na odpočet</a:t>
            </a:r>
          </a:p>
          <a:p>
            <a:pPr marL="0" indent="0">
              <a:buNone/>
            </a:pPr>
            <a:r>
              <a:rPr lang="cs-CZ" dirty="0"/>
              <a:t>	DPH ve stejném měsíci odvede a zároveň si </a:t>
            </a:r>
            <a:r>
              <a:rPr lang="cs-CZ" dirty="0" err="1"/>
              <a:t>vynárokuje</a:t>
            </a:r>
            <a:r>
              <a:rPr lang="cs-CZ" dirty="0"/>
              <a:t>:</a:t>
            </a:r>
          </a:p>
          <a:p>
            <a:pPr marL="0" indent="0">
              <a:buNone/>
            </a:pPr>
            <a:r>
              <a:rPr lang="cs-CZ" dirty="0"/>
              <a:t>	042   ZD     MD </a:t>
            </a:r>
          </a:p>
          <a:p>
            <a:pPr marL="0" indent="0">
              <a:buNone/>
            </a:pPr>
            <a:r>
              <a:rPr lang="cs-CZ" dirty="0"/>
              <a:t>	343   DPH   MD, D, odvod (ř. 10,11)  i nárok  (ř. 43, 44)</a:t>
            </a:r>
          </a:p>
          <a:p>
            <a:pPr marL="0" indent="0">
              <a:buNone/>
            </a:pPr>
            <a:r>
              <a:rPr lang="cs-CZ" dirty="0"/>
              <a:t>	321   ZD     D</a:t>
            </a:r>
          </a:p>
          <a:p>
            <a:pPr marL="0" indent="0">
              <a:buNone/>
            </a:pPr>
            <a:r>
              <a:rPr lang="cs-CZ" dirty="0"/>
              <a:t>B) Bez nároku na odpočet</a:t>
            </a:r>
          </a:p>
          <a:p>
            <a:pPr marL="0" indent="0">
              <a:buNone/>
            </a:pPr>
            <a:r>
              <a:rPr lang="cs-CZ" dirty="0"/>
              <a:t>	musí se odvést DPH!!!</a:t>
            </a:r>
          </a:p>
          <a:p>
            <a:pPr marL="0" indent="0">
              <a:buNone/>
            </a:pPr>
            <a:r>
              <a:rPr lang="cs-CZ" dirty="0"/>
              <a:t>	321 	  ZD          D</a:t>
            </a:r>
          </a:p>
          <a:p>
            <a:pPr marL="0" indent="0">
              <a:buNone/>
            </a:pPr>
            <a:r>
              <a:rPr lang="cs-CZ" dirty="0"/>
              <a:t>	343   DPH        D</a:t>
            </a:r>
          </a:p>
          <a:p>
            <a:pPr marL="0" indent="0">
              <a:buNone/>
            </a:pPr>
            <a:r>
              <a:rPr lang="cs-CZ" dirty="0"/>
              <a:t>	042   celkem   MD</a:t>
            </a:r>
          </a:p>
          <a:p>
            <a:pPr marL="0" indent="0">
              <a:buNone/>
            </a:pPr>
            <a:r>
              <a:rPr lang="cs-CZ" dirty="0"/>
              <a:t>Když si nejsme jistí, a dohodneme se s protistranou, že režim přenosu použijeme, správce daně to takto akceptuje.</a:t>
            </a:r>
          </a:p>
          <a:p>
            <a:pPr marL="0" indent="0">
              <a:buNone/>
            </a:pPr>
            <a:r>
              <a:rPr lang="cs-CZ" dirty="0"/>
              <a:t>Kód předmětu plnění: stavebně-montážní práce 4, šrot 5, 13.</a:t>
            </a:r>
          </a:p>
        </p:txBody>
      </p:sp>
    </p:spTree>
    <p:extLst>
      <p:ext uri="{BB962C8B-B14F-4D97-AF65-F5344CB8AC3E}">
        <p14:creationId xmlns:p14="http://schemas.microsoft.com/office/powerpoint/2010/main" val="39551359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9DEF72-D139-9C4D-40B2-1C75EB59AE8E}"/>
              </a:ext>
            </a:extLst>
          </p:cNvPr>
          <p:cNvSpPr>
            <a:spLocks noGrp="1"/>
          </p:cNvSpPr>
          <p:nvPr>
            <p:ph type="title"/>
          </p:nvPr>
        </p:nvSpPr>
        <p:spPr/>
        <p:txBody>
          <a:bodyPr/>
          <a:lstStyle/>
          <a:p>
            <a:r>
              <a:rPr lang="cs-CZ" dirty="0">
                <a:solidFill>
                  <a:schemeClr val="tx1"/>
                </a:solidFill>
              </a:rPr>
              <a:t>Jen pro obce – výjimka z režimu přenosu</a:t>
            </a:r>
          </a:p>
        </p:txBody>
      </p:sp>
      <p:sp>
        <p:nvSpPr>
          <p:cNvPr id="3" name="Zástupný obsah 2">
            <a:extLst>
              <a:ext uri="{FF2B5EF4-FFF2-40B4-BE49-F238E27FC236}">
                <a16:creationId xmlns:a16="http://schemas.microsoft.com/office/drawing/2014/main" id="{A3B388A5-96B1-A652-2EF6-A317337417E0}"/>
              </a:ext>
            </a:extLst>
          </p:cNvPr>
          <p:cNvSpPr>
            <a:spLocks noGrp="1"/>
          </p:cNvSpPr>
          <p:nvPr>
            <p:ph idx="1"/>
          </p:nvPr>
        </p:nvSpPr>
        <p:spPr>
          <a:xfrm>
            <a:off x="677334" y="1669002"/>
            <a:ext cx="8596668" cy="4669653"/>
          </a:xfrm>
        </p:spPr>
        <p:txBody>
          <a:bodyPr/>
          <a:lstStyle/>
          <a:p>
            <a:r>
              <a:rPr lang="cs-CZ" dirty="0"/>
              <a:t>I pokud jsou všechny podmínky splněny, režim přenosu se nepoužije, pokud plnění souvisí </a:t>
            </a:r>
            <a:r>
              <a:rPr lang="cs-CZ" b="1" u="sng" dirty="0"/>
              <a:t>výhradně</a:t>
            </a:r>
            <a:r>
              <a:rPr lang="cs-CZ" b="1" dirty="0"/>
              <a:t> s výkonem veřejné správy</a:t>
            </a:r>
            <a:r>
              <a:rPr lang="cs-CZ" dirty="0"/>
              <a:t>, nepovažuje se za osobu povinnou k dani</a:t>
            </a:r>
          </a:p>
          <a:p>
            <a:r>
              <a:rPr lang="cs-CZ" dirty="0"/>
              <a:t>Týká se objektů, kde není žádná ekonomická činnost</a:t>
            </a:r>
          </a:p>
          <a:p>
            <a:r>
              <a:rPr lang="cs-CZ" dirty="0"/>
              <a:t>Např. veřejné osvětlení, veřejné prostranství, chodníky, hřbitov, hasičárna</a:t>
            </a:r>
          </a:p>
          <a:p>
            <a:r>
              <a:rPr lang="cs-CZ" dirty="0"/>
              <a:t>Musí se poskytovateli poskytnout ještě před fakturací čestné prohlášení příjemce plnění o výkonu veřejné správy – požaduje se po poskytovateli, aby neuplatnil režim přenosu, ale aby vystavil klasickou fakturu s daní, obec neposkytne svoje DIČ.</a:t>
            </a:r>
          </a:p>
          <a:p>
            <a:r>
              <a:rPr lang="cs-CZ" dirty="0"/>
              <a:t>Bydlení, kanalizace – vždy v přenosu (ekonomická činnost)!</a:t>
            </a:r>
          </a:p>
          <a:p>
            <a:r>
              <a:rPr lang="cs-CZ" dirty="0"/>
              <a:t>Nesouvisí s nároky na odpočet! </a:t>
            </a:r>
          </a:p>
        </p:txBody>
      </p:sp>
    </p:spTree>
    <p:extLst>
      <p:ext uri="{BB962C8B-B14F-4D97-AF65-F5344CB8AC3E}">
        <p14:creationId xmlns:p14="http://schemas.microsoft.com/office/powerpoint/2010/main" val="383491295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F149F7D-FB7F-4ECF-CA05-A5A36452CFAA}"/>
              </a:ext>
            </a:extLst>
          </p:cNvPr>
          <p:cNvSpPr>
            <a:spLocks noGrp="1"/>
          </p:cNvSpPr>
          <p:nvPr>
            <p:ph type="title"/>
          </p:nvPr>
        </p:nvSpPr>
        <p:spPr/>
        <p:txBody>
          <a:bodyPr/>
          <a:lstStyle/>
          <a:p>
            <a:r>
              <a:rPr lang="cs-CZ" dirty="0">
                <a:solidFill>
                  <a:schemeClr val="tx1"/>
                </a:solidFill>
              </a:rPr>
              <a:t>Přijaté služby ze zahraničí</a:t>
            </a:r>
            <a:endParaRPr lang="cs-CZ" dirty="0"/>
          </a:p>
        </p:txBody>
      </p:sp>
      <p:sp>
        <p:nvSpPr>
          <p:cNvPr id="3" name="Zástupný obsah 2">
            <a:extLst>
              <a:ext uri="{FF2B5EF4-FFF2-40B4-BE49-F238E27FC236}">
                <a16:creationId xmlns:a16="http://schemas.microsoft.com/office/drawing/2014/main" id="{5E59A5DB-DA22-3714-72CE-A861F0FB1E7D}"/>
              </a:ext>
            </a:extLst>
          </p:cNvPr>
          <p:cNvSpPr>
            <a:spLocks noGrp="1"/>
          </p:cNvSpPr>
          <p:nvPr>
            <p:ph idx="1"/>
          </p:nvPr>
        </p:nvSpPr>
        <p:spPr/>
        <p:txBody>
          <a:bodyPr/>
          <a:lstStyle/>
          <a:p>
            <a:r>
              <a:rPr lang="cs-CZ" dirty="0"/>
              <a:t>§ 24 Pořízení služby od osoby povinné k dani, tj. od osoby neusazené v tuzemsku</a:t>
            </a:r>
          </a:p>
          <a:p>
            <a:r>
              <a:rPr lang="cs-CZ" dirty="0"/>
              <a:t>Vztahuje se zejména na vystoupení zahraničních umělců, reklama na FB, software</a:t>
            </a:r>
          </a:p>
          <a:p>
            <a:r>
              <a:rPr lang="cs-CZ" dirty="0"/>
              <a:t>Nevztahuje se na ubytování, stravování, místní dopravu, vstupné</a:t>
            </a:r>
          </a:p>
          <a:p>
            <a:r>
              <a:rPr lang="cs-CZ" dirty="0"/>
              <a:t>DUZP, den úplaty – co nastane dříve</a:t>
            </a:r>
          </a:p>
          <a:p>
            <a:r>
              <a:rPr lang="cs-CZ" dirty="0"/>
              <a:t>Ř. 5 (nebo 6 v případě snížené sazby) – přijetí služby od plátce z EU</a:t>
            </a:r>
          </a:p>
          <a:p>
            <a:r>
              <a:rPr lang="cs-CZ" dirty="0"/>
              <a:t>Ř. 12 (nebo 13 v případě snížené sazby) – přijetí služby od ostatních, tzn. neplátců z EU a od všech ze zemí mimo EU</a:t>
            </a:r>
          </a:p>
          <a:p>
            <a:endParaRPr lang="cs-CZ" dirty="0"/>
          </a:p>
        </p:txBody>
      </p:sp>
    </p:spTree>
    <p:extLst>
      <p:ext uri="{BB962C8B-B14F-4D97-AF65-F5344CB8AC3E}">
        <p14:creationId xmlns:p14="http://schemas.microsoft.com/office/powerpoint/2010/main" val="29784419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A23730-1C70-DAEC-D193-715292517026}"/>
              </a:ext>
            </a:extLst>
          </p:cNvPr>
          <p:cNvSpPr>
            <a:spLocks noGrp="1"/>
          </p:cNvSpPr>
          <p:nvPr>
            <p:ph type="title"/>
          </p:nvPr>
        </p:nvSpPr>
        <p:spPr/>
        <p:txBody>
          <a:bodyPr/>
          <a:lstStyle/>
          <a:p>
            <a:r>
              <a:rPr lang="cs-CZ" dirty="0">
                <a:solidFill>
                  <a:schemeClr val="tx1"/>
                </a:solidFill>
              </a:rPr>
              <a:t>Přijaté zboží ze zahraničí</a:t>
            </a:r>
            <a:endParaRPr lang="cs-CZ" dirty="0"/>
          </a:p>
        </p:txBody>
      </p:sp>
      <p:sp>
        <p:nvSpPr>
          <p:cNvPr id="3" name="Zástupný obsah 2">
            <a:extLst>
              <a:ext uri="{FF2B5EF4-FFF2-40B4-BE49-F238E27FC236}">
                <a16:creationId xmlns:a16="http://schemas.microsoft.com/office/drawing/2014/main" id="{C4077223-3ABA-66EB-9AC3-C926C29723CC}"/>
              </a:ext>
            </a:extLst>
          </p:cNvPr>
          <p:cNvSpPr>
            <a:spLocks noGrp="1"/>
          </p:cNvSpPr>
          <p:nvPr>
            <p:ph idx="1"/>
          </p:nvPr>
        </p:nvSpPr>
        <p:spPr/>
        <p:txBody>
          <a:bodyPr/>
          <a:lstStyle/>
          <a:p>
            <a:r>
              <a:rPr lang="cs-CZ" dirty="0"/>
              <a:t>§ 25 Pořízení zboží z EU od osoby registrované k dani</a:t>
            </a:r>
          </a:p>
          <a:p>
            <a:r>
              <a:rPr lang="cs-CZ" dirty="0"/>
              <a:t>Ke dni vystavení daňového dokladu, nebo k 15. dni následujícího měsíce po dodání zboží (pokud nebyl DD vystaven dříve)</a:t>
            </a:r>
          </a:p>
          <a:p>
            <a:r>
              <a:rPr lang="cs-CZ" dirty="0"/>
              <a:t>Při pořízení zboží z EU se ze záloh DPH neodvádí</a:t>
            </a:r>
          </a:p>
          <a:p>
            <a:r>
              <a:rPr lang="cs-CZ" dirty="0"/>
              <a:t>Ř. 3 (nebo 4 v případě snížené sazby) v DAP k DPH</a:t>
            </a:r>
          </a:p>
          <a:p>
            <a:endParaRPr lang="cs-CZ" dirty="0"/>
          </a:p>
        </p:txBody>
      </p:sp>
    </p:spTree>
    <p:extLst>
      <p:ext uri="{BB962C8B-B14F-4D97-AF65-F5344CB8AC3E}">
        <p14:creationId xmlns:p14="http://schemas.microsoft.com/office/powerpoint/2010/main" val="30801355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56B2701-FB0B-D5BA-54C0-A59FAA24DD0E}"/>
              </a:ext>
            </a:extLst>
          </p:cNvPr>
          <p:cNvSpPr>
            <a:spLocks noGrp="1"/>
          </p:cNvSpPr>
          <p:nvPr>
            <p:ph type="title"/>
          </p:nvPr>
        </p:nvSpPr>
        <p:spPr/>
        <p:txBody>
          <a:bodyPr/>
          <a:lstStyle/>
          <a:p>
            <a:r>
              <a:rPr lang="cs-CZ" dirty="0">
                <a:solidFill>
                  <a:schemeClr val="tx1"/>
                </a:solidFill>
              </a:rPr>
              <a:t>Daňové přiznání (DAP)</a:t>
            </a:r>
          </a:p>
        </p:txBody>
      </p:sp>
      <p:sp>
        <p:nvSpPr>
          <p:cNvPr id="3" name="Zástupný obsah 2">
            <a:extLst>
              <a:ext uri="{FF2B5EF4-FFF2-40B4-BE49-F238E27FC236}">
                <a16:creationId xmlns:a16="http://schemas.microsoft.com/office/drawing/2014/main" id="{453124BB-4F11-8F80-214A-4B7CD32D6CA6}"/>
              </a:ext>
            </a:extLst>
          </p:cNvPr>
          <p:cNvSpPr>
            <a:spLocks noGrp="1"/>
          </p:cNvSpPr>
          <p:nvPr>
            <p:ph idx="1"/>
          </p:nvPr>
        </p:nvSpPr>
        <p:spPr>
          <a:xfrm>
            <a:off x="677334" y="1580225"/>
            <a:ext cx="8596668" cy="4461137"/>
          </a:xfrm>
        </p:spPr>
        <p:txBody>
          <a:bodyPr>
            <a:normAutofit fontScale="92500" lnSpcReduction="10000"/>
          </a:bodyPr>
          <a:lstStyle/>
          <a:p>
            <a:r>
              <a:rPr lang="cs-CZ" dirty="0"/>
              <a:t>Podává se k 25. dni následujícího měsíce elektronicky</a:t>
            </a:r>
          </a:p>
          <a:p>
            <a:r>
              <a:rPr lang="cs-CZ" dirty="0"/>
              <a:t>Řádky se základní sazbou = 21%, (řádky se sníženou sazbou = 15% + 10%)</a:t>
            </a:r>
          </a:p>
          <a:p>
            <a:r>
              <a:rPr lang="cs-CZ" dirty="0"/>
              <a:t>Nejčastější plnění:</a:t>
            </a:r>
          </a:p>
          <a:p>
            <a:r>
              <a:rPr lang="cs-CZ" dirty="0"/>
              <a:t>Ř. 1 (2) – zdaňované výnosy</a:t>
            </a:r>
          </a:p>
          <a:p>
            <a:r>
              <a:rPr lang="cs-CZ" dirty="0"/>
              <a:t>Ř. 10 (11) – přijaté faktury v přenosu, odvádíme DPH za dodavatele</a:t>
            </a:r>
          </a:p>
          <a:p>
            <a:r>
              <a:rPr lang="cs-CZ" dirty="0"/>
              <a:t>Ř. 25 – vystavujeme fakturu v přenosu (šrot, lepenka)</a:t>
            </a:r>
          </a:p>
          <a:p>
            <a:r>
              <a:rPr lang="cs-CZ" dirty="0"/>
              <a:t>Ř. 40 (41) – Náklady, z kterých si nárokujeme DPH</a:t>
            </a:r>
          </a:p>
          <a:p>
            <a:r>
              <a:rPr lang="cs-CZ" dirty="0"/>
              <a:t>Ř. 43 (44) – přijaté faktury v přenosu, ze kterých si nárokujeme DPH</a:t>
            </a:r>
          </a:p>
          <a:p>
            <a:r>
              <a:rPr lang="cs-CZ" dirty="0"/>
              <a:t>Ř. 50 – osvobozená plnění (bydlení, sport, kultura, nájmy neplátcům)</a:t>
            </a:r>
          </a:p>
          <a:p>
            <a:r>
              <a:rPr lang="cs-CZ" dirty="0"/>
              <a:t>- vlastní daň – ř. 64 – musíme zaplatit daň – účtujeme 343 040/BÚ</a:t>
            </a:r>
          </a:p>
          <a:p>
            <a:r>
              <a:rPr lang="cs-CZ" dirty="0"/>
              <a:t>- nadměrný odpočet –ř.65 – FÚ nám vrátí daň (při řádném DAP se nemusí žádat, při dodatečném ano)</a:t>
            </a:r>
          </a:p>
        </p:txBody>
      </p:sp>
    </p:spTree>
    <p:extLst>
      <p:ext uri="{BB962C8B-B14F-4D97-AF65-F5344CB8AC3E}">
        <p14:creationId xmlns:p14="http://schemas.microsoft.com/office/powerpoint/2010/main" val="24390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8" y="549964"/>
            <a:ext cx="9412356" cy="752061"/>
          </a:xfrm>
        </p:spPr>
        <p:txBody>
          <a:bodyPr>
            <a:normAutofit fontScale="90000"/>
          </a:bodyPr>
          <a:lstStyle/>
          <a:p>
            <a:pPr algn="ctr"/>
            <a:r>
              <a:rPr lang="cs-CZ" sz="3200" b="1" dirty="0">
                <a:solidFill>
                  <a:schemeClr val="tx1"/>
                </a:solidFill>
                <a:hlinkClick r:id="rId2"/>
              </a:rPr>
              <a:t>Koordinační výbor Komory daňových poradců č. 568</a:t>
            </a:r>
            <a:endParaRPr lang="cs-CZ" sz="3200" b="1" dirty="0"/>
          </a:p>
        </p:txBody>
      </p:sp>
      <p:pic>
        <p:nvPicPr>
          <p:cNvPr id="5" name="Obrázek 4">
            <a:extLst>
              <a:ext uri="{FF2B5EF4-FFF2-40B4-BE49-F238E27FC236}">
                <a16:creationId xmlns:a16="http://schemas.microsoft.com/office/drawing/2014/main" id="{5F3DC8A9-ACB7-882C-5ADD-0CD77606D71C}"/>
              </a:ext>
            </a:extLst>
          </p:cNvPr>
          <p:cNvPicPr>
            <a:picLocks noChangeAspect="1"/>
          </p:cNvPicPr>
          <p:nvPr/>
        </p:nvPicPr>
        <p:blipFill rotWithShape="1">
          <a:blip r:embed="rId3"/>
          <a:srcRect l="1424" t="22609" r="826" b="1594"/>
          <a:stretch/>
        </p:blipFill>
        <p:spPr>
          <a:xfrm>
            <a:off x="856635" y="1441173"/>
            <a:ext cx="8238066" cy="5198166"/>
          </a:xfrm>
          <a:prstGeom prst="rect">
            <a:avLst/>
          </a:prstGeom>
        </p:spPr>
      </p:pic>
    </p:spTree>
    <p:extLst>
      <p:ext uri="{BB962C8B-B14F-4D97-AF65-F5344CB8AC3E}">
        <p14:creationId xmlns:p14="http://schemas.microsoft.com/office/powerpoint/2010/main" val="208369033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682B69F-BEDB-2897-362A-D25EEC599B4D}"/>
              </a:ext>
            </a:extLst>
          </p:cNvPr>
          <p:cNvSpPr>
            <a:spLocks noGrp="1"/>
          </p:cNvSpPr>
          <p:nvPr>
            <p:ph type="title"/>
          </p:nvPr>
        </p:nvSpPr>
        <p:spPr/>
        <p:txBody>
          <a:bodyPr/>
          <a:lstStyle/>
          <a:p>
            <a:r>
              <a:rPr lang="cs-CZ" dirty="0">
                <a:solidFill>
                  <a:schemeClr val="tx1"/>
                </a:solidFill>
              </a:rPr>
              <a:t>Kontrolní hlášení (KH)</a:t>
            </a:r>
          </a:p>
        </p:txBody>
      </p:sp>
      <p:sp>
        <p:nvSpPr>
          <p:cNvPr id="3" name="Zástupný obsah 2">
            <a:extLst>
              <a:ext uri="{FF2B5EF4-FFF2-40B4-BE49-F238E27FC236}">
                <a16:creationId xmlns:a16="http://schemas.microsoft.com/office/drawing/2014/main" id="{DB43ED46-9A84-A833-728C-29797D9EC63D}"/>
              </a:ext>
            </a:extLst>
          </p:cNvPr>
          <p:cNvSpPr>
            <a:spLocks noGrp="1"/>
          </p:cNvSpPr>
          <p:nvPr>
            <p:ph idx="1"/>
          </p:nvPr>
        </p:nvSpPr>
        <p:spPr>
          <a:xfrm>
            <a:off x="677334" y="1464815"/>
            <a:ext cx="8596668" cy="5124827"/>
          </a:xfrm>
        </p:spPr>
        <p:txBody>
          <a:bodyPr>
            <a:normAutofit lnSpcReduction="10000"/>
          </a:bodyPr>
          <a:lstStyle/>
          <a:p>
            <a:r>
              <a:rPr lang="cs-CZ" dirty="0"/>
              <a:t>Podává se také do 25. dne následujícího měsíce elektronicky</a:t>
            </a:r>
          </a:p>
          <a:p>
            <a:r>
              <a:rPr lang="cs-CZ" dirty="0"/>
              <a:t>Aby plnění šlo do KH, je nutné zaškrtnout, že se jedná o daňový doklad</a:t>
            </a:r>
          </a:p>
          <a:p>
            <a:r>
              <a:rPr lang="cs-CZ" dirty="0"/>
              <a:t>Obsahuje pouze vybrané řádky z DAP, ale podrobněji:</a:t>
            </a:r>
          </a:p>
          <a:p>
            <a:r>
              <a:rPr lang="cs-CZ" dirty="0"/>
              <a:t>        - </a:t>
            </a:r>
            <a:r>
              <a:rPr lang="cs-CZ" b="1" dirty="0"/>
              <a:t>plnění v přenosu</a:t>
            </a:r>
          </a:p>
          <a:p>
            <a:r>
              <a:rPr lang="cs-CZ" b="1" dirty="0"/>
              <a:t>        - plnění nad 10.000 Kč </a:t>
            </a:r>
            <a:r>
              <a:rPr lang="cs-CZ" dirty="0"/>
              <a:t>(celková částka na faktuře)</a:t>
            </a:r>
          </a:p>
          <a:p>
            <a:pPr marL="0" indent="0">
              <a:buNone/>
            </a:pPr>
            <a:r>
              <a:rPr lang="cs-CZ" dirty="0"/>
              <a:t>Je nutné vyplnit konkrétní políčka přesně podle faktury, protože se párují na FÚ a údaje se musí shodovat, jinak chodí výzvy!!! Vyplnit:</a:t>
            </a:r>
          </a:p>
          <a:p>
            <a:pPr marL="0" indent="0">
              <a:buNone/>
            </a:pPr>
            <a:r>
              <a:rPr lang="cs-CZ" dirty="0"/>
              <a:t>DIČ protistrany, DUZP, evidenční číslo daňového dokladu, částka ZD, daň, + u přenosu kód předmětu plnění:</a:t>
            </a:r>
          </a:p>
          <a:p>
            <a:pPr>
              <a:buFontTx/>
              <a:buChar char="-"/>
            </a:pPr>
            <a:r>
              <a:rPr lang="cs-CZ" dirty="0"/>
              <a:t>4     stavebně-montážní práce, 13    šrot, 5    odpady</a:t>
            </a:r>
          </a:p>
          <a:p>
            <a:pPr marL="0" indent="0">
              <a:buNone/>
            </a:pPr>
            <a:r>
              <a:rPr lang="cs-CZ" dirty="0"/>
              <a:t>Správně rozlišovat velké a malé faktury do/nad 10.000 Kč – rozdílné oddíly!</a:t>
            </a:r>
          </a:p>
          <a:p>
            <a:pPr marL="0" indent="0">
              <a:buNone/>
            </a:pPr>
            <a:r>
              <a:rPr lang="cs-CZ" dirty="0"/>
              <a:t>Částky nad 10.000 Kč, které jsou vystaveny podnikateli, který nemá DIČ …  zadám IČO (kromě FO) a uvedu v oddílu A.4.</a:t>
            </a:r>
          </a:p>
          <a:p>
            <a:pPr marL="0" indent="0">
              <a:buNone/>
            </a:pPr>
            <a:r>
              <a:rPr lang="cs-CZ" dirty="0"/>
              <a:t>Částky nad 10.000 Kč, které jsou vystaveny na občana, který nemá DIČ uvedu v oddílu A.5.</a:t>
            </a:r>
          </a:p>
        </p:txBody>
      </p:sp>
    </p:spTree>
    <p:extLst>
      <p:ext uri="{BB962C8B-B14F-4D97-AF65-F5344CB8AC3E}">
        <p14:creationId xmlns:p14="http://schemas.microsoft.com/office/powerpoint/2010/main" val="274922724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47F1C04-7EA7-E472-2928-016FA1771072}"/>
              </a:ext>
            </a:extLst>
          </p:cNvPr>
          <p:cNvSpPr>
            <a:spLocks noGrp="1"/>
          </p:cNvSpPr>
          <p:nvPr>
            <p:ph type="title"/>
          </p:nvPr>
        </p:nvSpPr>
        <p:spPr/>
        <p:txBody>
          <a:bodyPr/>
          <a:lstStyle/>
          <a:p>
            <a:r>
              <a:rPr lang="cs-CZ" dirty="0">
                <a:solidFill>
                  <a:schemeClr val="tx1"/>
                </a:solidFill>
              </a:rPr>
              <a:t>Výzvy z FÚ</a:t>
            </a:r>
          </a:p>
        </p:txBody>
      </p:sp>
      <p:sp>
        <p:nvSpPr>
          <p:cNvPr id="3" name="Zástupný obsah 2">
            <a:extLst>
              <a:ext uri="{FF2B5EF4-FFF2-40B4-BE49-F238E27FC236}">
                <a16:creationId xmlns:a16="http://schemas.microsoft.com/office/drawing/2014/main" id="{D13CC210-6A6E-8D3C-5F43-FEE13C02013C}"/>
              </a:ext>
            </a:extLst>
          </p:cNvPr>
          <p:cNvSpPr>
            <a:spLocks noGrp="1"/>
          </p:cNvSpPr>
          <p:nvPr>
            <p:ph idx="1"/>
          </p:nvPr>
        </p:nvSpPr>
        <p:spPr>
          <a:xfrm>
            <a:off x="677334" y="1606859"/>
            <a:ext cx="8596668" cy="4434504"/>
          </a:xfrm>
        </p:spPr>
        <p:txBody>
          <a:bodyPr/>
          <a:lstStyle/>
          <a:p>
            <a:r>
              <a:rPr lang="cs-CZ" dirty="0"/>
              <a:t>Odpověď je nutné zaslat elektronicky </a:t>
            </a:r>
            <a:r>
              <a:rPr lang="cs-CZ" b="1" dirty="0"/>
              <a:t>do 5 pracovních dnů </a:t>
            </a:r>
            <a:r>
              <a:rPr lang="cs-CZ" dirty="0"/>
              <a:t>(od 1.1.2023 bude pravděpodobně lhůta prodloužena na 17 pracovních dnů od dodání do datové schránky)</a:t>
            </a:r>
          </a:p>
          <a:p>
            <a:r>
              <a:rPr lang="cs-CZ" dirty="0"/>
              <a:t>Jedna ze stran uvedla jiné údaje než ta druhá:</a:t>
            </a:r>
          </a:p>
          <a:p>
            <a:pPr marL="0" indent="0">
              <a:buNone/>
            </a:pPr>
            <a:r>
              <a:rPr lang="cs-CZ" dirty="0"/>
              <a:t>	1. Já mám chybu – opravím, pošlu následné KH</a:t>
            </a:r>
          </a:p>
          <a:p>
            <a:pPr marL="0" indent="0">
              <a:buNone/>
            </a:pPr>
            <a:r>
              <a:rPr lang="cs-CZ" dirty="0"/>
              <a:t>	2. Mám vše správně – rychlá reakce na výzvu „Potvrzuji správnost naposledy 	    podaného KH“ (nebo „nemám povinnost podat KH“)</a:t>
            </a:r>
          </a:p>
        </p:txBody>
      </p:sp>
    </p:spTree>
    <p:extLst>
      <p:ext uri="{BB962C8B-B14F-4D97-AF65-F5344CB8AC3E}">
        <p14:creationId xmlns:p14="http://schemas.microsoft.com/office/powerpoint/2010/main" val="252436526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a:extLst>
              <a:ext uri="{FF2B5EF4-FFF2-40B4-BE49-F238E27FC236}">
                <a16:creationId xmlns:a16="http://schemas.microsoft.com/office/drawing/2014/main" id="{6BCB98FA-391A-73A4-4C20-482DB032208F}"/>
              </a:ext>
            </a:extLst>
          </p:cNvPr>
          <p:cNvSpPr>
            <a:spLocks noGrp="1"/>
          </p:cNvSpPr>
          <p:nvPr>
            <p:ph type="title"/>
          </p:nvPr>
        </p:nvSpPr>
        <p:spPr/>
        <p:txBody>
          <a:bodyPr/>
          <a:lstStyle/>
          <a:p>
            <a:r>
              <a:rPr lang="cs-CZ" dirty="0">
                <a:solidFill>
                  <a:schemeClr val="tx1"/>
                </a:solidFill>
              </a:rPr>
              <a:t>Typy DAP a KH</a:t>
            </a:r>
          </a:p>
        </p:txBody>
      </p:sp>
      <p:sp>
        <p:nvSpPr>
          <p:cNvPr id="5" name="Zástupný text 4">
            <a:extLst>
              <a:ext uri="{FF2B5EF4-FFF2-40B4-BE49-F238E27FC236}">
                <a16:creationId xmlns:a16="http://schemas.microsoft.com/office/drawing/2014/main" id="{E645F89C-8BF8-9892-CA9F-31B002E60759}"/>
              </a:ext>
            </a:extLst>
          </p:cNvPr>
          <p:cNvSpPr>
            <a:spLocks noGrp="1"/>
          </p:cNvSpPr>
          <p:nvPr>
            <p:ph type="body" idx="1"/>
          </p:nvPr>
        </p:nvSpPr>
        <p:spPr/>
        <p:txBody>
          <a:bodyPr/>
          <a:lstStyle/>
          <a:p>
            <a:r>
              <a:rPr lang="cs-CZ" dirty="0"/>
              <a:t>DAP</a:t>
            </a:r>
          </a:p>
        </p:txBody>
      </p:sp>
      <p:sp>
        <p:nvSpPr>
          <p:cNvPr id="6" name="Zástupný obsah 5">
            <a:extLst>
              <a:ext uri="{FF2B5EF4-FFF2-40B4-BE49-F238E27FC236}">
                <a16:creationId xmlns:a16="http://schemas.microsoft.com/office/drawing/2014/main" id="{97505E6E-29E6-9689-CAB0-240D11305A73}"/>
              </a:ext>
            </a:extLst>
          </p:cNvPr>
          <p:cNvSpPr>
            <a:spLocks noGrp="1"/>
          </p:cNvSpPr>
          <p:nvPr>
            <p:ph sz="half" idx="2"/>
          </p:nvPr>
        </p:nvSpPr>
        <p:spPr/>
        <p:txBody>
          <a:bodyPr/>
          <a:lstStyle/>
          <a:p>
            <a:r>
              <a:rPr lang="cs-CZ" dirty="0"/>
              <a:t>Řádné – 1. podání (i zapomenuté po termínu) za běžný měsíc</a:t>
            </a:r>
          </a:p>
          <a:p>
            <a:r>
              <a:rPr lang="cs-CZ" dirty="0"/>
              <a:t>Opravné – do termínu</a:t>
            </a:r>
          </a:p>
          <a:p>
            <a:r>
              <a:rPr lang="cs-CZ" b="1" dirty="0"/>
              <a:t>Dodatečné </a:t>
            </a:r>
            <a:r>
              <a:rPr lang="cs-CZ" dirty="0"/>
              <a:t>– po termínu – obsahuje jen rozdíly oproti původnímu (plusem co přidávám, mínusem co odstraňuji)</a:t>
            </a:r>
          </a:p>
        </p:txBody>
      </p:sp>
      <p:sp>
        <p:nvSpPr>
          <p:cNvPr id="7" name="Zástupný text 6">
            <a:extLst>
              <a:ext uri="{FF2B5EF4-FFF2-40B4-BE49-F238E27FC236}">
                <a16:creationId xmlns:a16="http://schemas.microsoft.com/office/drawing/2014/main" id="{077A3E90-B266-A5D4-8C22-56AF0E7969EA}"/>
              </a:ext>
            </a:extLst>
          </p:cNvPr>
          <p:cNvSpPr>
            <a:spLocks noGrp="1"/>
          </p:cNvSpPr>
          <p:nvPr>
            <p:ph type="body" sz="quarter" idx="3"/>
          </p:nvPr>
        </p:nvSpPr>
        <p:spPr/>
        <p:txBody>
          <a:bodyPr/>
          <a:lstStyle/>
          <a:p>
            <a:r>
              <a:rPr lang="cs-CZ" dirty="0"/>
              <a:t>KH</a:t>
            </a:r>
          </a:p>
        </p:txBody>
      </p:sp>
      <p:sp>
        <p:nvSpPr>
          <p:cNvPr id="8" name="Zástupný obsah 7">
            <a:extLst>
              <a:ext uri="{FF2B5EF4-FFF2-40B4-BE49-F238E27FC236}">
                <a16:creationId xmlns:a16="http://schemas.microsoft.com/office/drawing/2014/main" id="{B63F7856-6F79-78A9-20F7-E12893890A5C}"/>
              </a:ext>
            </a:extLst>
          </p:cNvPr>
          <p:cNvSpPr>
            <a:spLocks noGrp="1"/>
          </p:cNvSpPr>
          <p:nvPr>
            <p:ph sz="quarter" idx="4"/>
          </p:nvPr>
        </p:nvSpPr>
        <p:spPr/>
        <p:txBody>
          <a:bodyPr/>
          <a:lstStyle/>
          <a:p>
            <a:r>
              <a:rPr lang="cs-CZ" dirty="0"/>
              <a:t>Řádné – 1. podání (i po termínu) za běžný měsíc</a:t>
            </a:r>
          </a:p>
          <a:p>
            <a:r>
              <a:rPr lang="cs-CZ" dirty="0"/>
              <a:t>Opravné – do termínu</a:t>
            </a:r>
          </a:p>
          <a:p>
            <a:r>
              <a:rPr lang="cs-CZ" b="1" dirty="0"/>
              <a:t>Následné</a:t>
            </a:r>
            <a:r>
              <a:rPr lang="cs-CZ" dirty="0"/>
              <a:t> – po termínu- obsahuje i původní hodnoty upravené na nový stav (přidávám řádky, mažu řádky)</a:t>
            </a:r>
          </a:p>
        </p:txBody>
      </p:sp>
    </p:spTree>
    <p:extLst>
      <p:ext uri="{BB962C8B-B14F-4D97-AF65-F5344CB8AC3E}">
        <p14:creationId xmlns:p14="http://schemas.microsoft.com/office/powerpoint/2010/main" val="113792442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49294F6-98F2-B2B8-D395-B6EFE9F10CE5}"/>
              </a:ext>
            </a:extLst>
          </p:cNvPr>
          <p:cNvSpPr>
            <a:spLocks noGrp="1"/>
          </p:cNvSpPr>
          <p:nvPr>
            <p:ph type="title"/>
          </p:nvPr>
        </p:nvSpPr>
        <p:spPr/>
        <p:txBody>
          <a:bodyPr/>
          <a:lstStyle/>
          <a:p>
            <a:r>
              <a:rPr lang="cs-CZ" dirty="0">
                <a:solidFill>
                  <a:schemeClr val="tx1"/>
                </a:solidFill>
              </a:rPr>
              <a:t>Kontrolní mechanismy a vazby na účetnictví</a:t>
            </a:r>
          </a:p>
        </p:txBody>
      </p:sp>
      <p:sp>
        <p:nvSpPr>
          <p:cNvPr id="3" name="Zástupný obsah 2">
            <a:extLst>
              <a:ext uri="{FF2B5EF4-FFF2-40B4-BE49-F238E27FC236}">
                <a16:creationId xmlns:a16="http://schemas.microsoft.com/office/drawing/2014/main" id="{5A142739-69A8-0B68-AB1A-7B3AE62084C6}"/>
              </a:ext>
            </a:extLst>
          </p:cNvPr>
          <p:cNvSpPr>
            <a:spLocks noGrp="1"/>
          </p:cNvSpPr>
          <p:nvPr>
            <p:ph idx="1"/>
          </p:nvPr>
        </p:nvSpPr>
        <p:spPr/>
        <p:txBody>
          <a:bodyPr>
            <a:normAutofit lnSpcReduction="10000"/>
          </a:bodyPr>
          <a:lstStyle/>
          <a:p>
            <a:r>
              <a:rPr lang="cs-CZ" dirty="0"/>
              <a:t>V DAP – matematická kontrola u řádků se základní sazbou, ZD lze vynásobit *0,21 a musí vyjít částka ve sloupci daň. Řádky se sníženou sazbou lze částečně kontrolovat – ZD *0,15 nebo 0,10 nebo někde v tomto rozmezí</a:t>
            </a:r>
          </a:p>
          <a:p>
            <a:r>
              <a:rPr lang="cs-CZ" dirty="0"/>
              <a:t>V KH oddíl C obsahuje ZD vybraných řádků z DAP – musí se shodovat</a:t>
            </a:r>
          </a:p>
          <a:p>
            <a:r>
              <a:rPr lang="cs-CZ" dirty="0"/>
              <a:t>V KH musí být zařazeny velké/malé/přenesené faktury do správných oddílů</a:t>
            </a:r>
          </a:p>
          <a:p>
            <a:r>
              <a:rPr lang="cs-CZ" dirty="0"/>
              <a:t>V KH musí obsahovat velké a přenesené faktury veškeré náležitosti</a:t>
            </a:r>
          </a:p>
          <a:p>
            <a:r>
              <a:rPr lang="cs-CZ" dirty="0"/>
              <a:t>Daňová doloženost – vazba na DAP, správné přiřazení sazeb</a:t>
            </a:r>
          </a:p>
          <a:p>
            <a:r>
              <a:rPr lang="cs-CZ" dirty="0"/>
              <a:t>Sestava výnosů – 601-604, 609, 646-649 – lze odhalit výnosy, které jsme zapomněli zdanit. </a:t>
            </a:r>
          </a:p>
          <a:p>
            <a:r>
              <a:rPr lang="cs-CZ" dirty="0"/>
              <a:t>Součet výnosů z </a:t>
            </a:r>
            <a:r>
              <a:rPr lang="cs-CZ" dirty="0" err="1"/>
              <a:t>ek</a:t>
            </a:r>
            <a:r>
              <a:rPr lang="cs-CZ" dirty="0"/>
              <a:t>. Činnosti by se měl rovnat součtu ř. 1+2+50</a:t>
            </a:r>
          </a:p>
          <a:p>
            <a:r>
              <a:rPr lang="cs-CZ" dirty="0"/>
              <a:t>Zůstatek účtu 343 v </a:t>
            </a:r>
            <a:r>
              <a:rPr lang="cs-CZ" dirty="0" err="1"/>
              <a:t>hl.knize</a:t>
            </a:r>
            <a:r>
              <a:rPr lang="cs-CZ" dirty="0"/>
              <a:t> na DAP (dohledávání rozdílu)</a:t>
            </a:r>
          </a:p>
        </p:txBody>
      </p:sp>
    </p:spTree>
    <p:extLst>
      <p:ext uri="{BB962C8B-B14F-4D97-AF65-F5344CB8AC3E}">
        <p14:creationId xmlns:p14="http://schemas.microsoft.com/office/powerpoint/2010/main" val="27976951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2865092-EBA9-757B-CE9F-2D73E0C6812A}"/>
              </a:ext>
            </a:extLst>
          </p:cNvPr>
          <p:cNvSpPr>
            <a:spLocks noGrp="1"/>
          </p:cNvSpPr>
          <p:nvPr>
            <p:ph type="title"/>
          </p:nvPr>
        </p:nvSpPr>
        <p:spPr/>
        <p:txBody>
          <a:bodyPr/>
          <a:lstStyle/>
          <a:p>
            <a:r>
              <a:rPr lang="cs-CZ" dirty="0">
                <a:solidFill>
                  <a:schemeClr val="tx1"/>
                </a:solidFill>
              </a:rPr>
              <a:t>Zrušení registrace plátce na žádost</a:t>
            </a:r>
          </a:p>
        </p:txBody>
      </p:sp>
      <p:sp>
        <p:nvSpPr>
          <p:cNvPr id="3" name="Zástupný obsah 2">
            <a:extLst>
              <a:ext uri="{FF2B5EF4-FFF2-40B4-BE49-F238E27FC236}">
                <a16:creationId xmlns:a16="http://schemas.microsoft.com/office/drawing/2014/main" id="{E3F4CC5C-A724-1881-99F6-257950BF098C}"/>
              </a:ext>
            </a:extLst>
          </p:cNvPr>
          <p:cNvSpPr>
            <a:spLocks noGrp="1"/>
          </p:cNvSpPr>
          <p:nvPr>
            <p:ph idx="1"/>
          </p:nvPr>
        </p:nvSpPr>
        <p:spPr>
          <a:xfrm>
            <a:off x="677334" y="1509205"/>
            <a:ext cx="8596668" cy="4882718"/>
          </a:xfrm>
        </p:spPr>
        <p:txBody>
          <a:bodyPr>
            <a:normAutofit lnSpcReduction="10000"/>
          </a:bodyPr>
          <a:lstStyle/>
          <a:p>
            <a:r>
              <a:rPr lang="cs-CZ" dirty="0"/>
              <a:t>Žádost o zrušení registrace na portálu </a:t>
            </a:r>
            <a:r>
              <a:rPr lang="cs-CZ" dirty="0" err="1"/>
              <a:t>MojeDaně</a:t>
            </a:r>
            <a:r>
              <a:rPr lang="cs-CZ" dirty="0"/>
              <a:t>: </a:t>
            </a:r>
            <a:r>
              <a:rPr lang="cs-CZ" dirty="0">
                <a:hlinkClick r:id="rId2"/>
              </a:rPr>
              <a:t>https://adisspr.mfcr.cz/dpr/adis/idpr_epo/epo2/form/prilohy.faces</a:t>
            </a:r>
            <a:endParaRPr lang="cs-CZ" dirty="0"/>
          </a:p>
          <a:p>
            <a:r>
              <a:rPr lang="cs-CZ" dirty="0"/>
              <a:t>Přestává být plátcem dnem následujícím po dni oznámení rozhodnutí, kterým je mu zrušena registrace.</a:t>
            </a:r>
          </a:p>
          <a:p>
            <a:r>
              <a:rPr lang="cs-CZ" b="1" dirty="0"/>
              <a:t>Podmínky zrušení registrace - </a:t>
            </a:r>
            <a:r>
              <a:rPr lang="cs-CZ" dirty="0"/>
              <a:t>106b ZDPH</a:t>
            </a:r>
            <a:r>
              <a:rPr lang="cs-CZ" b="1" dirty="0"/>
              <a:t>:</a:t>
            </a:r>
          </a:p>
          <a:p>
            <a:r>
              <a:rPr lang="cs-CZ" dirty="0"/>
              <a:t>- uplynul 1 rok ode dne, kdy se stal plátcem a současně</a:t>
            </a:r>
          </a:p>
          <a:p>
            <a:r>
              <a:rPr lang="cs-CZ" dirty="0"/>
              <a:t>- za posledních 12 měsíců nepřekročil obrat nebo uskutečňuje pouze osvobozená plnění nebo přestal uskutečňovat ekonomické činnosti</a:t>
            </a:r>
          </a:p>
          <a:p>
            <a:pPr marL="0" indent="0">
              <a:buNone/>
            </a:pPr>
            <a:endParaRPr lang="cs-CZ" dirty="0"/>
          </a:p>
          <a:p>
            <a:r>
              <a:rPr lang="cs-CZ" b="1" u="sng" dirty="0"/>
              <a:t>POZOR na úpravu odpočtu </a:t>
            </a:r>
            <a:r>
              <a:rPr lang="cs-CZ" b="1" dirty="0"/>
              <a:t>dle § 78 ZDPH!!!</a:t>
            </a:r>
          </a:p>
          <a:p>
            <a:pPr lvl="1"/>
            <a:r>
              <a:rPr lang="cs-CZ" dirty="0"/>
              <a:t>10 let u staveb, bytů, nebytových prostor a jejich TZ</a:t>
            </a:r>
          </a:p>
          <a:p>
            <a:pPr lvl="1"/>
            <a:r>
              <a:rPr lang="cs-CZ" dirty="0"/>
              <a:t>5 let u ostatního dlouhodobého majetku</a:t>
            </a:r>
          </a:p>
          <a:p>
            <a:r>
              <a:rPr lang="cs-CZ" dirty="0"/>
              <a:t>Pokud neuplynula lhůta a plátce si zruší registraci k DPH, musí vracet poměrnou část odpočtu, kterou si v minulosti nárokoval!!!</a:t>
            </a:r>
          </a:p>
        </p:txBody>
      </p:sp>
    </p:spTree>
    <p:extLst>
      <p:ext uri="{BB962C8B-B14F-4D97-AF65-F5344CB8AC3E}">
        <p14:creationId xmlns:p14="http://schemas.microsoft.com/office/powerpoint/2010/main" val="13021749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3DB0DDC-7693-1AC4-3476-26870E79A601}"/>
              </a:ext>
            </a:extLst>
          </p:cNvPr>
          <p:cNvSpPr>
            <a:spLocks noGrp="1"/>
          </p:cNvSpPr>
          <p:nvPr>
            <p:ph type="title"/>
          </p:nvPr>
        </p:nvSpPr>
        <p:spPr/>
        <p:txBody>
          <a:bodyPr/>
          <a:lstStyle/>
          <a:p>
            <a:r>
              <a:rPr lang="cs-CZ" dirty="0">
                <a:solidFill>
                  <a:schemeClr val="tx1"/>
                </a:solidFill>
              </a:rPr>
              <a:t>Právní rámec</a:t>
            </a:r>
          </a:p>
        </p:txBody>
      </p:sp>
      <p:sp>
        <p:nvSpPr>
          <p:cNvPr id="3" name="Zástupný obsah 2">
            <a:extLst>
              <a:ext uri="{FF2B5EF4-FFF2-40B4-BE49-F238E27FC236}">
                <a16:creationId xmlns:a16="http://schemas.microsoft.com/office/drawing/2014/main" id="{DEA9D0D5-E03C-B7F4-230D-FB89038E7BF2}"/>
              </a:ext>
            </a:extLst>
          </p:cNvPr>
          <p:cNvSpPr>
            <a:spLocks noGrp="1"/>
          </p:cNvSpPr>
          <p:nvPr>
            <p:ph idx="1"/>
          </p:nvPr>
        </p:nvSpPr>
        <p:spPr/>
        <p:txBody>
          <a:bodyPr/>
          <a:lstStyle/>
          <a:p>
            <a:pPr fontAlgn="auto"/>
            <a:r>
              <a:rPr lang="cs-CZ" altLang="cs-CZ" u="sng" dirty="0"/>
              <a:t>Poučení dle NOZ</a:t>
            </a:r>
          </a:p>
          <a:p>
            <a:pPr fontAlgn="auto"/>
            <a:r>
              <a:rPr lang="cs-CZ" altLang="cs-CZ" sz="1800" b="1" dirty="0"/>
              <a:t>Všechny informace poskytnuté na tomto semináři jsou uváděny pouze v rámci výukového procesu a nemohou bez dalšího posouzení sloužit jako informace či rady k řešení právních situací.</a:t>
            </a:r>
          </a:p>
          <a:p>
            <a:pPr marL="0" indent="0">
              <a:buNone/>
            </a:pPr>
            <a:endParaRPr lang="cs-CZ" dirty="0"/>
          </a:p>
        </p:txBody>
      </p:sp>
    </p:spTree>
    <p:extLst>
      <p:ext uri="{BB962C8B-B14F-4D97-AF65-F5344CB8AC3E}">
        <p14:creationId xmlns:p14="http://schemas.microsoft.com/office/powerpoint/2010/main" val="86626363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3326BB7-706D-3D5B-1F23-5388D4664D88}"/>
              </a:ext>
            </a:extLst>
          </p:cNvPr>
          <p:cNvSpPr>
            <a:spLocks noGrp="1"/>
          </p:cNvSpPr>
          <p:nvPr>
            <p:ph type="title"/>
          </p:nvPr>
        </p:nvSpPr>
        <p:spPr/>
        <p:txBody>
          <a:bodyPr/>
          <a:lstStyle/>
          <a:p>
            <a:pPr algn="ctr"/>
            <a:r>
              <a:rPr lang="cs-CZ" dirty="0">
                <a:solidFill>
                  <a:schemeClr val="tx1"/>
                </a:solidFill>
              </a:rPr>
              <a:t>Děkujeme za pozornost</a:t>
            </a:r>
          </a:p>
        </p:txBody>
      </p:sp>
      <p:sp>
        <p:nvSpPr>
          <p:cNvPr id="3" name="Zástupný obsah 2">
            <a:extLst>
              <a:ext uri="{FF2B5EF4-FFF2-40B4-BE49-F238E27FC236}">
                <a16:creationId xmlns:a16="http://schemas.microsoft.com/office/drawing/2014/main" id="{B962D985-F66F-302F-255E-0FEDAFA3E101}"/>
              </a:ext>
            </a:extLst>
          </p:cNvPr>
          <p:cNvSpPr>
            <a:spLocks noGrp="1"/>
          </p:cNvSpPr>
          <p:nvPr>
            <p:ph idx="1"/>
          </p:nvPr>
        </p:nvSpPr>
        <p:spPr/>
        <p:txBody>
          <a:bodyPr/>
          <a:lstStyle/>
          <a:p>
            <a:pPr marL="0" indent="0" algn="ctr">
              <a:buNone/>
            </a:pPr>
            <a:r>
              <a:rPr lang="cs-CZ" sz="2000" dirty="0"/>
              <a:t>Daňové poradenství Tomáš Paclík, a.s.</a:t>
            </a:r>
          </a:p>
          <a:p>
            <a:pPr marL="0" indent="0" algn="ctr">
              <a:buNone/>
            </a:pPr>
            <a:r>
              <a:rPr lang="cs-CZ" sz="2000" dirty="0"/>
              <a:t>Jeremenkova 40b, 779 00 Olomouc</a:t>
            </a:r>
          </a:p>
          <a:p>
            <a:endParaRPr lang="cs-CZ" dirty="0"/>
          </a:p>
          <a:p>
            <a:pPr marL="0" indent="0" algn="ctr">
              <a:buNone/>
            </a:pPr>
            <a:r>
              <a:rPr lang="cs-CZ" dirty="0"/>
              <a:t>Ing. Milan Lang, e-mail:   </a:t>
            </a:r>
            <a:r>
              <a:rPr lang="cs-CZ" dirty="0">
                <a:hlinkClick r:id="rId2"/>
              </a:rPr>
              <a:t>lang@tomaspaclik.cz</a:t>
            </a:r>
            <a:endParaRPr lang="cs-CZ" dirty="0"/>
          </a:p>
          <a:p>
            <a:pPr marL="0" indent="0" algn="ctr">
              <a:buNone/>
            </a:pPr>
            <a:r>
              <a:rPr lang="cs-CZ" dirty="0"/>
              <a:t>Ing. Dagmar Palová, e-mail:    </a:t>
            </a:r>
            <a:r>
              <a:rPr lang="cs-CZ" dirty="0">
                <a:hlinkClick r:id="rId3"/>
              </a:rPr>
              <a:t>palova@tomaspaclik.cz</a:t>
            </a:r>
            <a:endParaRPr lang="cs-CZ" dirty="0"/>
          </a:p>
          <a:p>
            <a:endParaRPr lang="cs-CZ" dirty="0"/>
          </a:p>
        </p:txBody>
      </p:sp>
    </p:spTree>
    <p:extLst>
      <p:ext uri="{BB962C8B-B14F-4D97-AF65-F5344CB8AC3E}">
        <p14:creationId xmlns:p14="http://schemas.microsoft.com/office/powerpoint/2010/main" val="3816246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8" y="549964"/>
            <a:ext cx="9412356" cy="752061"/>
          </a:xfrm>
        </p:spPr>
        <p:txBody>
          <a:bodyPr>
            <a:normAutofit fontScale="90000"/>
          </a:bodyPr>
          <a:lstStyle/>
          <a:p>
            <a:pPr algn="ctr"/>
            <a:r>
              <a:rPr lang="cs-CZ" sz="3200" b="1" dirty="0">
                <a:solidFill>
                  <a:schemeClr val="tx1"/>
                </a:solidFill>
              </a:rPr>
              <a:t>Koordinační výbor Komory daňových poradců č. 568</a:t>
            </a:r>
            <a:endParaRPr lang="cs-CZ" sz="3200" b="1" dirty="0"/>
          </a:p>
        </p:txBody>
      </p:sp>
      <p:pic>
        <p:nvPicPr>
          <p:cNvPr id="4" name="Obrázek 3">
            <a:extLst>
              <a:ext uri="{FF2B5EF4-FFF2-40B4-BE49-F238E27FC236}">
                <a16:creationId xmlns:a16="http://schemas.microsoft.com/office/drawing/2014/main" id="{706DEE92-9C74-6321-A81F-28C8390D1234}"/>
              </a:ext>
            </a:extLst>
          </p:cNvPr>
          <p:cNvPicPr>
            <a:picLocks noChangeAspect="1"/>
          </p:cNvPicPr>
          <p:nvPr/>
        </p:nvPicPr>
        <p:blipFill rotWithShape="1">
          <a:blip r:embed="rId2"/>
          <a:srcRect l="208" t="20579" r="736"/>
          <a:stretch/>
        </p:blipFill>
        <p:spPr>
          <a:xfrm>
            <a:off x="680830" y="1302025"/>
            <a:ext cx="8328991" cy="5446643"/>
          </a:xfrm>
          <a:prstGeom prst="rect">
            <a:avLst/>
          </a:prstGeom>
        </p:spPr>
      </p:pic>
    </p:spTree>
    <p:extLst>
      <p:ext uri="{BB962C8B-B14F-4D97-AF65-F5344CB8AC3E}">
        <p14:creationId xmlns:p14="http://schemas.microsoft.com/office/powerpoint/2010/main" val="1683066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1CEBE95-43FD-4A03-0A2F-F08396B78728}"/>
              </a:ext>
            </a:extLst>
          </p:cNvPr>
          <p:cNvSpPr>
            <a:spLocks noGrp="1"/>
          </p:cNvSpPr>
          <p:nvPr>
            <p:ph type="title"/>
          </p:nvPr>
        </p:nvSpPr>
        <p:spPr>
          <a:xfrm>
            <a:off x="139148" y="549964"/>
            <a:ext cx="9412356" cy="752061"/>
          </a:xfrm>
        </p:spPr>
        <p:txBody>
          <a:bodyPr>
            <a:normAutofit/>
          </a:bodyPr>
          <a:lstStyle/>
          <a:p>
            <a:pPr algn="ctr"/>
            <a:r>
              <a:rPr lang="cs-CZ" sz="3200" b="1" dirty="0">
                <a:solidFill>
                  <a:schemeClr val="tx1"/>
                </a:solidFill>
              </a:rPr>
              <a:t>Evidence obchodního majetku pro účely DPH</a:t>
            </a:r>
            <a:endParaRPr lang="cs-CZ" sz="3200" b="1" dirty="0"/>
          </a:p>
        </p:txBody>
      </p:sp>
      <p:sp>
        <p:nvSpPr>
          <p:cNvPr id="5" name="Zástupný obsah 2">
            <a:extLst>
              <a:ext uri="{FF2B5EF4-FFF2-40B4-BE49-F238E27FC236}">
                <a16:creationId xmlns:a16="http://schemas.microsoft.com/office/drawing/2014/main" id="{60D43FB9-210D-83A4-1B8E-B8690AFD6882}"/>
              </a:ext>
            </a:extLst>
          </p:cNvPr>
          <p:cNvSpPr>
            <a:spLocks noGrp="1"/>
          </p:cNvSpPr>
          <p:nvPr>
            <p:ph idx="1"/>
          </p:nvPr>
        </p:nvSpPr>
        <p:spPr>
          <a:xfrm>
            <a:off x="677334" y="1202635"/>
            <a:ext cx="9291614" cy="5655365"/>
          </a:xfrm>
        </p:spPr>
        <p:txBody>
          <a:bodyPr>
            <a:normAutofit/>
          </a:bodyPr>
          <a:lstStyle/>
          <a:p>
            <a:r>
              <a:rPr lang="cs-CZ" sz="2400" dirty="0"/>
              <a:t>Povinnost stanovená §100 odst. 3 ZDPH</a:t>
            </a:r>
          </a:p>
          <a:p>
            <a:endParaRPr lang="cs-CZ" dirty="0"/>
          </a:p>
          <a:p>
            <a:r>
              <a:rPr lang="cs-CZ" dirty="0"/>
              <a:t>Příklady majetku, </a:t>
            </a:r>
            <a:r>
              <a:rPr lang="cs-CZ" b="1" dirty="0"/>
              <a:t>který by měl být </a:t>
            </a:r>
            <a:r>
              <a:rPr lang="cs-CZ" dirty="0"/>
              <a:t>zahrnut do obchodního majetku pro účely DPH:</a:t>
            </a:r>
          </a:p>
          <a:p>
            <a:pPr lvl="1" indent="-342900" algn="just">
              <a:spcBef>
                <a:spcPts val="600"/>
              </a:spcBef>
              <a:buFont typeface="Symbol" panose="05050102010706020507" pitchFamily="18" charset="2"/>
              <a:buChar char=""/>
            </a:pPr>
            <a:r>
              <a:rPr lang="cs-CZ" dirty="0">
                <a:effectLst/>
                <a:latin typeface="Times New Roman" panose="02020603050405020304" pitchFamily="18" charset="0"/>
                <a:ea typeface="Times New Roman" panose="02020603050405020304" pitchFamily="18" charset="0"/>
                <a:cs typeface="Arial" panose="020B0604020202020204" pitchFamily="34" charset="0"/>
              </a:rPr>
              <a:t>vodohospodářská infrastruktura,</a:t>
            </a:r>
            <a:endParaRPr lang="cs-CZ" dirty="0">
              <a:effectLst/>
              <a:latin typeface="Times New Roman" panose="02020603050405020304" pitchFamily="18" charset="0"/>
              <a:ea typeface="Calibri" panose="020F0502020204030204" pitchFamily="34" charset="0"/>
            </a:endParaRPr>
          </a:p>
          <a:p>
            <a:pPr lvl="1" indent="-342900" algn="just">
              <a:spcBef>
                <a:spcPts val="600"/>
              </a:spcBef>
              <a:buFont typeface="Symbol" panose="05050102010706020507" pitchFamily="18" charset="2"/>
              <a:buChar char=""/>
            </a:pPr>
            <a:r>
              <a:rPr lang="cs-CZ" dirty="0">
                <a:effectLst/>
                <a:latin typeface="Times New Roman" panose="02020603050405020304" pitchFamily="18" charset="0"/>
                <a:ea typeface="Times New Roman" panose="02020603050405020304" pitchFamily="18" charset="0"/>
                <a:cs typeface="Arial" panose="020B0604020202020204" pitchFamily="34" charset="0"/>
              </a:rPr>
              <a:t>pozemky a budovy, které jsou výhradně využívány k pronájmům (bytové domy) a další ekonomické činnosti (reklama, obchod apod.), </a:t>
            </a:r>
            <a:endParaRPr lang="cs-CZ" dirty="0">
              <a:effectLst/>
              <a:latin typeface="Times New Roman" panose="02020603050405020304" pitchFamily="18" charset="0"/>
              <a:ea typeface="Calibri" panose="020F0502020204030204" pitchFamily="34" charset="0"/>
            </a:endParaRPr>
          </a:p>
          <a:p>
            <a:pPr lvl="1" indent="-342900" algn="just">
              <a:spcBef>
                <a:spcPts val="600"/>
              </a:spcBef>
              <a:buFont typeface="Symbol" panose="05050102010706020507" pitchFamily="18" charset="2"/>
              <a:buChar char=""/>
            </a:pPr>
            <a:r>
              <a:rPr lang="cs-CZ" dirty="0">
                <a:effectLst/>
                <a:latin typeface="Times New Roman" panose="02020603050405020304" pitchFamily="18" charset="0"/>
                <a:ea typeface="Times New Roman" panose="02020603050405020304" pitchFamily="18" charset="0"/>
                <a:cs typeface="Arial" panose="020B0604020202020204" pitchFamily="34" charset="0"/>
              </a:rPr>
              <a:t>lesní pozemky,</a:t>
            </a:r>
          </a:p>
          <a:p>
            <a:pPr lvl="1" indent="-342900" algn="just">
              <a:spcBef>
                <a:spcPts val="600"/>
              </a:spcBef>
              <a:buFont typeface="Symbol" panose="05050102010706020507" pitchFamily="18" charset="2"/>
              <a:buChar char=""/>
            </a:pPr>
            <a:r>
              <a:rPr lang="cs-CZ" dirty="0">
                <a:latin typeface="Times New Roman" panose="02020603050405020304" pitchFamily="18" charset="0"/>
                <a:cs typeface="Arial" panose="020B0604020202020204" pitchFamily="34" charset="0"/>
              </a:rPr>
              <a:t>zdaňované plochy k parkování</a:t>
            </a:r>
          </a:p>
          <a:p>
            <a:endParaRPr lang="cs-CZ" dirty="0"/>
          </a:p>
          <a:p>
            <a:r>
              <a:rPr lang="cs-CZ" dirty="0"/>
              <a:t>Příklady majetku, který </a:t>
            </a:r>
            <a:r>
              <a:rPr lang="cs-CZ" b="1" dirty="0"/>
              <a:t>nemusí být zahrnut</a:t>
            </a:r>
            <a:r>
              <a:rPr lang="cs-CZ" dirty="0"/>
              <a:t> do obchodního majetku pro účely DPH:</a:t>
            </a:r>
          </a:p>
          <a:p>
            <a:pPr lvl="1" indent="-342900">
              <a:spcBef>
                <a:spcPts val="600"/>
              </a:spcBef>
              <a:buFont typeface="Symbol" panose="05050102010706020507" pitchFamily="18" charset="2"/>
              <a:buChar char=""/>
            </a:pPr>
            <a:r>
              <a:rPr lang="cs-CZ" dirty="0">
                <a:effectLst/>
                <a:latin typeface="Times New Roman" panose="02020603050405020304" pitchFamily="18" charset="0"/>
                <a:ea typeface="Times New Roman" panose="02020603050405020304" pitchFamily="18" charset="0"/>
                <a:cs typeface="Arial" panose="020B0604020202020204" pitchFamily="34" charset="0"/>
              </a:rPr>
              <a:t>veřejná prostranství a veřejně přístupné pozemky,</a:t>
            </a:r>
            <a:endParaRPr lang="cs-CZ" dirty="0">
              <a:effectLst/>
              <a:latin typeface="Times New Roman" panose="02020603050405020304" pitchFamily="18" charset="0"/>
              <a:ea typeface="Calibri" panose="020F0502020204030204" pitchFamily="34" charset="0"/>
            </a:endParaRPr>
          </a:p>
          <a:p>
            <a:pPr lvl="1" indent="-342900">
              <a:spcBef>
                <a:spcPts val="600"/>
              </a:spcBef>
              <a:buFont typeface="Symbol" panose="05050102010706020507" pitchFamily="18" charset="2"/>
              <a:buChar char=""/>
            </a:pPr>
            <a:r>
              <a:rPr lang="cs-CZ" dirty="0">
                <a:effectLst/>
                <a:latin typeface="Times New Roman" panose="02020603050405020304" pitchFamily="18" charset="0"/>
                <a:ea typeface="Times New Roman" panose="02020603050405020304" pitchFamily="18" charset="0"/>
                <a:cs typeface="Arial" panose="020B0604020202020204" pitchFamily="34" charset="0"/>
              </a:rPr>
              <a:t>budovy a pozemky využívané z převážné části nebo zcela v souvislosti s výkonem veřejné správy,</a:t>
            </a:r>
            <a:endParaRPr lang="cs-CZ" dirty="0">
              <a:effectLst/>
              <a:latin typeface="Times New Roman" panose="02020603050405020304" pitchFamily="18" charset="0"/>
              <a:ea typeface="Calibri" panose="020F0502020204030204" pitchFamily="34" charset="0"/>
            </a:endParaRPr>
          </a:p>
          <a:p>
            <a:pPr lvl="1" indent="-342900">
              <a:spcBef>
                <a:spcPts val="600"/>
              </a:spcBef>
              <a:buFont typeface="Symbol" panose="05050102010706020507" pitchFamily="18" charset="2"/>
              <a:buChar char=""/>
            </a:pPr>
            <a:r>
              <a:rPr lang="cs-CZ" dirty="0">
                <a:effectLst/>
                <a:latin typeface="Times New Roman" panose="02020603050405020304" pitchFamily="18" charset="0"/>
                <a:ea typeface="Times New Roman" panose="02020603050405020304" pitchFamily="18" charset="0"/>
                <a:cs typeface="Arial" panose="020B0604020202020204" pitchFamily="34" charset="0"/>
              </a:rPr>
              <a:t>majetek svěřený k samostatnému hospodaření příspěvkovým organizacím, který nesmí PO prodávat vlastním jménem na svůj účet dle zřizovací listiny,</a:t>
            </a:r>
            <a:endParaRPr lang="cs-CZ" dirty="0">
              <a:effectLst/>
              <a:latin typeface="Times New Roman" panose="02020603050405020304" pitchFamily="18" charset="0"/>
              <a:ea typeface="Calibri" panose="020F0502020204030204" pitchFamily="34" charset="0"/>
            </a:endParaRPr>
          </a:p>
          <a:p>
            <a:pPr lvl="1" indent="-342900">
              <a:spcBef>
                <a:spcPts val="600"/>
              </a:spcBef>
              <a:buFont typeface="Symbol" panose="05050102010706020507" pitchFamily="18" charset="2"/>
              <a:buChar char=""/>
            </a:pPr>
            <a:r>
              <a:rPr lang="cs-CZ" dirty="0">
                <a:effectLst/>
                <a:latin typeface="Times New Roman" panose="02020603050405020304" pitchFamily="18" charset="0"/>
                <a:ea typeface="Times New Roman" panose="02020603050405020304" pitchFamily="18" charset="0"/>
                <a:cs typeface="Arial" panose="020B0604020202020204" pitchFamily="34" charset="0"/>
              </a:rPr>
              <a:t>majetek, který je dlouhodobě předmětem bezúplatné výpůjčky.</a:t>
            </a:r>
            <a:endParaRPr lang="cs-CZ" dirty="0">
              <a:effectLst/>
              <a:latin typeface="Times New Roman" panose="02020603050405020304" pitchFamily="18" charset="0"/>
              <a:ea typeface="Calibri" panose="020F0502020204030204" pitchFamily="34" charset="0"/>
            </a:endParaRPr>
          </a:p>
          <a:p>
            <a:endParaRPr lang="cs-CZ" dirty="0">
              <a:latin typeface="Times New Roman" panose="02020603050405020304" pitchFamily="18" charset="0"/>
              <a:cs typeface="Arial" panose="020B0604020202020204" pitchFamily="34" charset="0"/>
            </a:endParaRPr>
          </a:p>
          <a:p>
            <a:pPr lvl="1"/>
            <a:endParaRPr lang="cs-CZ" dirty="0"/>
          </a:p>
        </p:txBody>
      </p:sp>
    </p:spTree>
    <p:extLst>
      <p:ext uri="{BB962C8B-B14F-4D97-AF65-F5344CB8AC3E}">
        <p14:creationId xmlns:p14="http://schemas.microsoft.com/office/powerpoint/2010/main" val="722730292"/>
      </p:ext>
    </p:extLst>
  </p:cSld>
  <p:clrMapOvr>
    <a:masterClrMapping/>
  </p:clrMapOvr>
</p:sld>
</file>

<file path=ppt/theme/theme1.xml><?xml version="1.0" encoding="utf-8"?>
<a:theme xmlns:a="http://schemas.openxmlformats.org/drawingml/2006/main" name="Fazeta">
  <a:themeElements>
    <a:clrScheme name="Fazeta">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z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z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2612</TotalTime>
  <Words>7901</Words>
  <Application>Microsoft Office PowerPoint</Application>
  <PresentationFormat>Širokoúhlá obrazovka</PresentationFormat>
  <Paragraphs>603</Paragraphs>
  <Slides>76</Slides>
  <Notes>2</Notes>
  <HiddenSlides>0</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76</vt:i4>
      </vt:variant>
    </vt:vector>
  </HeadingPairs>
  <TitlesOfParts>
    <vt:vector size="85" baseType="lpstr">
      <vt:lpstr>Arial</vt:lpstr>
      <vt:lpstr>Calibri</vt:lpstr>
      <vt:lpstr>CIDFont+F2</vt:lpstr>
      <vt:lpstr>Symbol</vt:lpstr>
      <vt:lpstr>Times New Roman</vt:lpstr>
      <vt:lpstr>Trebuchet MS</vt:lpstr>
      <vt:lpstr>Wingdings</vt:lpstr>
      <vt:lpstr>Wingdings 3</vt:lpstr>
      <vt:lpstr>Fazeta</vt:lpstr>
      <vt:lpstr> DPH pro ÚSC </vt:lpstr>
      <vt:lpstr>Obsah</vt:lpstr>
      <vt:lpstr>DPH při převodech nemovitých věcí </vt:lpstr>
      <vt:lpstr>DPH při převodech nemovitých věcí </vt:lpstr>
      <vt:lpstr>DPH při převodech nemovitých věcí</vt:lpstr>
      <vt:lpstr>DPH při převodech nemovitých věcí</vt:lpstr>
      <vt:lpstr>Koordinační výbor Komory daňových poradců č. 568</vt:lpstr>
      <vt:lpstr>Koordinační výbor Komory daňových poradců č. 568</vt:lpstr>
      <vt:lpstr>Evidence obchodního majetku pro účely DPH</vt:lpstr>
      <vt:lpstr>Příklady – prodej mimo režim DPH</vt:lpstr>
      <vt:lpstr>Příklady – prodej mimo režim DPH</vt:lpstr>
      <vt:lpstr>Příklady – prodej mimo režim DPH</vt:lpstr>
      <vt:lpstr>Příklady – prodej mimo režim DPH</vt:lpstr>
      <vt:lpstr>Příklady – prodej mimo režim DPH</vt:lpstr>
      <vt:lpstr>Příklady – prodej podléhající DPH</vt:lpstr>
      <vt:lpstr>Změna režimu DPH u odměn za zpětný odběr obalů (EKO-KOM)</vt:lpstr>
      <vt:lpstr>Koordinační výbor Komory daňových poradců č. 591</vt:lpstr>
      <vt:lpstr>Koordinační výbor Komory daňových poradců č. 591</vt:lpstr>
      <vt:lpstr>Změna režimu DPH u odměn za zpětný odběr obalů (EKO-KOM)</vt:lpstr>
      <vt:lpstr>Nárok na odpočet DPH u nákladů souvisejících s tříděným odpadem </vt:lpstr>
      <vt:lpstr>Nárok na odpočet DPH u nákladů souvisejících s tříděným odpadem </vt:lpstr>
      <vt:lpstr>Nárok na odpočet DPH u nákladů souvisejících s tříděným odpadem </vt:lpstr>
      <vt:lpstr>Nárok na odpočet DPH u nákladů souvisejících s tříděným odpadem </vt:lpstr>
      <vt:lpstr>DPH u paušálních náhrad nákladů za ubytování uprchlíků</vt:lpstr>
      <vt:lpstr>DPH u paušálních náhrad nákladů za ubytování uprchlíků</vt:lpstr>
      <vt:lpstr>DPH u paušálních náhrad nákladů za ubytování uprchlíků</vt:lpstr>
      <vt:lpstr>Novela DPH 2023 </vt:lpstr>
      <vt:lpstr>Novela DPH 2023 </vt:lpstr>
      <vt:lpstr>DPH u pohřebnictví</vt:lpstr>
      <vt:lpstr>DPH u pohřebnictví</vt:lpstr>
      <vt:lpstr>Opakování základních pojmů a principů DPH: </vt:lpstr>
      <vt:lpstr>Registrace – OBRAT</vt:lpstr>
      <vt:lpstr>Do obratu se započítává: </vt:lpstr>
      <vt:lpstr>Do obratu se nezapočítává:</vt:lpstr>
      <vt:lpstr>Po překročení obratu</vt:lpstr>
      <vt:lpstr>Zdaňovací období</vt:lpstr>
      <vt:lpstr>Předmět daně § 2 ZDPH</vt:lpstr>
      <vt:lpstr>Základní pojmy § 4 ZDPH</vt:lpstr>
      <vt:lpstr>Předmět daně</vt:lpstr>
      <vt:lpstr>Povinnost přiznat daň je</vt:lpstr>
      <vt:lpstr>DUZP – vždy co nastane dříve</vt:lpstr>
      <vt:lpstr>Výpočet daně § 37 ZDPH</vt:lpstr>
      <vt:lpstr>Oprava základu daně § 42 ZDPH</vt:lpstr>
      <vt:lpstr>Oprava výše daně § 43 ZDPH</vt:lpstr>
      <vt:lpstr>Směna </vt:lpstr>
      <vt:lpstr>Daňový doklad § 26 – 35aZDPH</vt:lpstr>
      <vt:lpstr>Sazby daně – nejčastější příklady</vt:lpstr>
      <vt:lpstr>Sazby daně – nejčastější příklady</vt:lpstr>
      <vt:lpstr>Pronájmy nemovitých věcí</vt:lpstr>
      <vt:lpstr>Prodej nemovitých věcí</vt:lpstr>
      <vt:lpstr>Prodej dlouhodobého majetku, který není předmětem DPH</vt:lpstr>
      <vt:lpstr>Zdaněný prodej nemovitých věcí</vt:lpstr>
      <vt:lpstr>DPH – účet 343</vt:lpstr>
      <vt:lpstr>Výnosy uskutečněná plnění, daň na výstupu</vt:lpstr>
      <vt:lpstr>Náklady přijatá plnění, daň na vstupu (nárok na odpočet)</vt:lpstr>
      <vt:lpstr>Náklady</vt:lpstr>
      <vt:lpstr>Částečný odpočet DPH</vt:lpstr>
      <vt:lpstr>Dotace</vt:lpstr>
      <vt:lpstr>Úprava odpočtu  § 78 ZDPH </vt:lpstr>
      <vt:lpstr>Nárok na odpočet při registraci  §79 ZDPH</vt:lpstr>
      <vt:lpstr>Režim přenesení daňové povinnosti PDP, přenos, „reverse charge“, § 92a ZDPH</vt:lpstr>
      <vt:lpstr>Uplatnění sazeb v režimu přenosu § 48,49 ZDPH</vt:lpstr>
      <vt:lpstr>Stavby pro sociální bydlení</vt:lpstr>
      <vt:lpstr>Režim přenosu v praxi</vt:lpstr>
      <vt:lpstr>Režim přenosu v praxi</vt:lpstr>
      <vt:lpstr>Jen pro obce – výjimka z režimu přenosu</vt:lpstr>
      <vt:lpstr>Přijaté služby ze zahraničí</vt:lpstr>
      <vt:lpstr>Přijaté zboží ze zahraničí</vt:lpstr>
      <vt:lpstr>Daňové přiznání (DAP)</vt:lpstr>
      <vt:lpstr>Kontrolní hlášení (KH)</vt:lpstr>
      <vt:lpstr>Výzvy z FÚ</vt:lpstr>
      <vt:lpstr>Typy DAP a KH</vt:lpstr>
      <vt:lpstr>Kontrolní mechanismy a vazby na účetnictví</vt:lpstr>
      <vt:lpstr>Zrušení registrace plátce na žádost</vt:lpstr>
      <vt:lpstr>Právní rámec</vt:lpstr>
      <vt:lpstr>Děkujeme za pozornost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DPH pro začátečníky </dc:title>
  <dc:creator>Palova</dc:creator>
  <cp:lastModifiedBy>Milan Lang</cp:lastModifiedBy>
  <cp:revision>136</cp:revision>
  <dcterms:created xsi:type="dcterms:W3CDTF">2022-08-08T12:52:26Z</dcterms:created>
  <dcterms:modified xsi:type="dcterms:W3CDTF">2022-11-16T09:35:25Z</dcterms:modified>
</cp:coreProperties>
</file>