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6" r:id="rId5"/>
    <p:sldId id="267" r:id="rId6"/>
    <p:sldId id="261" r:id="rId7"/>
    <p:sldId id="268" r:id="rId8"/>
    <p:sldId id="262" r:id="rId9"/>
    <p:sldId id="265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50D74949-3CE4-4D85-B4B1-D985E6B9AFE9}" type="datetimeFigureOut">
              <a:rPr lang="cs-CZ" smtClean="0"/>
              <a:pPr>
                <a:defRPr/>
              </a:pPr>
              <a:t>12.9.2011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C4DC1E78-35E9-4906-8395-E42599A740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acebook.com/photo.php?pid=2603836&amp;id=56348702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a.mvso.cz/owa/redir.aspx?C=fe4a26fb85eb4bf1944404a56973b19d&amp;URL=mailto:radmila.herzanova@mvso.c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945396" y="1487837"/>
            <a:ext cx="7512803" cy="2112613"/>
          </a:xfrm>
        </p:spPr>
        <p:txBody>
          <a:bodyPr/>
          <a:lstStyle/>
          <a:p>
            <a:r>
              <a:rPr lang="cs-CZ" sz="3200" b="1" cap="all" dirty="0" smtClean="0">
                <a:solidFill>
                  <a:schemeClr val="accent6">
                    <a:lumMod val="75000"/>
                  </a:schemeClr>
                </a:solidFill>
              </a:rPr>
              <a:t>Principy sociálního podnikání </a:t>
            </a:r>
            <a:endParaRPr lang="cs-CZ" sz="32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Radmila </a:t>
            </a:r>
            <a:r>
              <a:rPr lang="cs-CZ" dirty="0" err="1" smtClean="0"/>
              <a:t>Herzánová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0414" y="274638"/>
            <a:ext cx="7896385" cy="991454"/>
          </a:xfrm>
        </p:spPr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Motivace – jde to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myphoto" descr="http://sphotos.ak.fbcdn.net/hphotos-ak-snc1/hs194.snc1/6536_125629417028_563487028_2603835_2158205_n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25033" y="1255713"/>
            <a:ext cx="6493933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40437" y="746310"/>
            <a:ext cx="7024744" cy="1082490"/>
          </a:xfrm>
        </p:spPr>
        <p:txBody>
          <a:bodyPr/>
          <a:lstStyle/>
          <a:p>
            <a:r>
              <a:rPr lang="cs-CZ" b="1" dirty="0" smtClean="0">
                <a:solidFill>
                  <a:schemeClr val="accent6">
                    <a:lumMod val="75000"/>
                  </a:schemeClr>
                </a:solidFill>
              </a:rPr>
              <a:t>CÍLE SOCIÁLNÍ FIRMY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76393" y="1535113"/>
            <a:ext cx="3750589" cy="639762"/>
          </a:xfrm>
        </p:spPr>
        <p:txBody>
          <a:bodyPr/>
          <a:lstStyle/>
          <a:p>
            <a:r>
              <a:rPr lang="cs-CZ" dirty="0" smtClean="0"/>
              <a:t>ANO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929898" y="2174874"/>
            <a:ext cx="3890074" cy="4310331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Dosažení zisku</a:t>
            </a:r>
          </a:p>
          <a:p>
            <a:r>
              <a:rPr lang="cs-CZ" dirty="0" smtClean="0"/>
              <a:t>Sociální nebo </a:t>
            </a:r>
            <a:r>
              <a:rPr lang="cs-CZ" dirty="0" err="1" smtClean="0"/>
              <a:t>enviromentální</a:t>
            </a:r>
            <a:r>
              <a:rPr lang="cs-CZ" dirty="0" smtClean="0"/>
              <a:t> cíle</a:t>
            </a:r>
          </a:p>
          <a:p>
            <a:r>
              <a:rPr lang="cs-CZ" dirty="0" smtClean="0"/>
              <a:t>Zaměstnání znevýhodněné cílové skupiny</a:t>
            </a:r>
          </a:p>
          <a:p>
            <a:r>
              <a:rPr lang="cs-CZ" dirty="0" smtClean="0"/>
              <a:t>Rozvoj firmy konkurenceschopné díky kvalitě produkce a ne díky dotacím</a:t>
            </a:r>
          </a:p>
          <a:p>
            <a:r>
              <a:rPr lang="cs-CZ" dirty="0" smtClean="0"/>
              <a:t>Doplňkové financování  neziskové organizace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850969" y="1535113"/>
            <a:ext cx="4014062" cy="639762"/>
          </a:xfrm>
        </p:spPr>
        <p:txBody>
          <a:bodyPr/>
          <a:lstStyle/>
          <a:p>
            <a:r>
              <a:rPr lang="cs-CZ" dirty="0" smtClean="0"/>
              <a:t>NE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912963" y="2174875"/>
            <a:ext cx="4014061" cy="3951288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Přístup k dotacím</a:t>
            </a:r>
          </a:p>
          <a:p>
            <a:r>
              <a:rPr lang="cs-CZ" dirty="0" smtClean="0"/>
              <a:t>Využití občanů ze znevýhodněné cílové skupiny pouze k možnosti daňových výhod a čerpání dotací na pracovní místo</a:t>
            </a:r>
          </a:p>
          <a:p>
            <a:r>
              <a:rPr lang="cs-CZ" dirty="0" smtClean="0"/>
              <a:t>Alternativa chráněné dílny</a:t>
            </a:r>
          </a:p>
          <a:p>
            <a:r>
              <a:rPr lang="cs-CZ" dirty="0" smtClean="0"/>
              <a:t>Doplňkové financování neziskové organizace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Opodstatnění podpory sociálních firem </a:t>
            </a:r>
            <a:endParaRPr lang="cs-CZ" b="1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63080"/>
          </a:xfrm>
        </p:spPr>
        <p:txBody>
          <a:bodyPr/>
          <a:lstStyle/>
          <a:p>
            <a:r>
              <a:rPr lang="cs-CZ" dirty="0"/>
              <a:t>Podnikání neziskových organizací a rozvoj sociálních firem představuje jedno z řešení problémů jak v oblasti </a:t>
            </a:r>
            <a:r>
              <a:rPr lang="cs-CZ" b="1" dirty="0"/>
              <a:t>financování neziskových organizací</a:t>
            </a:r>
            <a:r>
              <a:rPr lang="cs-CZ" dirty="0"/>
              <a:t>, tak například v otázce </a:t>
            </a:r>
            <a:r>
              <a:rPr lang="cs-CZ" b="1" dirty="0"/>
              <a:t>nezaměstnanosti</a:t>
            </a:r>
            <a:r>
              <a:rPr lang="cs-CZ" dirty="0"/>
              <a:t>, environmentálních problémů a </a:t>
            </a:r>
            <a:r>
              <a:rPr lang="cs-CZ" b="1" dirty="0"/>
              <a:t>rovnoměrného rozvoje </a:t>
            </a:r>
            <a:r>
              <a:rPr lang="cs-CZ" b="1" dirty="0" smtClean="0"/>
              <a:t>regionů</a:t>
            </a:r>
            <a:r>
              <a:rPr lang="cs-CZ" dirty="0" smtClean="0"/>
              <a:t>,</a:t>
            </a:r>
          </a:p>
          <a:p>
            <a:r>
              <a:rPr lang="cs-CZ" dirty="0" smtClean="0"/>
              <a:t> </a:t>
            </a:r>
            <a:r>
              <a:rPr lang="cs-CZ" dirty="0"/>
              <a:t>kultivuje běžné podnikatelské </a:t>
            </a:r>
            <a:r>
              <a:rPr lang="cs-CZ" dirty="0" smtClean="0"/>
              <a:t>prostředí</a:t>
            </a:r>
          </a:p>
          <a:p>
            <a:r>
              <a:rPr lang="cs-CZ" dirty="0"/>
              <a:t>zvyšuje pracovní a společenský potenciál osob ze znevýhodněného prostředí 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8100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Charta sociální ekonomiky ve Francii </a:t>
            </a:r>
            <a:r>
              <a:rPr lang="cs-CZ" dirty="0" smtClean="0"/>
              <a:t>(</a:t>
            </a:r>
            <a:r>
              <a:rPr lang="cs-CZ" dirty="0" smtClean="0"/>
              <a:t>1987)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2800" dirty="0" smtClean="0"/>
              <a:t>Organizace</a:t>
            </a:r>
            <a:r>
              <a:rPr lang="cs-CZ" sz="2800" dirty="0"/>
              <a:t>, které nepatří k veřejnému sektoru, mají </a:t>
            </a:r>
            <a:r>
              <a:rPr lang="cs-CZ" sz="2800" b="1" dirty="0">
                <a:solidFill>
                  <a:srgbClr val="C00000"/>
                </a:solidFill>
              </a:rPr>
              <a:t>demokratický způsob řízení </a:t>
            </a:r>
            <a:r>
              <a:rPr lang="cs-CZ" sz="2800" dirty="0"/>
              <a:t>a svůj </a:t>
            </a:r>
            <a:r>
              <a:rPr lang="cs-CZ" sz="2800" b="1" dirty="0">
                <a:solidFill>
                  <a:srgbClr val="C00000"/>
                </a:solidFill>
              </a:rPr>
              <a:t>zisk rozdělují ve prospěch řešení celospolečenských problémů</a:t>
            </a:r>
            <a:r>
              <a:rPr lang="cs-CZ" sz="2800" dirty="0"/>
              <a:t>. Sociální firmy tak byly rozděleny do dvou skupin:</a:t>
            </a:r>
          </a:p>
          <a:p>
            <a:pPr lvl="0"/>
            <a:r>
              <a:rPr lang="cs-CZ" sz="2800" dirty="0"/>
              <a:t>Podnikání neziskových organizací za účelem získání dalších zdrojů</a:t>
            </a:r>
          </a:p>
          <a:p>
            <a:r>
              <a:rPr lang="cs-CZ" sz="2800" dirty="0"/>
              <a:t>Podnikatelské aktivity komerčních firem se sociálním nebo environmentálním obsahem</a:t>
            </a:r>
          </a:p>
        </p:txBody>
      </p:sp>
    </p:spTree>
    <p:extLst>
      <p:ext uri="{BB962C8B-B14F-4D97-AF65-F5344CB8AC3E}">
        <p14:creationId xmlns:p14="http://schemas.microsoft.com/office/powerpoint/2010/main" val="703641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0414" y="274638"/>
            <a:ext cx="7896386" cy="965226"/>
          </a:xfrm>
        </p:spPr>
        <p:txBody>
          <a:bodyPr/>
          <a:lstStyle/>
          <a:p>
            <a:r>
              <a:rPr lang="cs-CZ" b="1" dirty="0" smtClean="0">
                <a:solidFill>
                  <a:schemeClr val="accent6">
                    <a:lumMod val="75000"/>
                  </a:schemeClr>
                </a:solidFill>
              </a:rPr>
              <a:t>Znaky sociální firmy</a:t>
            </a:r>
            <a:endParaRPr lang="cs-CZ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90414" y="1208869"/>
            <a:ext cx="7896386" cy="5362412"/>
          </a:xfrm>
        </p:spPr>
        <p:txBody>
          <a:bodyPr>
            <a:normAutofit lnSpcReduction="10000"/>
          </a:bodyPr>
          <a:lstStyle/>
          <a:p>
            <a:r>
              <a:rPr lang="cs-CZ" sz="2400" dirty="0" smtClean="0"/>
              <a:t>Zřizovací listina obsahuje prohlášení o prosazování zásad sociálního podnikání a uvádí konkrétní opatření a návaznost na vnitřní předpisy</a:t>
            </a:r>
          </a:p>
          <a:p>
            <a:r>
              <a:rPr lang="cs-CZ" sz="2400" dirty="0" smtClean="0"/>
              <a:t>Podstatná část zisku je reinvestována do sociální oblasti a rozvoje vybrané znevýhodněné cílové skupiny</a:t>
            </a:r>
          </a:p>
          <a:p>
            <a:r>
              <a:rPr lang="cs-CZ" sz="2400" dirty="0" smtClean="0"/>
              <a:t>Nejméně 30% zaměstnanců tvoří zaměstnanci znevýhodnění na trhu práce</a:t>
            </a:r>
          </a:p>
          <a:p>
            <a:r>
              <a:rPr lang="cs-CZ" sz="2400" dirty="0" smtClean="0"/>
              <a:t>Sociální podnik je orientován lokálně, využívá místních zdrojů a podporuje rozvoj regionu</a:t>
            </a:r>
          </a:p>
          <a:p>
            <a:r>
              <a:rPr lang="cs-CZ" sz="2400" dirty="0" smtClean="0"/>
              <a:t>Zaměstnanci firmy mají možnost se podílet na dalším rozvoji firmy</a:t>
            </a:r>
          </a:p>
          <a:p>
            <a:r>
              <a:rPr lang="cs-CZ" sz="2400" dirty="0" smtClean="0"/>
              <a:t>Sociální firma je zisková, nejedná se o neziskovou organizaci závislou na dotacích (chráněné dílny)</a:t>
            </a:r>
          </a:p>
          <a:p>
            <a:endParaRPr lang="cs-CZ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 smtClean="0"/>
              <a:t>Oprávnění žadatelé o podporu rozvoje sociálního podnikání ve výzvách MPSV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Podnikatelé fyzické osoby patřící ke znevýhodněné cílové skupině</a:t>
            </a:r>
          </a:p>
          <a:p>
            <a:r>
              <a:rPr lang="cs-CZ" dirty="0" smtClean="0"/>
              <a:t>Podnikatelé fyzické osoby, které zaměstnávají osoby z uvedených cílových skupin</a:t>
            </a:r>
          </a:p>
          <a:p>
            <a:r>
              <a:rPr lang="cs-CZ" dirty="0" smtClean="0"/>
              <a:t>Obchodní společnosti a družstva</a:t>
            </a:r>
          </a:p>
          <a:p>
            <a:r>
              <a:rPr lang="cs-CZ" dirty="0" smtClean="0"/>
              <a:t>Obecně prospěšné společnosti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6132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8194" y="795143"/>
            <a:ext cx="8004875" cy="918731"/>
          </a:xfrm>
        </p:spPr>
        <p:txBody>
          <a:bodyPr>
            <a:normAutofit fontScale="90000"/>
          </a:bodyPr>
          <a:lstStyle/>
          <a:p>
            <a:r>
              <a:rPr lang="cs-CZ" sz="3600" dirty="0" smtClean="0">
                <a:solidFill>
                  <a:schemeClr val="accent6">
                    <a:lumMod val="75000"/>
                  </a:schemeClr>
                </a:solidFill>
              </a:rPr>
              <a:t>Podpora sociálního podnikání na MVSO</a:t>
            </a:r>
            <a:endParaRPr lang="cs-CZ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90414" y="1392702"/>
            <a:ext cx="7896386" cy="5070091"/>
          </a:xfrm>
        </p:spPr>
        <p:txBody>
          <a:bodyPr/>
          <a:lstStyle/>
          <a:p>
            <a:pPr>
              <a:buNone/>
            </a:pP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Oblast výuky:</a:t>
            </a:r>
          </a:p>
          <a:p>
            <a:pPr lvl="1"/>
            <a:r>
              <a:rPr lang="cs-CZ" dirty="0" smtClean="0"/>
              <a:t>Do výuky jsou zařazeny kapitoly o sociálním podnikání v rámci připravovaného předmětu „</a:t>
            </a:r>
            <a:r>
              <a:rPr lang="cs-CZ" i="1" dirty="0" smtClean="0"/>
              <a:t>Ekonomika neziskových organizací</a:t>
            </a:r>
            <a:r>
              <a:rPr lang="cs-CZ" dirty="0" smtClean="0"/>
              <a:t>“</a:t>
            </a:r>
          </a:p>
          <a:p>
            <a:pPr lvl="1"/>
            <a:r>
              <a:rPr lang="cs-CZ" dirty="0" smtClean="0"/>
              <a:t>Zpracování bakalářských prací s tematikou sociálního podnikání</a:t>
            </a:r>
          </a:p>
          <a:p>
            <a:pPr lvl="1"/>
            <a:r>
              <a:rPr lang="cs-CZ" dirty="0" smtClean="0"/>
              <a:t>Zprostředkování praxe studentů v sociálních firmách</a:t>
            </a: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7681" y="1591994"/>
            <a:ext cx="8229600" cy="1143000"/>
          </a:xfrm>
        </p:spPr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69383" y="1600200"/>
            <a:ext cx="7617416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cs-CZ" sz="3600" dirty="0" smtClean="0"/>
          </a:p>
          <a:p>
            <a:pPr>
              <a:buNone/>
            </a:pPr>
            <a:endParaRPr lang="cs-CZ" sz="3600" dirty="0" smtClean="0"/>
          </a:p>
          <a:p>
            <a:pPr>
              <a:buNone/>
            </a:pPr>
            <a:endParaRPr lang="cs-CZ" sz="3600" dirty="0" smtClean="0"/>
          </a:p>
          <a:p>
            <a:pPr>
              <a:buNone/>
            </a:pPr>
            <a:r>
              <a:rPr lang="cs-CZ" sz="3600" dirty="0" smtClean="0"/>
              <a:t>		</a:t>
            </a:r>
            <a:r>
              <a:rPr lang="cs-CZ" sz="2400" dirty="0" smtClean="0"/>
              <a:t>Kontakt:</a:t>
            </a:r>
          </a:p>
          <a:p>
            <a:pPr>
              <a:buNone/>
            </a:pPr>
            <a:r>
              <a:rPr lang="cs-CZ" sz="1600" dirty="0" smtClean="0"/>
              <a:t>Ing. Radmila </a:t>
            </a:r>
            <a:r>
              <a:rPr lang="cs-CZ" sz="1600" dirty="0" err="1" smtClean="0"/>
              <a:t>Herzánová</a:t>
            </a:r>
            <a:r>
              <a:rPr lang="cs-CZ" sz="1600" dirty="0" smtClean="0"/>
              <a:t>, </a:t>
            </a:r>
            <a:r>
              <a:rPr lang="cs-CZ" sz="1600" dirty="0" err="1" smtClean="0"/>
              <a:t>Ph.D</a:t>
            </a:r>
            <a:r>
              <a:rPr lang="cs-CZ" sz="1600" dirty="0" smtClean="0"/>
              <a:t>.</a:t>
            </a:r>
          </a:p>
          <a:p>
            <a:pPr>
              <a:buNone/>
            </a:pPr>
            <a:r>
              <a:rPr lang="cs-CZ" sz="1600" dirty="0" smtClean="0"/>
              <a:t>Moravská vysoká škola Olomouc, o.p.s.</a:t>
            </a:r>
          </a:p>
          <a:p>
            <a:pPr>
              <a:buNone/>
            </a:pPr>
            <a:r>
              <a:rPr lang="cs-CZ" sz="1600" dirty="0" err="1" smtClean="0"/>
              <a:t>Jeremenkova</a:t>
            </a:r>
            <a:r>
              <a:rPr lang="cs-CZ" sz="1600" dirty="0" smtClean="0"/>
              <a:t> 42, 772 00 Olomouc</a:t>
            </a:r>
          </a:p>
          <a:p>
            <a:pPr>
              <a:buNone/>
            </a:pPr>
            <a:r>
              <a:rPr lang="cs-CZ" sz="1600" dirty="0" smtClean="0"/>
              <a:t>tel.: (+420)587 332 343</a:t>
            </a:r>
          </a:p>
          <a:p>
            <a:pPr>
              <a:buNone/>
            </a:pPr>
            <a:r>
              <a:rPr lang="cs-CZ" sz="1600" dirty="0" smtClean="0"/>
              <a:t>e-mail: </a:t>
            </a:r>
            <a:r>
              <a:rPr lang="cs-CZ" sz="1600" dirty="0" err="1" smtClean="0">
                <a:hlinkClick r:id="rId2" action="ppaction://hlinkfile"/>
              </a:rPr>
              <a:t>radmila.herzanova</a:t>
            </a:r>
            <a:r>
              <a:rPr lang="cs-CZ" sz="1600" dirty="0" smtClean="0">
                <a:hlinkClick r:id="rId2" action="ppaction://hlinkfile"/>
              </a:rPr>
              <a:t>@</a:t>
            </a:r>
            <a:r>
              <a:rPr lang="cs-CZ" sz="1600" dirty="0" err="1" smtClean="0">
                <a:hlinkClick r:id="rId2" action="ppaction://hlinkfile"/>
              </a:rPr>
              <a:t>mvso.cz</a:t>
            </a:r>
            <a:endParaRPr lang="cs-CZ" sz="1600" dirty="0" smtClean="0"/>
          </a:p>
          <a:p>
            <a:pPr>
              <a:buNone/>
            </a:pPr>
            <a:endParaRPr lang="cs-CZ" sz="3600" dirty="0" smtClean="0"/>
          </a:p>
          <a:p>
            <a:pPr>
              <a:buNone/>
            </a:pPr>
            <a:r>
              <a:rPr lang="cs-CZ" sz="3600" dirty="0" smtClean="0"/>
              <a:t>	</a:t>
            </a:r>
            <a:endParaRPr lang="cs-CZ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95</TotalTime>
  <Words>255</Words>
  <Application>Microsoft Office PowerPoint</Application>
  <PresentationFormat>Předvádění na obrazovce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Austin</vt:lpstr>
      <vt:lpstr>Principy sociálního podnikání </vt:lpstr>
      <vt:lpstr>Motivace – jde to</vt:lpstr>
      <vt:lpstr>CÍLE SOCIÁLNÍ FIRMY</vt:lpstr>
      <vt:lpstr>Opodstatnění podpory sociálních firem </vt:lpstr>
      <vt:lpstr>Charta sociální ekonomiky ve Francii (1987)</vt:lpstr>
      <vt:lpstr>Znaky sociální firmy</vt:lpstr>
      <vt:lpstr>Oprávnění žadatelé o podporu rozvoje sociálního podnikání ve výzvách MPSV</vt:lpstr>
      <vt:lpstr>Podpora sociálního podnikání na MVSO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Damian</dc:creator>
  <cp:lastModifiedBy>berkaj</cp:lastModifiedBy>
  <cp:revision>33</cp:revision>
  <dcterms:created xsi:type="dcterms:W3CDTF">2010-10-19T17:03:50Z</dcterms:created>
  <dcterms:modified xsi:type="dcterms:W3CDTF">2011-09-12T12:45:28Z</dcterms:modified>
</cp:coreProperties>
</file>