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sldIdLst>
    <p:sldId id="285" r:id="rId2"/>
    <p:sldId id="298" r:id="rId3"/>
    <p:sldId id="306" r:id="rId4"/>
    <p:sldId id="300" r:id="rId5"/>
    <p:sldId id="304" r:id="rId6"/>
    <p:sldId id="299" r:id="rId7"/>
    <p:sldId id="301" r:id="rId8"/>
    <p:sldId id="305" r:id="rId9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8A4C"/>
    <a:srgbClr val="00549F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21.03.2023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 userDrawn="1"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4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NUL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987B16C9-6EB4-B441-99E2-038B7B550DF6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CE242A34-4B81-0044-BA95-540016741164}"/>
                </a:ext>
              </a:extLst>
            </p:cNvPr>
            <p:cNvSpPr/>
            <p:nvPr userDrawn="1"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cs-CZ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cs-CZ" dirty="0">
                <a:solidFill>
                  <a:schemeClr val="bg1"/>
                </a:solidFill>
              </a:endParaRPr>
            </a:p>
          </p:txBody>
        </p:sp>
        <p:cxnSp>
          <p:nvCxnSpPr>
            <p:cNvPr id="9" name="Přímá spojnice 8">
              <a:extLst>
                <a:ext uri="{FF2B5EF4-FFF2-40B4-BE49-F238E27FC236}">
                  <a16:creationId xmlns:a16="http://schemas.microsoft.com/office/drawing/2014/main" id="{E7DE0464-B0AE-E643-9683-91B407784A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6294210"/>
              <a:ext cx="1219200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Grafický objekt 11">
              <a:extLst>
                <a:ext uri="{FF2B5EF4-FFF2-40B4-BE49-F238E27FC236}">
                  <a16:creationId xmlns:a16="http://schemas.microsoft.com/office/drawing/2014/main" id="{DE55D01D-646A-744F-B542-83A21236EB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xmlns="" xmlns:lc="http://schemas.openxmlformats.org/drawingml/2006/lockedCanvas" r:embed="rId14"/>
                </a:ext>
              </a:extLst>
            </a:blip>
            <a:stretch>
              <a:fillRect/>
            </a:stretch>
          </p:blipFill>
          <p:spPr>
            <a:xfrm>
              <a:off x="-1" y="0"/>
              <a:ext cx="2110507" cy="1520108"/>
            </a:xfrm>
            <a:prstGeom prst="rect">
              <a:avLst/>
            </a:prstGeom>
          </p:spPr>
        </p:pic>
      </p:grpSp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cs-CZ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>
            <a:extLst>
              <a:ext uri="{FF2B5EF4-FFF2-40B4-BE49-F238E27FC236}">
                <a16:creationId xmlns:a16="http://schemas.microsoft.com/office/drawing/2014/main" id="{B9A263FB-9553-FE40-B69A-A21F891332B5}"/>
              </a:ext>
            </a:extLst>
          </p:cNvPr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gradFill flip="none" rotWithShape="1">
              <a:gsLst>
                <a:gs pos="0">
                  <a:srgbClr val="00549F">
                    <a:shade val="30000"/>
                    <a:satMod val="115000"/>
                  </a:srgbClr>
                </a:gs>
                <a:gs pos="50000">
                  <a:srgbClr val="00549F">
                    <a:shade val="67500"/>
                    <a:satMod val="115000"/>
                  </a:srgbClr>
                </a:gs>
                <a:gs pos="100000">
                  <a:srgbClr val="00549F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5" name="Grafický objekt 14">
              <a:extLst>
                <a:ext uri="{FF2B5EF4-FFF2-40B4-BE49-F238E27FC236}">
                  <a16:creationId xmlns:a16="http://schemas.microsoft.com/office/drawing/2014/main" id="{9D2871E8-D0C6-FA42-BD07-84FB26C4C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=""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-1"/>
              <a:ext cx="7896225" cy="5687313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 fontScale="90000"/>
          </a:bodyPr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Aktuální informace z oddělení vzdělávacích programů a dotací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cs-CZ" dirty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Porada ředitelů škol a školských zařízení zřizovaných Olomouckým </a:t>
            </a:r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krajem</a:t>
            </a:r>
          </a:p>
          <a:p>
            <a:pPr algn="l"/>
            <a:r>
              <a:rPr lang="cs-CZ" sz="20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23. 3. </a:t>
            </a:r>
            <a:r>
              <a:rPr lang="cs-CZ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2023</a:t>
            </a:r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714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2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848071"/>
          </a:xfrm>
        </p:spPr>
        <p:txBody>
          <a:bodyPr anchor="t">
            <a:normAutofit fontScale="90000"/>
          </a:bodyPr>
          <a:lstStyle/>
          <a:p>
            <a:r>
              <a:rPr lang="cs-CZ" sz="2700" dirty="0" smtClean="0">
                <a:latin typeface="Inter" panose="02000503000000020004" pitchFamily="2" charset="0"/>
                <a:ea typeface="Inter" panose="02000503000000020004" pitchFamily="2" charset="0"/>
              </a:rPr>
              <a:t>Dlouhodobý záměr rozvoje vzdělávání a rozvoje vzdělávací soustavy Olomouckého kraje</a:t>
            </a:r>
            <a:r>
              <a:rPr lang="cs-CZ" sz="3600" dirty="0" smtClean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v letošním roce nás čeká příprava nového Dlouhodobého záměru na období 2024-2028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Do 15. 5. 2023 by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měl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být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předložen krajům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k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vyjádření DZ ČR.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Kraje budou mít prostor pro připomínky do 30. 6. 2023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  <a:p>
            <a:pPr lvl="0" algn="just"/>
            <a:r>
              <a:rPr lang="cs-CZ" sz="2000" dirty="0">
                <a:solidFill>
                  <a:srgbClr val="FFFFFF"/>
                </a:solidFill>
              </a:rPr>
              <a:t>Do 90 dnů po schválení DZ ČR vládou (mělo by být do 31. 10. 2023) předloží kraj svůj DZ ministerstvu k vyjádření.</a:t>
            </a:r>
          </a:p>
          <a:p>
            <a:pPr lvl="0" algn="just"/>
            <a:r>
              <a:rPr lang="cs-CZ" sz="2000" dirty="0">
                <a:solidFill>
                  <a:srgbClr val="FFFFFF"/>
                </a:solidFill>
              </a:rPr>
              <a:t>Návaznost na akční plánování – DZ bude sloužit jako podklad pro výzvu OP JAK „Akční plánování v území I“.</a:t>
            </a:r>
          </a:p>
          <a:p>
            <a:pPr lvl="0" algn="just"/>
            <a:r>
              <a:rPr lang="cs-CZ" sz="2000" dirty="0">
                <a:solidFill>
                  <a:srgbClr val="FFFFFF"/>
                </a:solidFill>
              </a:rPr>
              <a:t>Do 30. 6. 2024 bude DZ předložen ke schválení Zastupitelstvu Olomouckého kraje.</a:t>
            </a:r>
          </a:p>
          <a:p>
            <a:pPr lvl="0" algn="just"/>
            <a:r>
              <a:rPr lang="cs-CZ" sz="2000" dirty="0">
                <a:solidFill>
                  <a:srgbClr val="FFFFFF"/>
                </a:solidFill>
                <a:latin typeface="Inter" panose="02000503000000020004" pitchFamily="2" charset="0"/>
                <a:ea typeface="Inter" panose="02000503000000020004" pitchFamily="2" charset="0"/>
              </a:rPr>
              <a:t>Na přípravě DZ OK se budou opět podílet pracovní skupiny složené z ředitelů škol a školských zařízení</a:t>
            </a:r>
          </a:p>
          <a:p>
            <a:pPr algn="just"/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525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3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848071"/>
          </a:xfrm>
        </p:spPr>
        <p:txBody>
          <a:bodyPr anchor="t">
            <a:normAutofit fontScale="90000"/>
          </a:bodyPr>
          <a:lstStyle/>
          <a:p>
            <a:r>
              <a:rPr lang="cs-CZ" sz="2700" dirty="0" smtClean="0">
                <a:latin typeface="Inter" panose="02000503000000020004" pitchFamily="2" charset="0"/>
                <a:ea typeface="Inter" panose="02000503000000020004" pitchFamily="2" charset="0"/>
              </a:rPr>
              <a:t>Dlouhodobý záměr rozvoje vzdělávání a rozvoje vzdělávací soustavy České republiky</a:t>
            </a:r>
            <a:r>
              <a:rPr lang="cs-CZ" sz="3600" dirty="0" smtClean="0">
                <a:latin typeface="Inter" panose="02000503000000020004" pitchFamily="2" charset="0"/>
                <a:ea typeface="Inter" panose="02000503000000020004" pitchFamily="2" charset="0"/>
              </a:rPr>
              <a:t> 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/>
            <a:r>
              <a:rPr lang="cs-CZ" sz="2000" dirty="0"/>
              <a:t>Mezi hlavní cíle DZ ČR patří: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000" dirty="0"/>
              <a:t>dokončení revize RVP pro základní vzdělávání a jeho implementace,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000" dirty="0"/>
              <a:t>inovace oborové soustavy středního vzdělávání,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000" dirty="0"/>
              <a:t>inovace obsahu RVP v jednotlivých oborech vzdělání,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000" dirty="0"/>
              <a:t>elektronizace přihlašování žáků do středního vzdělávání,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000" dirty="0"/>
              <a:t>financování a podpory pro nejpotřebnější školy a žáky,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000" dirty="0"/>
              <a:t>maximalizace účasti sociálně znevýhodněných dětí na předškolním vzdělávání, 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cs-CZ" sz="2000" dirty="0"/>
              <a:t>implementace středního článku podpory.</a:t>
            </a:r>
          </a:p>
          <a:p>
            <a:pPr algn="just"/>
            <a:endParaRPr lang="cs-CZ" sz="20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516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4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IROP 2021-2027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Autofit/>
          </a:bodyPr>
          <a:lstStyle/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27. 10. 2022 RSK OK schválila RAP OK pro střední školství </a:t>
            </a:r>
          </a:p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Aktualizace zatím nebude prováděna – není jasné, k jakým úsporám dojde.</a:t>
            </a:r>
            <a:endParaRPr lang="cs-CZ" sz="24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87. výzva IROP - Další vzdělávání (Zájmové a neformální vzdělávání a celoživotní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učení) 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- SC 4.1 (MRR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) by měla být vyhlášena v 10/2023.</a:t>
            </a:r>
            <a:endParaRPr lang="cs-CZ" sz="24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95</a:t>
            </a:r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. výzva IROP Školská poradenská zařízení, speciální vzdělávání a střediska výchovné péče - SC 4.1 (MRR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) by měla vyhlášena v 11/2023.</a:t>
            </a:r>
          </a:p>
          <a:p>
            <a:pPr algn="just"/>
            <a:r>
              <a:rPr lang="cs-CZ" sz="24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Oproti původním plánům nepůjde o celorepublikové soutěžní výzvy, ale budou opět regionální obálky – klíč zatím není znám.</a:t>
            </a:r>
            <a:endParaRPr lang="cs-CZ" sz="24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534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5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Projekt Obědy do škol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cs-CZ" sz="19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Nově v rámci OP Zaměstnanost plus</a:t>
            </a:r>
          </a:p>
          <a:p>
            <a:pPr algn="just"/>
            <a:r>
              <a:rPr lang="cs-CZ" sz="1900" dirty="0">
                <a:latin typeface="Inter" panose="02000503000000020004" pitchFamily="2" charset="0"/>
                <a:ea typeface="Inter" panose="02000503000000020004" pitchFamily="2" charset="0"/>
              </a:rPr>
              <a:t>Doposud cílovou skupinu tvořily děti ve věku 3-15 let navštěvující školu (základní nebo mateřskou školu či víceleté gymnázium), které se jako posuzované osoby z hlediska nároku na příspěvek na živobytí nacházely v rozhodném období v hmotné nouzi. </a:t>
            </a:r>
            <a:endParaRPr lang="cs-CZ" sz="1900" dirty="0" smtClean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1900" dirty="0" smtClean="0">
                <a:latin typeface="Inter" panose="02000503000000020004" pitchFamily="2" charset="0"/>
                <a:ea typeface="Inter" panose="02000503000000020004" pitchFamily="2" charset="0"/>
              </a:rPr>
              <a:t>Nově </a:t>
            </a:r>
            <a:r>
              <a:rPr lang="cs-CZ" sz="1900" dirty="0">
                <a:latin typeface="Inter" panose="02000503000000020004" pitchFamily="2" charset="0"/>
                <a:ea typeface="Inter" panose="02000503000000020004" pitchFamily="2" charset="0"/>
              </a:rPr>
              <a:t>je cílová skupina rozšířena na děti, žáky a studenty ve věku 2-26 let navštěvující mateřskou školu, základní školu, střední školu, děti v domovech mládeže a v internátních zařízeních.</a:t>
            </a:r>
          </a:p>
          <a:p>
            <a:pPr algn="just"/>
            <a:r>
              <a:rPr lang="cs-CZ" sz="1900" dirty="0">
                <a:latin typeface="Inter" panose="02000503000000020004" pitchFamily="2" charset="0"/>
                <a:ea typeface="Inter" panose="02000503000000020004" pitchFamily="2" charset="0"/>
              </a:rPr>
              <a:t>Nově nebude probíhat spolupráce s úřady práce a zapojení cílových skupin bude probíhat na základě čestného prohlášení o nepříznivé finanční situaci rodiny. Touto situací je myšlena hmotná nouze (pobírání příspěvku na živobytí, doplatku na bydlení), exekuce/insolvence, pobírání dávek pěstounské péče či jiná nepříznivá finanční situace</a:t>
            </a:r>
            <a:r>
              <a:rPr lang="cs-CZ" sz="1900" dirty="0" smtClean="0"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  <a:p>
            <a:pPr algn="just"/>
            <a:r>
              <a:rPr lang="cs-CZ" sz="1900" u="sng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Konkrétní</a:t>
            </a:r>
            <a:r>
              <a:rPr lang="cs-CZ" sz="1900" u="sng" dirty="0" smtClean="0">
                <a:latin typeface="Inter" panose="02000503000000020004" pitchFamily="2" charset="0"/>
                <a:ea typeface="Inter" panose="02000503000000020004" pitchFamily="2" charset="0"/>
              </a:rPr>
              <a:t> nastavení bude záležet na rozhodnutí kraje</a:t>
            </a:r>
            <a:r>
              <a:rPr lang="cs-CZ" sz="1900" dirty="0" smtClean="0"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</a:p>
          <a:p>
            <a:pPr algn="just"/>
            <a:r>
              <a:rPr lang="cs-CZ" sz="1900" dirty="0">
                <a:latin typeface="Inter" panose="02000503000000020004" pitchFamily="2" charset="0"/>
                <a:ea typeface="Inter" panose="02000503000000020004" pitchFamily="2" charset="0"/>
              </a:rPr>
              <a:t>Doposud byly dotace školám poskytovány formou partnerství. Implementace bude nově probíhat formou podpory škol a školských zařízení prostřednictvím </a:t>
            </a:r>
            <a:r>
              <a:rPr lang="cs-CZ" sz="1900" b="1" dirty="0" smtClean="0">
                <a:latin typeface="Inter" panose="02000503000000020004" pitchFamily="2" charset="0"/>
                <a:ea typeface="Inter" panose="02000503000000020004" pitchFamily="2" charset="0"/>
              </a:rPr>
              <a:t>dotačního programu kraje</a:t>
            </a:r>
            <a:r>
              <a:rPr lang="cs-CZ" sz="1900" dirty="0">
                <a:latin typeface="Inter" panose="02000503000000020004" pitchFamily="2" charset="0"/>
                <a:ea typeface="Inter" panose="02000503000000020004" pitchFamily="2" charset="0"/>
              </a:rPr>
              <a:t>. </a:t>
            </a:r>
            <a:endParaRPr lang="cs-CZ" sz="1900" dirty="0" smtClean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  <a:p>
            <a:pPr marL="457200" lvl="1" indent="0" algn="just">
              <a:buNone/>
            </a:pPr>
            <a:endParaRPr lang="cs-CZ" sz="2000" dirty="0" smtClean="0">
              <a:solidFill>
                <a:srgbClr val="FFFFFF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0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6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Autofit/>
          </a:bodyPr>
          <a:lstStyle/>
          <a:p>
            <a:r>
              <a:rPr lang="cs-CZ" sz="2400" dirty="0">
                <a:latin typeface="Inter" panose="02000503000000020004" pitchFamily="2" charset="0"/>
                <a:ea typeface="Inter" panose="02000503000000020004" pitchFamily="2" charset="0"/>
              </a:rPr>
              <a:t>Podpora mezinárodních výměnných pobytů mládeže a mezinárodních vzdělávacích </a:t>
            </a:r>
            <a:r>
              <a:rPr lang="cs-CZ" sz="2400" dirty="0" smtClean="0">
                <a:latin typeface="Inter" panose="02000503000000020004" pitchFamily="2" charset="0"/>
                <a:ea typeface="Inter" panose="02000503000000020004" pitchFamily="2" charset="0"/>
              </a:rPr>
              <a:t>programů</a:t>
            </a:r>
            <a:endParaRPr lang="cs-CZ" sz="24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Autofit/>
          </a:bodyPr>
          <a:lstStyle/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alokace 500 000 Kč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2 kola příjmu žádostí: 1. kolo od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15. 2. 2023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do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1.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3.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2023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(přijato celkem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23 žádostí v celkové částce 425 500 Kč),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2. kolo </a:t>
            </a:r>
            <a:r>
              <a:rPr lang="cs-CZ" sz="2000" u="sng" dirty="0">
                <a:latin typeface="Inter" panose="02000503000000020004" pitchFamily="2" charset="0"/>
                <a:ea typeface="Inter" panose="02000503000000020004" pitchFamily="2" charset="0"/>
              </a:rPr>
              <a:t>od </a:t>
            </a:r>
            <a:r>
              <a:rPr lang="cs-CZ" sz="2000" u="sng" dirty="0" smtClean="0">
                <a:latin typeface="Inter" panose="02000503000000020004" pitchFamily="2" charset="0"/>
                <a:ea typeface="Inter" panose="02000503000000020004" pitchFamily="2" charset="0"/>
              </a:rPr>
              <a:t>3. </a:t>
            </a:r>
            <a:r>
              <a:rPr lang="cs-CZ" sz="2000" u="sng" dirty="0">
                <a:latin typeface="Inter" panose="02000503000000020004" pitchFamily="2" charset="0"/>
                <a:ea typeface="Inter" panose="02000503000000020004" pitchFamily="2" charset="0"/>
              </a:rPr>
              <a:t>5. </a:t>
            </a:r>
            <a:r>
              <a:rPr lang="cs-CZ" sz="2000" u="sng" dirty="0" smtClean="0">
                <a:latin typeface="Inter" panose="02000503000000020004" pitchFamily="2" charset="0"/>
                <a:ea typeface="Inter" panose="02000503000000020004" pitchFamily="2" charset="0"/>
              </a:rPr>
              <a:t>2023 </a:t>
            </a:r>
            <a:r>
              <a:rPr lang="cs-CZ" sz="2000" u="sng" dirty="0">
                <a:latin typeface="Inter" panose="02000503000000020004" pitchFamily="2" charset="0"/>
                <a:ea typeface="Inter" panose="02000503000000020004" pitchFamily="2" charset="0"/>
              </a:rPr>
              <a:t>do </a:t>
            </a:r>
            <a:r>
              <a:rPr lang="cs-CZ" sz="2000" u="sng" dirty="0" smtClean="0">
                <a:latin typeface="Inter" panose="02000503000000020004" pitchFamily="2" charset="0"/>
                <a:ea typeface="Inter" panose="02000503000000020004" pitchFamily="2" charset="0"/>
              </a:rPr>
              <a:t>17. 5. 2023</a:t>
            </a:r>
            <a:endParaRPr lang="cs-CZ" sz="2000" u="sng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4 oblasti podpory: 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Výjezd dětí a mládeže do zahraničí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Organizace výměnného pobytu pro děti, žáky a studenty ze zahraničních partnerských škol a školských zařízení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Kofinancování mezinárodních vzdělávacích programů</a:t>
            </a:r>
          </a:p>
          <a:p>
            <a:pPr algn="just"/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Realizace programu Mezinárodní cena vévody z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Edinburghu</a:t>
            </a:r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391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7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r>
              <a:rPr lang="cs-CZ" sz="3600" dirty="0" smtClean="0">
                <a:solidFill>
                  <a:schemeClr val="bg1"/>
                </a:solidFill>
                <a:latin typeface="Inter" panose="02000503000000020004" pitchFamily="2" charset="0"/>
                <a:ea typeface="Inter" panose="02000503000000020004" pitchFamily="2" charset="0"/>
              </a:rPr>
              <a:t>Primární prevence &amp; Talent Olomouckého kraje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sp>
        <p:nvSpPr>
          <p:cNvPr id="15" name="Zástupný obsah 18">
            <a:extLst>
              <a:ext uri="{FF2B5EF4-FFF2-40B4-BE49-F238E27FC236}">
                <a16:creationId xmlns:a16="http://schemas.microsoft.com/office/drawing/2014/main" id="{D7D343F8-F8BC-4343-BC92-73CD372513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6122"/>
            <a:ext cx="10515600" cy="3863215"/>
          </a:xfrm>
        </p:spPr>
        <p:txBody>
          <a:bodyPr>
            <a:normAutofit/>
          </a:bodyPr>
          <a:lstStyle/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1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. 1. 2023 vešel v platnost Krajský plán primární prevence Olomouckého kraje na léta 2023 – 2026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.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Současně s tím byl schválen dvouletý doprovodný Akční plán na léta 2023 – 2024, který je konkrétním rozpracováním cílů obsažených ve jmenované strategii. Na školách by se uvedenými materiály měli zabývat především školní metodici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prevence.</a:t>
            </a:r>
          </a:p>
          <a:p>
            <a:pPr algn="just"/>
            <a:endParaRPr lang="cs-CZ" sz="2000" dirty="0">
              <a:latin typeface="Inter" panose="02000503000000020004" pitchFamily="2" charset="0"/>
              <a:ea typeface="Inter" panose="02000503000000020004" pitchFamily="2" charset="0"/>
            </a:endParaRPr>
          </a:p>
          <a:p>
            <a:pPr algn="just"/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Ocenění </a:t>
            </a:r>
            <a:r>
              <a:rPr lang="cs-CZ" sz="2000" b="1" dirty="0" smtClean="0">
                <a:latin typeface="Inter" panose="02000503000000020004" pitchFamily="2" charset="0"/>
                <a:ea typeface="Inter" panose="02000503000000020004" pitchFamily="2" charset="0"/>
              </a:rPr>
              <a:t>Talent </a:t>
            </a:r>
            <a:r>
              <a:rPr lang="cs-CZ" sz="2000" b="1" dirty="0">
                <a:latin typeface="Inter" panose="02000503000000020004" pitchFamily="2" charset="0"/>
                <a:ea typeface="Inter" panose="02000503000000020004" pitchFamily="2" charset="0"/>
              </a:rPr>
              <a:t>Olomouckého kraje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 bude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vyhlášeno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v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květnu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2023. Letošní </a:t>
            </a:r>
            <a:r>
              <a:rPr lang="cs-CZ" sz="2000" dirty="0" smtClean="0">
                <a:latin typeface="Inter" panose="02000503000000020004" pitchFamily="2" charset="0"/>
                <a:ea typeface="Inter" panose="02000503000000020004" pitchFamily="2" charset="0"/>
              </a:rPr>
              <a:t>novinkou 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bude zavedení „Ceny Olomouckého kraje v oboru společenské odpovědnosti“, jež bude udělována v rámci ocenění významných a transparentně doložených aktivit spojených se zapojením žáků a studentů v oblasti dobrovolnictví, komunitní participace, významné projektové činnosti a rovněž </a:t>
            </a:r>
            <a:r>
              <a:rPr lang="cs-CZ" sz="2000" dirty="0" err="1">
                <a:latin typeface="Inter" panose="02000503000000020004" pitchFamily="2" charset="0"/>
                <a:ea typeface="Inter" panose="02000503000000020004" pitchFamily="2" charset="0"/>
              </a:rPr>
              <a:t>lídrovství</a:t>
            </a:r>
            <a:r>
              <a:rPr lang="cs-CZ" sz="2000" dirty="0">
                <a:latin typeface="Inter" panose="02000503000000020004" pitchFamily="2" charset="0"/>
                <a:ea typeface="Inter" panose="02000503000000020004" pitchFamily="2" charset="0"/>
              </a:rPr>
              <a:t>.</a:t>
            </a:r>
            <a:endParaRPr lang="cs-CZ" sz="2000" dirty="0" smtClean="0"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74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8F97B5B9-D8B0-F645-A37F-C2085B5EC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>
                <a:solidFill>
                  <a:schemeClr val="bg1"/>
                </a:solidFill>
              </a:rPr>
              <a:t>8</a:t>
            </a:fld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4" name="Nadpis 17">
            <a:extLst>
              <a:ext uri="{FF2B5EF4-FFF2-40B4-BE49-F238E27FC236}">
                <a16:creationId xmlns:a16="http://schemas.microsoft.com/office/drawing/2014/main" id="{056CEAB7-286C-7B46-B14E-383D58E86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4925"/>
            <a:ext cx="10515600" cy="684213"/>
          </a:xfrm>
        </p:spPr>
        <p:txBody>
          <a:bodyPr anchor="t">
            <a:normAutofit/>
          </a:bodyPr>
          <a:lstStyle/>
          <a:p>
            <a:pPr algn="ctr"/>
            <a:r>
              <a:rPr lang="pl-PL" sz="3600" dirty="0" smtClean="0">
                <a:latin typeface="Inter" panose="02000503000000020004" pitchFamily="2" charset="0"/>
                <a:ea typeface="Inter" panose="02000503000000020004" pitchFamily="2" charset="0"/>
              </a:rPr>
              <a:t>Dotazy?</a:t>
            </a:r>
            <a:endParaRPr lang="cs-CZ" sz="3600" dirty="0">
              <a:solidFill>
                <a:schemeClr val="bg1"/>
              </a:solidFill>
              <a:latin typeface="Inter" panose="02000503000000020004" pitchFamily="2" charset="0"/>
              <a:ea typeface="Inter" panose="02000503000000020004" pitchFamily="2" charset="0"/>
            </a:endParaRPr>
          </a:p>
        </p:txBody>
      </p:sp>
      <p:pic>
        <p:nvPicPr>
          <p:cNvPr id="1026" name="Picture 2" descr="otázky a odpovede-ako a prečo?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4012" y="2179045"/>
            <a:ext cx="3863975" cy="386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395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265</TotalTime>
  <Words>718</Words>
  <Application>Microsoft Office PowerPoint</Application>
  <PresentationFormat>Širokoúhlá obrazovka</PresentationFormat>
  <Paragraphs>52</Paragraphs>
  <Slides>8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13" baseType="lpstr">
      <vt:lpstr>Arial</vt:lpstr>
      <vt:lpstr>Calibri</vt:lpstr>
      <vt:lpstr>Inter</vt:lpstr>
      <vt:lpstr>Wingdings</vt:lpstr>
      <vt:lpstr>Motiv Office</vt:lpstr>
      <vt:lpstr>Aktuální informace z oddělení vzdělávacích programů a dotací</vt:lpstr>
      <vt:lpstr>Dlouhodobý záměr rozvoje vzdělávání a rozvoje vzdělávací soustavy Olomouckého kraje </vt:lpstr>
      <vt:lpstr>Dlouhodobý záměr rozvoje vzdělávání a rozvoje vzdělávací soustavy České republiky </vt:lpstr>
      <vt:lpstr>IROP 2021-2027</vt:lpstr>
      <vt:lpstr>Projekt Obědy do škol</vt:lpstr>
      <vt:lpstr>Podpora mezinárodních výměnných pobytů mládeže a mezinárodních vzdělávacích programů</vt:lpstr>
      <vt:lpstr>Primární prevence &amp; Talent Olomouckého kraje</vt:lpstr>
      <vt:lpstr>Dotazy?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Pustaj Martin</cp:lastModifiedBy>
  <cp:revision>33</cp:revision>
  <dcterms:created xsi:type="dcterms:W3CDTF">2022-03-10T07:10:19Z</dcterms:created>
  <dcterms:modified xsi:type="dcterms:W3CDTF">2023-03-21T08:31:50Z</dcterms:modified>
</cp:coreProperties>
</file>