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7"/>
  </p:handoutMasterIdLst>
  <p:sldIdLst>
    <p:sldId id="257" r:id="rId2"/>
    <p:sldId id="272" r:id="rId3"/>
    <p:sldId id="267" r:id="rId4"/>
    <p:sldId id="274" r:id="rId5"/>
    <p:sldId id="275" r:id="rId6"/>
    <p:sldId id="273" r:id="rId7"/>
    <p:sldId id="276" r:id="rId8"/>
    <p:sldId id="263" r:id="rId9"/>
    <p:sldId id="277" r:id="rId10"/>
    <p:sldId id="281" r:id="rId11"/>
    <p:sldId id="278" r:id="rId12"/>
    <p:sldId id="283" r:id="rId13"/>
    <p:sldId id="279" r:id="rId14"/>
    <p:sldId id="280" r:id="rId15"/>
    <p:sldId id="282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3928" autoAdjust="0"/>
  </p:normalViewPr>
  <p:slideViewPr>
    <p:cSldViewPr>
      <p:cViewPr>
        <p:scale>
          <a:sx n="100" d="100"/>
          <a:sy n="100" d="100"/>
        </p:scale>
        <p:origin x="-29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DE146-5C13-4AF5-8EF1-12F570DB4B64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77CEE-5D7E-40E1-8161-3B72B0DC35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607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28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5181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8572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0044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8147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463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5096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9720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8197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237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2215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078AD-1B66-4696-B1FF-0EE0DE6FD2D5}" type="datetimeFigureOut">
              <a:rPr lang="cs-CZ" smtClean="0"/>
              <a:t>18.3.2013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82FEB-7C55-4D5E-AB87-4137F8F714E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035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urmis.inf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central-moravia.cz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entral-moravia.cz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289607" y="3499078"/>
            <a:ext cx="71882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3600" b="1" dirty="0" smtClean="0">
                <a:solidFill>
                  <a:schemeClr val="tx2"/>
                </a:solidFill>
              </a:rPr>
              <a:t>Aktivity a činnost SM-SCR</a:t>
            </a:r>
            <a:endParaRPr lang="cs-CZ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6011863" y="6018898"/>
            <a:ext cx="23559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Litovel</a:t>
            </a:r>
            <a:r>
              <a:rPr lang="cs-CZ" b="0" dirty="0" smtClean="0">
                <a:solidFill>
                  <a:schemeClr val="tx2"/>
                </a:solidFill>
              </a:rPr>
              <a:t>, </a:t>
            </a:r>
            <a:r>
              <a:rPr lang="cs-CZ" dirty="0">
                <a:solidFill>
                  <a:schemeClr val="tx2"/>
                </a:solidFill>
              </a:rPr>
              <a:t>2</a:t>
            </a:r>
            <a:r>
              <a:rPr lang="cs-CZ" b="0" dirty="0" smtClean="0">
                <a:solidFill>
                  <a:schemeClr val="tx2"/>
                </a:solidFill>
              </a:rPr>
              <a:t>5. 03. 2013</a:t>
            </a:r>
            <a:endParaRPr lang="cs-CZ" b="0" dirty="0">
              <a:solidFill>
                <a:schemeClr val="tx2"/>
              </a:solidFill>
            </a:endParaRPr>
          </a:p>
          <a:p>
            <a:r>
              <a:rPr lang="cs-CZ" b="0" dirty="0">
                <a:solidFill>
                  <a:schemeClr val="tx2"/>
                </a:solidFill>
              </a:rPr>
              <a:t>Mgr. Djamila Bekhedda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3813" y="2515805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2515805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0"/>
            <a:ext cx="8496300" cy="24928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0"/>
            <a:ext cx="1978025" cy="249289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13833" y="2564904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0"/>
            <a:ext cx="1944688" cy="249289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1" y="1120774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51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636" y="79839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Politika CR</a:t>
            </a:r>
            <a:endParaRPr lang="cs-CZ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4023" y="1772816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Asociace turistických regionů ČR (ATUR ČR)</a:t>
            </a:r>
          </a:p>
          <a:p>
            <a:pPr lvl="1"/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Zájmové sdružení právnických osob –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spolupráce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 tvorbě legislativy, koncepčních dokumentů na národní úrovni, projektů CzechTourism v rámci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IOP</a:t>
            </a:r>
            <a:endParaRPr lang="cs-CZ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Věcný záměr zákona o podpoře a řízení CR</a:t>
            </a:r>
          </a:p>
          <a:p>
            <a:pPr lvl="2"/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Koncepce státní politiky CR 2007 – 2013 (2014 – 2020)</a:t>
            </a:r>
          </a:p>
          <a:p>
            <a:pPr lvl="2"/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Partner projektů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CzechTourism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v rámci IOP</a:t>
            </a:r>
          </a:p>
        </p:txBody>
      </p:sp>
    </p:spTree>
    <p:extLst>
      <p:ext uri="{BB962C8B-B14F-4D97-AF65-F5344CB8AC3E}">
        <p14:creationId xmlns:p14="http://schemas.microsoft.com/office/powerpoint/2010/main" val="600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636" y="798396"/>
            <a:ext cx="8229600" cy="1143000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Politika CR</a:t>
            </a:r>
            <a:endParaRPr lang="cs-CZ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Tourmis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(Marketing-</a:t>
            </a:r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Information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System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tourism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managers</a:t>
            </a: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On-line sběr a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interpretace 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dat v oblasti cestovního ruchu (UZ – kapacity, příjezdy, přenocování, atraktivity – návštěvnost,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nakupování – barometr 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cen v oblasti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CR</a:t>
            </a:r>
            <a:endParaRPr lang="cs-CZ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SM-SCR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vkládá data za Olomouc</a:t>
            </a:r>
            <a:endParaRPr lang="cs-CZ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Registrace a využití dat pro všechny zdarma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www.tourmis.info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cs-CZ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59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636" y="79839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Politika CR</a:t>
            </a:r>
            <a:endParaRPr lang="cs-CZ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Olomoucký kraj</a:t>
            </a:r>
            <a:endParaRPr lang="cs-CZ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Sdružení je členem pracovní skupiny „destinačního managementu“ Výboru rozvoje CR Olomouckého kraje </a:t>
            </a:r>
          </a:p>
          <a:p>
            <a:pPr lvl="1"/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Program rozvoje cestovního ruchu Olomouckého kraje (2007 – 2013) + aktuální</a:t>
            </a:r>
            <a:endParaRPr lang="cs-CZ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50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636" y="79839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Destinační marketing</a:t>
            </a:r>
            <a:endParaRPr lang="cs-CZ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31800" y="1556792"/>
            <a:ext cx="8229600" cy="809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indent="-342900">
              <a:buFontTx/>
              <a:buChar char="•"/>
              <a:tabLst>
                <a:tab pos="715963" algn="l"/>
              </a:tabLst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ROP 3.4 Propagace a řízení: </a:t>
            </a:r>
            <a:endParaRPr lang="cs-CZ" sz="2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  <a:tabLst>
                <a:tab pos="715963" algn="l"/>
              </a:tabLst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Střední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Morava – turistická destinace (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2008–2010):      9 126 864.53 Kč </a:t>
            </a:r>
          </a:p>
          <a:p>
            <a:pPr marL="457200" indent="-457200">
              <a:buFont typeface="+mj-lt"/>
              <a:buAutoNum type="arabicPeriod"/>
              <a:tabLst>
                <a:tab pos="715963" algn="l"/>
              </a:tabLst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Moravská jantarová stezka II (2007–2010):                    5 000 000 Kč</a:t>
            </a:r>
          </a:p>
          <a:p>
            <a:pPr>
              <a:tabLst>
                <a:tab pos="715963" algn="l"/>
              </a:tabLst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 </a:t>
            </a:r>
            <a:r>
              <a:rPr lang="cs-CZ" sz="24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přeshran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spolupráce 2007-2013 ČR-PL: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Vítejte u nás – v </a:t>
            </a:r>
            <a:r>
              <a:rPr lang="cs-CZ" sz="24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nysko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-jesenickém regionu (2009-2011)/79 132€</a:t>
            </a:r>
            <a:endParaRPr lang="cs-CZ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715963" algn="l"/>
              </a:tabLst>
            </a:pPr>
            <a:endParaRPr lang="cs-CZ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indent="-342900">
              <a:tabLst>
                <a:tab pos="715963" algn="l"/>
              </a:tabLst>
            </a:pPr>
            <a:r>
              <a:rPr lang="cs-CZ" sz="2400" b="1" u="sng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aktuální projekty </a:t>
            </a:r>
          </a:p>
          <a:p>
            <a:pPr lvl="2" indent="-342900">
              <a:tabLst>
                <a:tab pos="715963" algn="l"/>
              </a:tabLst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ROP/Střední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Morava – turistická destinace II poznání a pohoda: </a:t>
            </a:r>
            <a:r>
              <a:rPr lang="cs-CZ" sz="20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01</a:t>
            </a:r>
            <a:r>
              <a:rPr lang="cs-CZ" sz="200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11. 2010 - 28. 02. 2014 </a:t>
            </a:r>
            <a:r>
              <a:rPr lang="cs-CZ" sz="20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(9 </a:t>
            </a:r>
            <a:r>
              <a:rPr lang="cs-CZ" sz="200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773 369.00 </a:t>
            </a:r>
            <a:r>
              <a:rPr lang="cs-CZ" sz="20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Kč)</a:t>
            </a:r>
          </a:p>
          <a:p>
            <a:pPr lvl="2" indent="-342900">
              <a:tabLst>
                <a:tab pos="715963" algn="l"/>
              </a:tabLst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ROP/Střední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Morava – online: 01. 09. 2012 – 30. 06. 2015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(4 717 881 Kč)</a:t>
            </a:r>
            <a:endParaRPr lang="cs-CZ" sz="20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200000"/>
              </a:lnSpc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200000"/>
              </a:lnSpc>
              <a:tabLst>
                <a:tab pos="715963" algn="l"/>
              </a:tabLst>
            </a:pP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tabLst>
                <a:tab pos="715963" algn="l"/>
              </a:tabLst>
            </a:pP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59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636" y="798396"/>
            <a:ext cx="8229600" cy="114300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Rozvoj infrastruktury a služeb </a:t>
            </a:r>
            <a:b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 destinaci</a:t>
            </a:r>
            <a:endParaRPr lang="cs-CZ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11560" y="2060848"/>
            <a:ext cx="8729511" cy="7639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buFontTx/>
              <a:buChar char="•"/>
              <a:tabLst>
                <a:tab pos="715963" algn="l"/>
              </a:tabLst>
            </a:pPr>
            <a:r>
              <a:rPr lang="cs-CZ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Projekt z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OPVK: </a:t>
            </a:r>
            <a:r>
              <a:rPr lang="pl-PL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Služby kvality v CR na </a:t>
            </a:r>
            <a:r>
              <a:rPr lang="pl-PL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SM (</a:t>
            </a:r>
            <a:r>
              <a:rPr lang="cs-CZ" sz="24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2011 – 2012)/  2 373 638.32 Kč</a:t>
            </a:r>
          </a:p>
          <a:p>
            <a:pPr lvl="1">
              <a:buFontTx/>
              <a:buChar char="•"/>
              <a:tabLst>
                <a:tab pos="715963" algn="l"/>
              </a:tabLst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Oblast hotelnictví, wellness a catering</a:t>
            </a:r>
          </a:p>
          <a:p>
            <a:pPr lvl="1">
              <a:buFontTx/>
              <a:buChar char="•"/>
              <a:tabLst>
                <a:tab pos="715963" algn="l"/>
              </a:tabLst>
            </a:pPr>
            <a:r>
              <a:rPr lang="cs-CZ" sz="20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Oblast venkovského turismu</a:t>
            </a:r>
          </a:p>
          <a:p>
            <a:pPr lvl="1">
              <a:buFontTx/>
              <a:buChar char="•"/>
              <a:tabLst>
                <a:tab pos="715963" algn="l"/>
              </a:tabLst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Oblast turistických informačních center, průvodcovství, cestovních kanceláří a agentur</a:t>
            </a:r>
            <a:endParaRPr lang="cs-CZ" sz="2000" b="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715963" algn="l"/>
              </a:tabLst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Poradenství v oblasti příprav projektů na infrastrukturu a služby v CR</a:t>
            </a: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•"/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57300" lvl="2" indent="-342900">
              <a:lnSpc>
                <a:spcPct val="200000"/>
              </a:lnSpc>
              <a:buFontTx/>
              <a:buChar char="•"/>
              <a:tabLst>
                <a:tab pos="715963" algn="l"/>
              </a:tabLst>
            </a:pPr>
            <a:endParaRPr lang="cs-CZ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Char char="•"/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200000"/>
              </a:lnSpc>
              <a:tabLst>
                <a:tab pos="715963" algn="l"/>
              </a:tabLst>
            </a:pP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tabLst>
                <a:tab pos="715963" algn="l"/>
              </a:tabLst>
            </a:pP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59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619672" y="2061010"/>
            <a:ext cx="6389687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3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DĚKUJI ZA POZORNOST</a:t>
            </a:r>
          </a:p>
          <a:p>
            <a:pPr algn="ctr"/>
            <a:endParaRPr lang="cs-CZ" sz="4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cs-CZ" sz="24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Mgr. Djamila Bekhedda</a:t>
            </a:r>
          </a:p>
          <a:p>
            <a:pPr algn="ctr"/>
            <a:endParaRPr lang="cs-CZ" sz="14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Střední Morava–Sdružení cestovního ruchu</a:t>
            </a:r>
          </a:p>
          <a:p>
            <a:pPr algn="ctr"/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Horní nám. 5, 772 00 Olomouc</a:t>
            </a:r>
          </a:p>
          <a:p>
            <a:pPr algn="ctr"/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Tel.: +420 585 204 627-9</a:t>
            </a:r>
          </a:p>
          <a:p>
            <a:pPr algn="ctr"/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E-mail: </a:t>
            </a:r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info@central-moravia.cz</a:t>
            </a:r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www.central-moravia.cz</a:t>
            </a:r>
            <a:r>
              <a:rPr lang="cs-CZ" sz="2400" b="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154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5372" y="933450"/>
            <a:ext cx="8229600" cy="767358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Destinační management</a:t>
            </a:r>
            <a:endParaRPr lang="cs-CZ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4023" y="170080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jedná se o soubor technik, nástrojů a opatření  používaných při koordinovaném plánování, organizaci, komunikaci, rozhodovacích procesů a regulaci cestovního ruchu dané destinaci (Zelenka J., Pásková M., 2005)</a:t>
            </a:r>
          </a:p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koordinační řízení všech prvků, které tvoří destinaci (UNWTO, 2007): </a:t>
            </a:r>
          </a:p>
          <a:p>
            <a:pPr lvl="1"/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traktivita</a:t>
            </a:r>
          </a:p>
          <a:p>
            <a:pPr lvl="1"/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v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ybavenost</a:t>
            </a:r>
          </a:p>
          <a:p>
            <a:pPr lvl="1"/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dostupnost</a:t>
            </a:r>
          </a:p>
          <a:p>
            <a:pPr lvl="1"/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image</a:t>
            </a:r>
          </a:p>
          <a:p>
            <a:pPr lvl="1"/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l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idské zdroje</a:t>
            </a:r>
          </a:p>
          <a:p>
            <a:pPr lvl="1"/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cena.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7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636" y="798396"/>
            <a:ext cx="8229600" cy="1143000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Řízení destinačního managementu</a:t>
            </a:r>
            <a:endParaRPr lang="cs-CZ" sz="3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949" y="1600200"/>
            <a:ext cx="506210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243089" y="6412686"/>
            <a:ext cx="12666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/>
              <a:t>Zdroj: </a:t>
            </a:r>
            <a:r>
              <a:rPr lang="en-US" sz="1000" dirty="0" smtClean="0"/>
              <a:t>UNWTO 2007</a:t>
            </a:r>
            <a:endParaRPr lang="cs-CZ" sz="1000" dirty="0"/>
          </a:p>
        </p:txBody>
      </p:sp>
    </p:spTree>
    <p:extLst>
      <p:ext uri="{BB962C8B-B14F-4D97-AF65-F5344CB8AC3E}">
        <p14:creationId xmlns:p14="http://schemas.microsoft.com/office/powerpoint/2010/main" val="114939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933450"/>
            <a:ext cx="8683172" cy="69535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Zákon o cestovním ruchu v ČR</a:t>
            </a:r>
            <a:endParaRPr lang="cs-CZ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223877" y="6340678"/>
            <a:ext cx="1477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MMR ČR 2010</a:t>
            </a:r>
            <a:endParaRPr lang="cs-CZ" sz="1200" dirty="0"/>
          </a:p>
        </p:txBody>
      </p:sp>
      <p:sp>
        <p:nvSpPr>
          <p:cNvPr id="14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Iniciátor vzniku zákona „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Věcný záměr zákona o podpoře a řízení cestovního ruchu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“ MMR ČR (2010)</a:t>
            </a:r>
          </a:p>
          <a:p>
            <a:pPr>
              <a:defRPr/>
            </a:pPr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Východiska: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model v Rakousku a na Slovensku</a:t>
            </a:r>
          </a:p>
          <a:p>
            <a:pPr>
              <a:defRPr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Argumentem pro vznik zákona byla chybějící struktura řízení CR –</a:t>
            </a:r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 v ČR </a:t>
            </a:r>
            <a:r>
              <a:rPr lang="cs-CZ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není systém řízení CR: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Nejsou 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určeny pravomoci a kompetence jednotlivých subjektů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Neexistují nástroje koordinace realizovaných opatření podpory CR</a:t>
            </a:r>
          </a:p>
          <a:p>
            <a:pPr>
              <a:buFont typeface="Wingdings" pitchFamily="2" charset="2"/>
              <a:buChar char="§"/>
              <a:defRPr/>
            </a:pPr>
            <a:endParaRPr lang="cs-CZ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cs-CZ" b="1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Dopady: </a:t>
            </a:r>
          </a:p>
          <a:p>
            <a:pPr>
              <a:defRPr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pokles výkonnosti cestovního ruchu a pokles příjmů </a:t>
            </a:r>
            <a:endParaRPr lang="cs-CZ" dirty="0" smtClean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neefektivní </a:t>
            </a: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vynakládání prostředků na podporu cestovního ruchu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cs-CZ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pokles konkurenceschopnosti destinace ČR a přínosů CR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39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933450"/>
            <a:ext cx="8683172" cy="69535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Nový systém organizace CR</a:t>
            </a:r>
            <a:endParaRPr lang="cs-CZ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223877" y="6340678"/>
            <a:ext cx="1477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MMR ČR 2010</a:t>
            </a:r>
            <a:endParaRPr lang="cs-CZ" sz="1200" dirty="0"/>
          </a:p>
        </p:txBody>
      </p:sp>
      <p:sp>
        <p:nvSpPr>
          <p:cNvPr id="15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Definování základních organizačních úrovní řízení CR v ČR</a:t>
            </a:r>
          </a:p>
          <a:p>
            <a:r>
              <a:rPr lang="cs-CZ" sz="2800" dirty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D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efinování odpovědnosti a kompetencí jednotlivých úrovní</a:t>
            </a:r>
          </a:p>
          <a:p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cs typeface="Arial" charset="0"/>
              </a:rPr>
              <a:t>Definování provázanosti jednotlivých úrovní, nastavení systému komunikace, systému podpory a zajišťování udržitelnosti cestovního ruchu</a:t>
            </a:r>
          </a:p>
          <a:p>
            <a:endParaRPr lang="cs-CZ" sz="2800" dirty="0">
              <a:solidFill>
                <a:schemeClr val="tx2">
                  <a:lumMod val="75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73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933450"/>
            <a:ext cx="8683172" cy="69535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Organizační struktura CR</a:t>
            </a:r>
            <a:endParaRPr lang="cs-CZ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223877" y="6340678"/>
            <a:ext cx="1477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MMR ČR 2010</a:t>
            </a:r>
            <a:endParaRPr lang="cs-CZ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6" y="1628800"/>
            <a:ext cx="6174750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Zástupný symbol pro obsah 2"/>
          <p:cNvSpPr>
            <a:spLocks noGrp="1"/>
          </p:cNvSpPr>
          <p:nvPr>
            <p:ph idx="1"/>
          </p:nvPr>
        </p:nvSpPr>
        <p:spPr>
          <a:xfrm>
            <a:off x="755576" y="4293096"/>
            <a:ext cx="7818512" cy="326896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80000"/>
              </a:lnSpc>
            </a:pPr>
            <a:r>
              <a:rPr lang="cs-CZ" sz="14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Zákon stanoví kritéria pro vznik turistické oblasti (TO) </a:t>
            </a: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(např.):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počet přenocování za rok – min. 300 tisíc – průměr za posledních 5 let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počet lůžek – min. 2000 lůžek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min. 3 turistická informační centra (TIC) nacházející se na úrovni oblasti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počet trvale žijících obyvatel ve výši min. 100 tisíc</a:t>
            </a:r>
          </a:p>
          <a:p>
            <a:pPr marL="533400" indent="-533400">
              <a:lnSpc>
                <a:spcPct val="80000"/>
              </a:lnSpc>
            </a:pPr>
            <a:r>
              <a:rPr lang="cs-CZ" sz="14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Doporučená </a:t>
            </a:r>
            <a:r>
              <a:rPr lang="cs-CZ" sz="1400" b="1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právní forma organizací cestovního ruchu</a:t>
            </a:r>
            <a:endParaRPr lang="cs-CZ" sz="1400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1. úroveň – příspěvková organizace zřízená MMR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Char char="§"/>
            </a:pP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2. a 3. úroveň: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Char char="q"/>
            </a:pP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obecně prospěšná </a:t>
            </a:r>
            <a:r>
              <a:rPr lang="cs-CZ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společnost; zájmové </a:t>
            </a:r>
            <a:r>
              <a:rPr lang="cs-CZ" sz="1400" dirty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sdružení právnických osob</a:t>
            </a:r>
            <a:endParaRPr lang="cs-CZ" sz="1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65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933450"/>
            <a:ext cx="8683172" cy="69535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Aktuální mapa turistických oblastí CR</a:t>
            </a:r>
            <a:endParaRPr lang="cs-CZ" sz="3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223877" y="6340678"/>
            <a:ext cx="1477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MMR ČR 2010</a:t>
            </a:r>
            <a:endParaRPr lang="cs-CZ" sz="1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24" y="1839134"/>
            <a:ext cx="7285351" cy="404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4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1052736"/>
            <a:ext cx="8683172" cy="695350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Mapa potenciálních oblastních DMO      </a:t>
            </a:r>
            <a:r>
              <a:rPr lang="cs-CZ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cs-CZ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dle </a:t>
            </a:r>
            <a:r>
              <a:rPr lang="cs-CZ" sz="32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nového</a:t>
            </a:r>
            <a:r>
              <a:rPr lang="cs-CZ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zákona o CR</a:t>
            </a:r>
            <a:endParaRPr lang="cs-CZ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56" y="1973257"/>
            <a:ext cx="7748688" cy="3779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1223877" y="6340678"/>
            <a:ext cx="1477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 smtClean="0"/>
              <a:t>Zdroj: MMR ČR 2010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50445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 rot="16200000">
            <a:off x="-2832100" y="3703637"/>
            <a:ext cx="5984875" cy="32385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 sz="1400" b="0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1588" y="585787"/>
            <a:ext cx="8496300" cy="287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8574088" y="585787"/>
            <a:ext cx="587375" cy="2873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1588" y="1"/>
            <a:ext cx="8496300" cy="6926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sz="2200" dirty="0" smtClean="0"/>
              <a:t>              </a:t>
            </a:r>
            <a:r>
              <a:rPr lang="cs-CZ" sz="2200" b="1" dirty="0" smtClean="0"/>
              <a:t>Střední Morava </a:t>
            </a:r>
          </a:p>
          <a:p>
            <a:pPr algn="ctr"/>
            <a:r>
              <a:rPr lang="cs-CZ" sz="2200" b="1" dirty="0" smtClean="0"/>
              <a:t>              Sdružení cestovního ruchu</a:t>
            </a:r>
            <a:endParaRPr lang="cs-CZ" sz="2200" b="1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7164388" y="1"/>
            <a:ext cx="1978025" cy="6926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 flipH="1">
            <a:off x="-1589" y="692697"/>
            <a:ext cx="9140825" cy="0"/>
          </a:xfrm>
          <a:prstGeom prst="line">
            <a:avLst/>
          </a:prstGeom>
          <a:noFill/>
          <a:ln w="412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323850" y="1"/>
            <a:ext cx="1944688" cy="70540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cs-CZ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2783"/>
            <a:ext cx="1728787" cy="68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9636" y="798396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Střední Morava - SCR</a:t>
            </a:r>
            <a:endParaRPr lang="cs-CZ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73088" y="1772816"/>
            <a:ext cx="8229600" cy="659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342900" indent="-342900">
              <a:buFontTx/>
              <a:buChar char="-"/>
              <a:tabLst>
                <a:tab pos="715963" algn="l"/>
              </a:tabLst>
            </a:pPr>
            <a:r>
              <a:rPr lang="cs-CZ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Organizace destinačního managementu v turistickém regionu Střední Morava (okr. Olomouc, Prostějov, Přerov a turistická lokalita Mohelnicko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-"/>
              <a:tabLst>
                <a:tab pos="715963" algn="l"/>
              </a:tabLst>
            </a:pPr>
            <a:r>
              <a:rPr lang="cs-CZ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Zájmové sdružení právnických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osob založena Olomouckým krajem a dalšími subjekty v roce 2006</a:t>
            </a:r>
            <a:endParaRPr lang="cs-CZ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-"/>
              <a:tabLst>
                <a:tab pos="715963" algn="l"/>
              </a:tabLst>
            </a:pP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•"/>
              <a:tabLst>
                <a:tab pos="715963" algn="l"/>
              </a:tabLst>
            </a:pPr>
            <a:r>
              <a:rPr lang="cs-CZ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15. 03. 2013 </a:t>
            </a:r>
            <a:r>
              <a:rPr lang="cs-CZ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má Sdružení celkem </a:t>
            </a: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 členů zastupujících celkem 76 subjektů CR:</a:t>
            </a: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lnSpc>
                <a:spcPct val="200000"/>
              </a:lnSpc>
              <a:buFontTx/>
              <a:buChar char="•"/>
              <a:tabLst>
                <a:tab pos="715963" algn="l"/>
              </a:tabLst>
            </a:pPr>
            <a:r>
              <a:rPr lang="cs-CZ" sz="24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23 </a:t>
            </a:r>
            <a:r>
              <a:rPr lang="cs-CZ" sz="2400" b="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členů a 7 přidružených členů</a:t>
            </a:r>
          </a:p>
          <a:p>
            <a:pPr marL="800100" lvl="1" indent="-342900">
              <a:lnSpc>
                <a:spcPct val="200000"/>
              </a:lnSpc>
              <a:buFontTx/>
              <a:buChar char="•"/>
              <a:tabLst>
                <a:tab pos="715963" algn="l"/>
              </a:tabLst>
            </a:pPr>
            <a:r>
              <a:rPr lang="cs-CZ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cs-CZ" sz="24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cs-CZ" sz="24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veřejný sektor,  </a:t>
            </a:r>
            <a:r>
              <a:rPr lang="cs-CZ" sz="24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 </a:t>
            </a:r>
            <a:r>
              <a:rPr lang="cs-CZ" sz="2400" b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soukromý a neziskový sektor</a:t>
            </a: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200000"/>
              </a:lnSpc>
              <a:tabLst>
                <a:tab pos="715963" algn="l"/>
              </a:tabLst>
            </a:pPr>
            <a:endParaRPr lang="cs-CZ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>
              <a:tabLst>
                <a:tab pos="715963" algn="l"/>
              </a:tabLst>
            </a:pPr>
            <a:endParaRPr lang="cs-CZ" sz="2400" b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53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1935</TotalTime>
  <Words>764</Words>
  <Application>Microsoft Office PowerPoint</Application>
  <PresentationFormat>Předvádění na obrazovce (4:3)</PresentationFormat>
  <Paragraphs>131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Prezentace aplikace PowerPoint</vt:lpstr>
      <vt:lpstr>Destinační management</vt:lpstr>
      <vt:lpstr>Řízení destinačního managementu</vt:lpstr>
      <vt:lpstr>Zákon o cestovním ruchu v ČR</vt:lpstr>
      <vt:lpstr>Nový systém organizace CR</vt:lpstr>
      <vt:lpstr>Organizační struktura CR</vt:lpstr>
      <vt:lpstr>Aktuální mapa turistických oblastí CR</vt:lpstr>
      <vt:lpstr>Mapa potenciálních oblastních DMO       dle nového zákona o CR</vt:lpstr>
      <vt:lpstr>Střední Morava - SCR</vt:lpstr>
      <vt:lpstr>Politika CR</vt:lpstr>
      <vt:lpstr>Politika CR</vt:lpstr>
      <vt:lpstr>Politika CR</vt:lpstr>
      <vt:lpstr>Destinační marketing</vt:lpstr>
      <vt:lpstr>Rozvoj infrastruktury a služeb  v destinaci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DESTINACE STŘEDNÍ MORAVA</dc:title>
  <dc:creator>M50V</dc:creator>
  <cp:lastModifiedBy>Djamila</cp:lastModifiedBy>
  <cp:revision>58</cp:revision>
  <dcterms:created xsi:type="dcterms:W3CDTF">2012-12-31T08:58:54Z</dcterms:created>
  <dcterms:modified xsi:type="dcterms:W3CDTF">2013-03-18T10:54:31Z</dcterms:modified>
</cp:coreProperties>
</file>