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257" r:id="rId2"/>
    <p:sldId id="258" r:id="rId3"/>
    <p:sldId id="262" r:id="rId4"/>
    <p:sldId id="259" r:id="rId5"/>
    <p:sldId id="265" r:id="rId6"/>
    <p:sldId id="264" r:id="rId7"/>
    <p:sldId id="263" r:id="rId8"/>
    <p:sldId id="261" r:id="rId9"/>
  </p:sldIdLst>
  <p:sldSz cx="8999538" cy="6840538"/>
  <p:notesSz cx="6858000" cy="9144000"/>
  <p:defaultTextStyle>
    <a:defPPr>
      <a:defRPr lang="cs-CZ"/>
    </a:defPPr>
    <a:lvl1pPr marL="0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1pPr>
    <a:lvl2pPr marL="452537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2pPr>
    <a:lvl3pPr marL="905073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3pPr>
    <a:lvl4pPr marL="1357610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4pPr>
    <a:lvl5pPr marL="1810146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5pPr>
    <a:lvl6pPr marL="2262683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6pPr>
    <a:lvl7pPr marL="2715219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7pPr>
    <a:lvl8pPr marL="3167756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8pPr>
    <a:lvl9pPr marL="3620292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81" d="100"/>
          <a:sy n="81" d="100"/>
        </p:scale>
        <p:origin x="-1062" y="-72"/>
      </p:cViewPr>
      <p:guideLst>
        <p:guide orient="horz" pos="2154"/>
        <p:guide pos="283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DC1901-92BB-4FDD-BA03-8B5D36861ACA}" type="datetimeFigureOut">
              <a:rPr lang="cs-CZ" smtClean="0"/>
              <a:t>9. 6. 2017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398588" y="1143000"/>
            <a:ext cx="40608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8EE4EC-FC1D-4A5C-A5BA-DA124659C1D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640330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EE4EC-FC1D-4A5C-A5BA-DA124659C1D1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872312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EE4EC-FC1D-4A5C-A5BA-DA124659C1D1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963139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80000" y="6450675"/>
            <a:ext cx="6840000" cy="216000"/>
          </a:xfrm>
        </p:spPr>
        <p:txBody>
          <a:bodyPr/>
          <a:lstStyle/>
          <a:p>
            <a:pPr algn="ctr"/>
            <a:r>
              <a:rPr lang="cs-CZ" dirty="0" smtClean="0"/>
              <a:t>autor prezentace, datum prezentace, univerzitní oddělení, fakulta, adresa</a:t>
            </a: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t>‹#›</a:t>
            </a:fld>
            <a:endParaRPr lang="cs-CZ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8699" y="2904775"/>
            <a:ext cx="3342139" cy="1030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0570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00" y="1980001"/>
            <a:ext cx="7560000" cy="1612866"/>
          </a:xfrm>
        </p:spPr>
        <p:txBody>
          <a:bodyPr anchor="t">
            <a:normAutofit/>
          </a:bodyPr>
          <a:lstStyle>
            <a:lvl1pPr algn="l">
              <a:defRPr sz="26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0000" y="3592866"/>
            <a:ext cx="7560000" cy="1552712"/>
          </a:xfrm>
        </p:spPr>
        <p:txBody>
          <a:bodyPr/>
          <a:lstStyle>
            <a:lvl1pPr marL="0" indent="0" algn="l">
              <a:buNone/>
              <a:defRPr sz="2362">
                <a:solidFill>
                  <a:schemeClr val="accent2"/>
                </a:solidFill>
              </a:defRPr>
            </a:lvl1pPr>
            <a:lvl2pPr marL="449976" indent="0" algn="ctr">
              <a:buNone/>
              <a:defRPr sz="1968"/>
            </a:lvl2pPr>
            <a:lvl3pPr marL="899952" indent="0" algn="ctr">
              <a:buNone/>
              <a:defRPr sz="1772"/>
            </a:lvl3pPr>
            <a:lvl4pPr marL="1349929" indent="0" algn="ctr">
              <a:buNone/>
              <a:defRPr sz="1575"/>
            </a:lvl4pPr>
            <a:lvl5pPr marL="1799905" indent="0" algn="ctr">
              <a:buNone/>
              <a:defRPr sz="1575"/>
            </a:lvl5pPr>
            <a:lvl6pPr marL="2249881" indent="0" algn="ctr">
              <a:buNone/>
              <a:defRPr sz="1575"/>
            </a:lvl6pPr>
            <a:lvl7pPr marL="2699857" indent="0" algn="ctr">
              <a:buNone/>
              <a:defRPr sz="1575"/>
            </a:lvl7pPr>
            <a:lvl8pPr marL="3149834" indent="0" algn="ctr">
              <a:buNone/>
              <a:defRPr sz="1575"/>
            </a:lvl8pPr>
            <a:lvl9pPr marL="3599810" indent="0" algn="ctr">
              <a:buNone/>
              <a:defRPr sz="1575"/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/>
              <a:t>autor prezentace, datum prezentace, univerzitní oddělení, fakulta, adresa</a:t>
            </a: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51721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00" y="4380949"/>
            <a:ext cx="7560000" cy="982528"/>
          </a:xfrm>
        </p:spPr>
        <p:txBody>
          <a:bodyPr anchor="t">
            <a:normAutofit/>
          </a:bodyPr>
          <a:lstStyle>
            <a:lvl1pPr algn="ctr">
              <a:defRPr sz="26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0000" y="5363477"/>
            <a:ext cx="7560000" cy="945883"/>
          </a:xfrm>
        </p:spPr>
        <p:txBody>
          <a:bodyPr/>
          <a:lstStyle>
            <a:lvl1pPr marL="0" indent="0" algn="ctr">
              <a:buNone/>
              <a:defRPr sz="2362">
                <a:solidFill>
                  <a:schemeClr val="accent2"/>
                </a:solidFill>
              </a:defRPr>
            </a:lvl1pPr>
            <a:lvl2pPr marL="449976" indent="0" algn="ctr">
              <a:buNone/>
              <a:defRPr sz="1968"/>
            </a:lvl2pPr>
            <a:lvl3pPr marL="899952" indent="0" algn="ctr">
              <a:buNone/>
              <a:defRPr sz="1772"/>
            </a:lvl3pPr>
            <a:lvl4pPr marL="1349929" indent="0" algn="ctr">
              <a:buNone/>
              <a:defRPr sz="1575"/>
            </a:lvl4pPr>
            <a:lvl5pPr marL="1799905" indent="0" algn="ctr">
              <a:buNone/>
              <a:defRPr sz="1575"/>
            </a:lvl5pPr>
            <a:lvl6pPr marL="2249881" indent="0" algn="ctr">
              <a:buNone/>
              <a:defRPr sz="1575"/>
            </a:lvl6pPr>
            <a:lvl7pPr marL="2699857" indent="0" algn="ctr">
              <a:buNone/>
              <a:defRPr sz="1575"/>
            </a:lvl7pPr>
            <a:lvl8pPr marL="3149834" indent="0" algn="ctr">
              <a:buNone/>
              <a:defRPr sz="1575"/>
            </a:lvl8pPr>
            <a:lvl9pPr marL="3599810" indent="0" algn="ctr">
              <a:buNone/>
              <a:defRPr sz="1575"/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80000" y="6450675"/>
            <a:ext cx="6840000" cy="216000"/>
          </a:xfrm>
        </p:spPr>
        <p:txBody>
          <a:bodyPr/>
          <a:lstStyle/>
          <a:p>
            <a:pPr algn="ctr"/>
            <a:r>
              <a:rPr lang="cs-CZ" dirty="0" smtClean="0"/>
              <a:t>autor prezentace, datum prezentace, univerzitní oddělení, fakulta, adresa</a:t>
            </a: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t>‹#›</a:t>
            </a:fld>
            <a:endParaRPr lang="cs-CZ"/>
          </a:p>
        </p:txBody>
      </p:sp>
      <p:pic>
        <p:nvPicPr>
          <p:cNvPr id="4" name="Obrázek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7915" y="1260000"/>
            <a:ext cx="2203708" cy="1826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2400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autor prezentace, datum prezentace, univerzitní oddělení, fakulta, adresa</a:t>
            </a: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753492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000" y="2462400"/>
            <a:ext cx="3622702" cy="38988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7298" y="2462400"/>
            <a:ext cx="3622702" cy="38988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autor prezentace, datum prezentace, univerzitní oddělení, fakulta, adresa</a:t>
            </a: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72382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1620000"/>
            <a:ext cx="7560000" cy="7488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0000" y="2368800"/>
            <a:ext cx="3621600" cy="693376"/>
          </a:xfrm>
        </p:spPr>
        <p:txBody>
          <a:bodyPr anchor="b"/>
          <a:lstStyle>
            <a:lvl1pPr marL="0" indent="0">
              <a:buNone/>
              <a:defRPr sz="2362" b="1"/>
            </a:lvl1pPr>
            <a:lvl2pPr marL="449976" indent="0">
              <a:buNone/>
              <a:defRPr sz="1968" b="1"/>
            </a:lvl2pPr>
            <a:lvl3pPr marL="899952" indent="0">
              <a:buNone/>
              <a:defRPr sz="1772" b="1"/>
            </a:lvl3pPr>
            <a:lvl4pPr marL="1349929" indent="0">
              <a:buNone/>
              <a:defRPr sz="1575" b="1"/>
            </a:lvl4pPr>
            <a:lvl5pPr marL="1799905" indent="0">
              <a:buNone/>
              <a:defRPr sz="1575" b="1"/>
            </a:lvl5pPr>
            <a:lvl6pPr marL="2249881" indent="0">
              <a:buNone/>
              <a:defRPr sz="1575" b="1"/>
            </a:lvl6pPr>
            <a:lvl7pPr marL="2699857" indent="0">
              <a:buNone/>
              <a:defRPr sz="1575" b="1"/>
            </a:lvl7pPr>
            <a:lvl8pPr marL="3149834" indent="0">
              <a:buNone/>
              <a:defRPr sz="1575" b="1"/>
            </a:lvl8pPr>
            <a:lvl9pPr marL="3599810" indent="0">
              <a:buNone/>
              <a:defRPr sz="1575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0000" y="3151650"/>
            <a:ext cx="3621600" cy="320955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58400" y="2368800"/>
            <a:ext cx="3621600" cy="693376"/>
          </a:xfrm>
        </p:spPr>
        <p:txBody>
          <a:bodyPr anchor="b"/>
          <a:lstStyle>
            <a:lvl1pPr marL="0" indent="0">
              <a:buNone/>
              <a:defRPr sz="2362" b="1"/>
            </a:lvl1pPr>
            <a:lvl2pPr marL="449976" indent="0">
              <a:buNone/>
              <a:defRPr sz="1968" b="1"/>
            </a:lvl2pPr>
            <a:lvl3pPr marL="899952" indent="0">
              <a:buNone/>
              <a:defRPr sz="1772" b="1"/>
            </a:lvl3pPr>
            <a:lvl4pPr marL="1349929" indent="0">
              <a:buNone/>
              <a:defRPr sz="1575" b="1"/>
            </a:lvl4pPr>
            <a:lvl5pPr marL="1799905" indent="0">
              <a:buNone/>
              <a:defRPr sz="1575" b="1"/>
            </a:lvl5pPr>
            <a:lvl6pPr marL="2249881" indent="0">
              <a:buNone/>
              <a:defRPr sz="1575" b="1"/>
            </a:lvl6pPr>
            <a:lvl7pPr marL="2699857" indent="0">
              <a:buNone/>
              <a:defRPr sz="1575" b="1"/>
            </a:lvl7pPr>
            <a:lvl8pPr marL="3149834" indent="0">
              <a:buNone/>
              <a:defRPr sz="1575" b="1"/>
            </a:lvl8pPr>
            <a:lvl9pPr marL="3599810" indent="0">
              <a:buNone/>
              <a:defRPr sz="1575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8400" y="3151650"/>
            <a:ext cx="3621600" cy="320955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autor prezentace, datum prezentace, univerzitní oddělení, fakulta, adresa</a:t>
            </a:r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11271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autor prezentace, datum prezentace, univerzitní oddělení, fakulta, adresa</a:t>
            </a:r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72472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autor prezentace, datum prezentace, univerzitní oddělení, fakulta, adresa</a:t>
            </a:r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2811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1620000"/>
            <a:ext cx="3004102" cy="748800"/>
          </a:xfrm>
        </p:spPr>
        <p:txBody>
          <a:bodyPr anchor="b">
            <a:normAutofit/>
          </a:bodyPr>
          <a:lstStyle>
            <a:lvl1pPr>
              <a:defRPr sz="26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25976" y="1620000"/>
            <a:ext cx="4454024" cy="473328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968"/>
            </a:lvl6pPr>
            <a:lvl7pPr>
              <a:defRPr sz="1968"/>
            </a:lvl7pPr>
            <a:lvl8pPr>
              <a:defRPr sz="1968"/>
            </a:lvl8pPr>
            <a:lvl9pPr>
              <a:defRPr sz="1968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0000" y="2458274"/>
            <a:ext cx="3004102" cy="3902926"/>
          </a:xfrm>
        </p:spPr>
        <p:txBody>
          <a:bodyPr/>
          <a:lstStyle>
            <a:lvl1pPr marL="0" indent="0">
              <a:buNone/>
              <a:defRPr sz="1575"/>
            </a:lvl1pPr>
            <a:lvl2pPr marL="449976" indent="0">
              <a:buNone/>
              <a:defRPr sz="1378"/>
            </a:lvl2pPr>
            <a:lvl3pPr marL="899952" indent="0">
              <a:buNone/>
              <a:defRPr sz="1181"/>
            </a:lvl3pPr>
            <a:lvl4pPr marL="1349929" indent="0">
              <a:buNone/>
              <a:defRPr sz="984"/>
            </a:lvl4pPr>
            <a:lvl5pPr marL="1799905" indent="0">
              <a:buNone/>
              <a:defRPr sz="984"/>
            </a:lvl5pPr>
            <a:lvl6pPr marL="2249881" indent="0">
              <a:buNone/>
              <a:defRPr sz="984"/>
            </a:lvl6pPr>
            <a:lvl7pPr marL="2699857" indent="0">
              <a:buNone/>
              <a:defRPr sz="984"/>
            </a:lvl7pPr>
            <a:lvl8pPr marL="3149834" indent="0">
              <a:buNone/>
              <a:defRPr sz="984"/>
            </a:lvl8pPr>
            <a:lvl9pPr marL="3599810" indent="0">
              <a:buNone/>
              <a:defRPr sz="984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autor prezentace, datum prezentace, univerzitní oddělení, fakulta, adresa</a:t>
            </a: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288567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20000" y="1620000"/>
            <a:ext cx="7560000" cy="748080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/>
          <a:p>
            <a:r>
              <a:rPr lang="cs-CZ" dirty="0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0000" y="2460567"/>
            <a:ext cx="7560000" cy="389866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20000" y="6450675"/>
            <a:ext cx="7118902" cy="216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0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 smtClean="0"/>
              <a:t>autor prezentace, datum prezentace, univerzitní oddělení, fakulta, adresa</a:t>
            </a: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63593" y="6450675"/>
            <a:ext cx="316407" cy="216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03B6205-E093-439F-9685-8F7A4FC3F425}" type="slidenum">
              <a:rPr lang="cs-CZ" smtClean="0"/>
              <a:pPr/>
              <a:t>‹#›</a:t>
            </a:fld>
            <a:endParaRPr lang="cs-CZ" dirty="0"/>
          </a:p>
        </p:txBody>
      </p:sp>
      <p:pic>
        <p:nvPicPr>
          <p:cNvPr id="10" name="Obrázek 9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540000"/>
            <a:ext cx="2560325" cy="710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032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73" r:id="rId2"/>
    <p:sldLayoutId id="2147483685" r:id="rId3"/>
    <p:sldLayoutId id="2147483674" r:id="rId4"/>
    <p:sldLayoutId id="2147483676" r:id="rId5"/>
    <p:sldLayoutId id="2147483677" r:id="rId6"/>
    <p:sldLayoutId id="2147483678" r:id="rId7"/>
    <p:sldLayoutId id="2147483679" r:id="rId8"/>
    <p:sldLayoutId id="2147483680" r:id="rId9"/>
  </p:sldLayoutIdLst>
  <p:hf sldNum="0" hdr="0" dt="0"/>
  <p:txStyles>
    <p:titleStyle>
      <a:lvl1pPr algn="l" defTabSz="899952" rtl="0" eaLnBrk="1" latinLnBrk="0" hangingPunct="1">
        <a:lnSpc>
          <a:spcPct val="90000"/>
        </a:lnSpc>
        <a:spcBef>
          <a:spcPct val="0"/>
        </a:spcBef>
        <a:buNone/>
        <a:defRPr sz="2600" b="1" kern="1200">
          <a:solidFill>
            <a:schemeClr val="accent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66700" indent="-266700" algn="l" defTabSz="899952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−"/>
        <a:defRPr sz="2000" kern="1200">
          <a:solidFill>
            <a:schemeClr val="accent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39750" indent="-273050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−"/>
        <a:defRPr sz="1800" kern="1200">
          <a:solidFill>
            <a:schemeClr val="accent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06450" indent="-266700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−"/>
        <a:defRPr sz="1600" kern="1200">
          <a:solidFill>
            <a:schemeClr val="accent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071563" indent="-265113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−"/>
        <a:defRPr sz="1400" kern="1200">
          <a:solidFill>
            <a:schemeClr val="accent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346200" indent="-274638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−"/>
        <a:defRPr sz="1400" kern="1200">
          <a:solidFill>
            <a:schemeClr val="accent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474869" indent="-224988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6pPr>
      <a:lvl7pPr marL="2924846" indent="-224988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7pPr>
      <a:lvl8pPr marL="3374822" indent="-224988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8pPr>
      <a:lvl9pPr marL="3824798" indent="-224988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1pPr>
      <a:lvl2pPr marL="449976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2pPr>
      <a:lvl3pPr marL="899952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3pPr>
      <a:lvl4pPr marL="1349929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4pPr>
      <a:lvl5pPr marL="1799905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5pPr>
      <a:lvl6pPr marL="2249881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6pPr>
      <a:lvl7pPr marL="2699857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7pPr>
      <a:lvl8pPr marL="3149834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8pPr>
      <a:lvl9pPr marL="3599810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www.ccv.upol.cz/cz/rubriky/programy-celozivotniho-vzdelavani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uin.cz/tiskove-zpravy/tiskova-zprava-msmt-chce-omezit-vzdelavani-ucitelu-podle-noveho-karierniho-radu/" TargetMode="External"/><Relationship Id="rId2" Type="http://schemas.openxmlformats.org/officeDocument/2006/relationships/hyperlink" Target="http://www.ccv.upol.cz/cz/rubriky/o-nas/obecne-informace/akreditace/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alena.opletalova@upol.cz" TargetMode="External"/><Relationship Id="rId2" Type="http://schemas.openxmlformats.org/officeDocument/2006/relationships/hyperlink" Target="http://www.ccv.upol.cz/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5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cs-CZ" dirty="0" smtClean="0"/>
              <a:t>Ing. Alena Opletalová, Ph.D., 9. 6. 2017, Centrum celoživotního vzdělávání, Pedagogická fakulta UP v Olomouci, Žižkovo nám. 5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2453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45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14493" y="3654118"/>
            <a:ext cx="7560000" cy="982528"/>
          </a:xfrm>
        </p:spPr>
        <p:txBody>
          <a:bodyPr>
            <a:normAutofit fontScale="90000"/>
          </a:bodyPr>
          <a:lstStyle/>
          <a:p>
            <a:r>
              <a:rPr lang="cs-CZ" b="0" dirty="0"/>
              <a:t/>
            </a:r>
            <a:br>
              <a:rPr lang="cs-CZ" b="0" dirty="0"/>
            </a:br>
            <a:r>
              <a:rPr lang="cs-CZ" b="0" dirty="0"/>
              <a:t> </a:t>
            </a:r>
            <a:r>
              <a:rPr lang="cs-CZ" dirty="0" smtClean="0"/>
              <a:t>Celoživotní vzdělávání pedagogických pracovníků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Nabídka celoživotního vzdělávání</a:t>
            </a:r>
          </a:p>
          <a:p>
            <a:r>
              <a:rPr lang="cs-CZ" dirty="0" smtClean="0"/>
              <a:t>na </a:t>
            </a:r>
            <a:r>
              <a:rPr lang="cs-CZ" dirty="0" err="1" smtClean="0"/>
              <a:t>PdF</a:t>
            </a:r>
            <a:r>
              <a:rPr lang="cs-CZ" dirty="0" smtClean="0"/>
              <a:t> UP v Olomouci</a:t>
            </a:r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cs-CZ" dirty="0"/>
              <a:t>Ing. Alena Opletalová, Ph.D., </a:t>
            </a:r>
            <a:r>
              <a:rPr lang="cs-CZ" dirty="0" smtClean="0"/>
              <a:t>9. 6. </a:t>
            </a:r>
            <a:r>
              <a:rPr lang="cs-CZ" dirty="0"/>
              <a:t>2017, Centrum celoživotního vzdělávání, Pedagogická fakulta UP v Olomouci, Žižkovo nám. 5</a:t>
            </a:r>
          </a:p>
        </p:txBody>
      </p:sp>
    </p:spTree>
    <p:extLst>
      <p:ext uri="{BB962C8B-B14F-4D97-AF65-F5344CB8AC3E}">
        <p14:creationId xmlns:p14="http://schemas.microsoft.com/office/powerpoint/2010/main" val="2874114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Centrum celoživotního vzdělávání </a:t>
            </a:r>
            <a:br>
              <a:rPr lang="cs-CZ" dirty="0" smtClean="0"/>
            </a:br>
            <a:r>
              <a:rPr lang="cs-CZ" dirty="0" smtClean="0"/>
              <a:t>na </a:t>
            </a:r>
            <a:r>
              <a:rPr lang="cs-CZ" dirty="0" err="1" smtClean="0"/>
              <a:t>PdF</a:t>
            </a:r>
            <a:r>
              <a:rPr lang="cs-CZ" dirty="0" smtClean="0"/>
              <a:t> UP v Olomouci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dirty="0"/>
              <a:t>vzdělávací </a:t>
            </a:r>
            <a:r>
              <a:rPr lang="cs-CZ" dirty="0" smtClean="0"/>
              <a:t>instituce akreditovaná MŠMT </a:t>
            </a:r>
            <a:r>
              <a:rPr lang="cs-CZ" dirty="0"/>
              <a:t>a poskytuje další vzdělávání pedagogickým i nepedagogickým pracovníkům všech typů škol, školských i výchovných zařízení a ostatním zájemcům i </a:t>
            </a:r>
            <a:r>
              <a:rPr lang="cs-CZ" dirty="0" smtClean="0"/>
              <a:t>institucím</a:t>
            </a:r>
          </a:p>
          <a:p>
            <a:r>
              <a:rPr lang="cs-CZ" dirty="0"/>
              <a:t>c</a:t>
            </a:r>
            <a:r>
              <a:rPr lang="cs-CZ" dirty="0" smtClean="0"/>
              <a:t>ertifikace </a:t>
            </a:r>
            <a:r>
              <a:rPr lang="cs-CZ" dirty="0"/>
              <a:t>systému managementu kvality podle ČSN EN ISO 9001:2009 </a:t>
            </a:r>
            <a:endParaRPr lang="cs-CZ" dirty="0" smtClean="0"/>
          </a:p>
          <a:p>
            <a:r>
              <a:rPr lang="cs-CZ" b="1" dirty="0" smtClean="0"/>
              <a:t>celoživotní </a:t>
            </a:r>
            <a:r>
              <a:rPr lang="cs-CZ" b="1" dirty="0"/>
              <a:t>vzdělávání</a:t>
            </a:r>
            <a:r>
              <a:rPr lang="cs-CZ" dirty="0"/>
              <a:t> </a:t>
            </a:r>
            <a:r>
              <a:rPr lang="cs-CZ" dirty="0" smtClean="0"/>
              <a:t>je realizováno </a:t>
            </a:r>
            <a:r>
              <a:rPr lang="cs-CZ" dirty="0"/>
              <a:t>jako studium za finanční úhradu podle zákona č. 111/1998 Sb., § 60. Po absolvování všech programů v rámci celoživotního vzdělávání obdrží absolventi osvědčení dle § 29 zákona č. 563/2004 Sb.</a:t>
            </a:r>
            <a:br>
              <a:rPr lang="cs-CZ" dirty="0"/>
            </a:br>
            <a:endParaRPr lang="cs-CZ" dirty="0" smtClean="0"/>
          </a:p>
          <a:p>
            <a:r>
              <a:rPr lang="cs-CZ" dirty="0"/>
              <a:t>c</a:t>
            </a:r>
            <a:r>
              <a:rPr lang="cs-CZ" dirty="0" smtClean="0"/>
              <a:t>eloživotní </a:t>
            </a:r>
            <a:r>
              <a:rPr lang="cs-CZ" dirty="0"/>
              <a:t>vzdělávání je </a:t>
            </a:r>
            <a:r>
              <a:rPr lang="cs-CZ" dirty="0" smtClean="0"/>
              <a:t>v </a:t>
            </a:r>
            <a:r>
              <a:rPr lang="cs-CZ" dirty="0"/>
              <a:t>souladu se zákonem č. 563/2004 Sb., o pedagogických pracovnících a o změně některých zákonů a s vyhláškou MŠMT ČR č. 317/2005, o dalším vzdělávání pedagogických pracovníků, akreditační komisi a kariérním systému pedagogických </a:t>
            </a:r>
            <a:r>
              <a:rPr lang="cs-CZ" dirty="0" smtClean="0"/>
              <a:t>pracovníků</a:t>
            </a: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autor prezentace, datum prezentace, univerzitní oddělení, fakulta, adresa</a:t>
            </a:r>
            <a:endParaRPr lang="cs-C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2164" y="218710"/>
            <a:ext cx="1540852" cy="2179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5507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45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Celoživotní vzdělávání na </a:t>
            </a:r>
            <a:r>
              <a:rPr lang="cs-CZ" dirty="0" err="1" smtClean="0"/>
              <a:t>PdF</a:t>
            </a:r>
            <a:r>
              <a:rPr lang="cs-CZ" dirty="0" smtClean="0"/>
              <a:t> UP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b="1" u="sng" dirty="0"/>
              <a:t>Nabídka celoživotního </a:t>
            </a:r>
            <a:r>
              <a:rPr lang="cs-CZ" b="1" u="sng" dirty="0" smtClean="0"/>
              <a:t>vzdělávání:</a:t>
            </a:r>
          </a:p>
          <a:p>
            <a:pPr marL="0" indent="0">
              <a:buNone/>
            </a:pPr>
            <a:r>
              <a:rPr lang="cs-CZ" dirty="0"/>
              <a:t> </a:t>
            </a:r>
          </a:p>
          <a:p>
            <a:pPr marL="0" indent="0">
              <a:buNone/>
            </a:pPr>
            <a:r>
              <a:rPr lang="cs-CZ" b="1" dirty="0"/>
              <a:t>1. studium ke splnění kvalifikačních předpokladů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  <a:p>
            <a:r>
              <a:rPr lang="cs-CZ" dirty="0"/>
              <a:t>studium v oblasti pedagogických věd,</a:t>
            </a:r>
          </a:p>
          <a:p>
            <a:r>
              <a:rPr lang="cs-CZ" dirty="0"/>
              <a:t>studium k rozšíření odborné </a:t>
            </a:r>
            <a:r>
              <a:rPr lang="cs-CZ" dirty="0" smtClean="0"/>
              <a:t>kvalifikace,</a:t>
            </a:r>
            <a:endParaRPr lang="cs-CZ" dirty="0"/>
          </a:p>
          <a:p>
            <a:pPr marL="0" indent="0">
              <a:buNone/>
            </a:pPr>
            <a:r>
              <a:rPr lang="cs-CZ" b="1" dirty="0" smtClean="0"/>
              <a:t>2</a:t>
            </a:r>
            <a:r>
              <a:rPr lang="cs-CZ" b="1" dirty="0"/>
              <a:t>. studium ke splnění dalších kvalifikačních předpokladů</a:t>
            </a:r>
            <a:endParaRPr lang="cs-CZ" dirty="0"/>
          </a:p>
          <a:p>
            <a:pPr marL="0" indent="0">
              <a:buNone/>
            </a:pPr>
            <a:r>
              <a:rPr lang="cs-CZ" b="1" dirty="0"/>
              <a:t>3. studium k prohlubování odborné </a:t>
            </a:r>
            <a:r>
              <a:rPr lang="cs-CZ" b="1" dirty="0" smtClean="0"/>
              <a:t>kvalifikace</a:t>
            </a:r>
          </a:p>
          <a:p>
            <a:pPr marL="0" indent="0">
              <a:buNone/>
            </a:pPr>
            <a:r>
              <a:rPr lang="cs-CZ" dirty="0">
                <a:hlinkClick r:id="rId4"/>
              </a:rPr>
              <a:t>http://www.ccv.upol.cz/cz/rubriky/programy-celozivotniho-vzdelavani</a:t>
            </a:r>
            <a:r>
              <a:rPr lang="cs-CZ" dirty="0" smtClean="0">
                <a:hlinkClick r:id="rId4"/>
              </a:rPr>
              <a:t>/</a:t>
            </a:r>
            <a:endParaRPr lang="cs-CZ" dirty="0" smtClean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720000" y="6450675"/>
            <a:ext cx="7615108" cy="137694"/>
          </a:xfrm>
        </p:spPr>
        <p:txBody>
          <a:bodyPr/>
          <a:lstStyle/>
          <a:p>
            <a:pPr algn="ctr"/>
            <a:r>
              <a:rPr lang="cs-CZ" dirty="0"/>
              <a:t>Ing. Alena Opletalová, Ph.D., </a:t>
            </a:r>
            <a:r>
              <a:rPr lang="cs-CZ" dirty="0" smtClean="0"/>
              <a:t>9. 6. </a:t>
            </a:r>
            <a:r>
              <a:rPr lang="cs-CZ" dirty="0"/>
              <a:t>2017, Centrum celoživotního vzdělávání, Pedagogická fakulta UP v Olomouci, Žižkovo nám. 5</a:t>
            </a:r>
          </a:p>
        </p:txBody>
      </p:sp>
    </p:spTree>
    <p:extLst>
      <p:ext uri="{BB962C8B-B14F-4D97-AF65-F5344CB8AC3E}">
        <p14:creationId xmlns:p14="http://schemas.microsoft.com/office/powerpoint/2010/main" val="267501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Kurzy v rámci dalšího vzdělávání pedagogických pracovníků (DVPP)</a:t>
            </a:r>
            <a:endParaRPr lang="cs-CZ" sz="2000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cs-CZ" dirty="0"/>
              <a:t>Ing. Alena Opletalová, Ph.D., 9. 6. 2017, Centrum celoživotního vzdělávání, Pedagogická fakulta UP v Olomouci, Žižkovo nám. 5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6954" y="3220243"/>
            <a:ext cx="6316085" cy="2840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bdélník 4"/>
          <p:cNvSpPr/>
          <p:nvPr/>
        </p:nvSpPr>
        <p:spPr>
          <a:xfrm>
            <a:off x="2249487" y="2419418"/>
            <a:ext cx="4498975" cy="64081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u="sng" dirty="0"/>
              <a:t>http://ccv.upol.cz/cz/rubriky/dalsi-vzdelavani-pedagogickych-pracovniku-dvpp/</a:t>
            </a:r>
          </a:p>
        </p:txBody>
      </p:sp>
      <p:sp>
        <p:nvSpPr>
          <p:cNvPr id="6" name="Obdélník 5"/>
          <p:cNvSpPr/>
          <p:nvPr/>
        </p:nvSpPr>
        <p:spPr>
          <a:xfrm>
            <a:off x="221395" y="3422702"/>
            <a:ext cx="4069251" cy="1463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/>
              <a:t>Vzdělávacích aktivity zejména v reakci na výzvu MŠMT ČR „Podpora škol formou projektů zjednodušeného vykazování – Šablony pro MŠ, ZŠ, SŠ a VOŠ  v prioritní ose 3 OP VVV“</a:t>
            </a:r>
          </a:p>
        </p:txBody>
      </p:sp>
    </p:spTree>
    <p:extLst>
      <p:ext uri="{BB962C8B-B14F-4D97-AF65-F5344CB8AC3E}">
        <p14:creationId xmlns:p14="http://schemas.microsoft.com/office/powerpoint/2010/main" val="2971200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Akreditace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Programy a kurzy CŽV jsou akreditovány v systému DVPP u MŠMT ČR</a:t>
            </a:r>
          </a:p>
          <a:p>
            <a:r>
              <a:rPr lang="cs-CZ" dirty="0"/>
              <a:t>Výjimku tvoří kurzy, které obsahově nejsou předmětem systému akreditací DVPP či podléhají jinému režimu nebo jsou realizovány na základě individuálního požadavku dané organizace bez potřeby kurz akreditovat</a:t>
            </a:r>
          </a:p>
          <a:p>
            <a:pPr marL="0" indent="0">
              <a:buNone/>
            </a:pPr>
            <a:r>
              <a:rPr lang="cs-CZ" dirty="0"/>
              <a:t> </a:t>
            </a:r>
          </a:p>
          <a:p>
            <a:r>
              <a:rPr lang="cs-CZ" dirty="0"/>
              <a:t>Seznam aktuálně akreditovaných programů či kurzů:</a:t>
            </a:r>
          </a:p>
          <a:p>
            <a:pPr marL="0" indent="0" algn="ctr">
              <a:buNone/>
            </a:pPr>
            <a:r>
              <a:rPr lang="cs-CZ" dirty="0" smtClean="0">
                <a:hlinkClick r:id="rId2"/>
              </a:rPr>
              <a:t>http</a:t>
            </a:r>
            <a:r>
              <a:rPr lang="cs-CZ" dirty="0">
                <a:hlinkClick r:id="rId2"/>
              </a:rPr>
              <a:t>://www.ccv.upol.cz/cz/rubriky/o-nas/obecne-informace/akreditace</a:t>
            </a:r>
            <a:r>
              <a:rPr lang="cs-CZ" dirty="0" smtClean="0">
                <a:hlinkClick r:id="rId2"/>
              </a:rPr>
              <a:t>/</a:t>
            </a:r>
            <a:endParaRPr lang="cs-CZ" dirty="0" smtClean="0"/>
          </a:p>
          <a:p>
            <a:pPr marL="0" indent="0" algn="ctr">
              <a:buNone/>
            </a:pPr>
            <a:r>
              <a:rPr lang="cs-CZ" sz="1600" dirty="0">
                <a:hlinkClick r:id="rId3"/>
              </a:rPr>
              <a:t>http://www.eduin.cz/tiskove-zpravy/tiskova-zprava-msmt-chce-omezit-vzdelavani-ucitelu-podle-noveho-karierniho-radu</a:t>
            </a:r>
            <a:r>
              <a:rPr lang="cs-CZ" sz="1600" dirty="0" smtClean="0">
                <a:hlinkClick r:id="rId3"/>
              </a:rPr>
              <a:t>/</a:t>
            </a:r>
            <a:endParaRPr lang="cs-CZ" sz="1600" dirty="0" smtClean="0"/>
          </a:p>
          <a:p>
            <a:pPr marL="0" indent="0" algn="ctr">
              <a:buNone/>
            </a:pPr>
            <a:endParaRPr lang="cs-CZ" dirty="0" smtClean="0"/>
          </a:p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cs-CZ" dirty="0"/>
              <a:t>Ing. Alena Opletalová, Ph.D., 9. 6. 2017, Centrum celoživotního vzdělávání, Pedagogická fakulta UP v Olomouci, Žižkovo nám. 5</a:t>
            </a:r>
          </a:p>
        </p:txBody>
      </p:sp>
    </p:spTree>
    <p:extLst>
      <p:ext uri="{BB962C8B-B14F-4D97-AF65-F5344CB8AC3E}">
        <p14:creationId xmlns:p14="http://schemas.microsoft.com/office/powerpoint/2010/main" val="63754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PROČ STUDOVAT A VZDĚLÁVAT SE U NÁS?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cs-CZ" dirty="0" smtClean="0"/>
              <a:t>Univerzitní </a:t>
            </a:r>
            <a:r>
              <a:rPr lang="cs-CZ" dirty="0"/>
              <a:t>budovy jsou zasazeny do neopakovatelné atmosféry druhé největší památkové rezervace v ČR. </a:t>
            </a:r>
          </a:p>
          <a:p>
            <a:pPr lvl="0"/>
            <a:r>
              <a:rPr lang="cs-CZ" dirty="0"/>
              <a:t>Výuka probíhá v příjemném prostředí zpravidla v moderních a multimediálně vybavených posluchárnách. </a:t>
            </a:r>
          </a:p>
          <a:p>
            <a:pPr lvl="0"/>
            <a:r>
              <a:rPr lang="cs-CZ" dirty="0"/>
              <a:t>Přistup do moderního e-</a:t>
            </a:r>
            <a:r>
              <a:rPr lang="cs-CZ" dirty="0" err="1"/>
              <a:t>learningového</a:t>
            </a:r>
            <a:r>
              <a:rPr lang="cs-CZ" dirty="0"/>
              <a:t> prostředí LMS </a:t>
            </a:r>
            <a:r>
              <a:rPr lang="cs-CZ" dirty="0" err="1"/>
              <a:t>Unifor</a:t>
            </a:r>
            <a:r>
              <a:rPr lang="cs-CZ" dirty="0"/>
              <a:t>.</a:t>
            </a:r>
          </a:p>
          <a:p>
            <a:pPr lvl="0"/>
            <a:r>
              <a:rPr lang="cs-CZ" dirty="0"/>
              <a:t>Možnost zpřístupňování studijních materiálů v elektronické podobě.</a:t>
            </a:r>
          </a:p>
          <a:p>
            <a:pPr lvl="0"/>
            <a:r>
              <a:rPr lang="cs-CZ" dirty="0"/>
              <a:t>Přednášejícími jsou vysoce kvalifikovaní odborníci, vysokoškolští profesoři a docenti.</a:t>
            </a:r>
          </a:p>
          <a:p>
            <a:pPr lvl="0"/>
            <a:r>
              <a:rPr lang="cs-CZ" dirty="0"/>
              <a:t>Získáte také rozhled, sebevědomí a nové kontakty, které se Vám mohou hodit při uplatnění v praxi.</a:t>
            </a:r>
          </a:p>
          <a:p>
            <a:pPr lvl="0"/>
            <a:r>
              <a:rPr lang="cs-CZ" dirty="0"/>
              <a:t>Zajistíte si zvýšení vlastní konkurenceschopnosti, splňte podmínky na požadovanou kvalifikaci.</a:t>
            </a:r>
          </a:p>
          <a:p>
            <a:pPr lvl="0"/>
            <a:r>
              <a:rPr lang="cs-CZ" dirty="0"/>
              <a:t>Naleznete vyšší uplatnitelnost na trhu práce. Zvýšíte, rozšíříte a zlepšíte své pracovní kompetence.</a:t>
            </a:r>
          </a:p>
          <a:p>
            <a:pPr lvl="0"/>
            <a:r>
              <a:rPr lang="cs-CZ" b="1" dirty="0"/>
              <a:t>Protože díky nám se </a:t>
            </a:r>
            <a:r>
              <a:rPr lang="cs-CZ" b="1" dirty="0" err="1"/>
              <a:t>UPlatníte</a:t>
            </a:r>
            <a:r>
              <a:rPr lang="cs-CZ" b="1" dirty="0" smtClean="0"/>
              <a:t>!</a:t>
            </a: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cs-CZ" dirty="0"/>
              <a:t>Ing. Alena Opletalová, Ph.D., 9. 6. 2017, Centrum celoživotního vzdělávání, Pedagogická fakulta UP v Olomouci, Žižkovo nám. 5</a:t>
            </a:r>
          </a:p>
        </p:txBody>
      </p:sp>
    </p:spTree>
    <p:extLst>
      <p:ext uri="{BB962C8B-B14F-4D97-AF65-F5344CB8AC3E}">
        <p14:creationId xmlns:p14="http://schemas.microsoft.com/office/powerpoint/2010/main" val="3623746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66893" y="1886136"/>
            <a:ext cx="7560000" cy="3898669"/>
          </a:xfrm>
        </p:spPr>
        <p:txBody>
          <a:bodyPr/>
          <a:lstStyle/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u="sng" dirty="0" smtClean="0"/>
              <a:t>Kontakt:</a:t>
            </a:r>
            <a:r>
              <a:rPr lang="cs-CZ" dirty="0" smtClean="0"/>
              <a:t>	Ing. Alena Opletalová, Ph.D.</a:t>
            </a:r>
          </a:p>
          <a:p>
            <a:pPr marL="0" indent="0">
              <a:buNone/>
            </a:pPr>
            <a:r>
              <a:rPr lang="cs-CZ" dirty="0"/>
              <a:t>	</a:t>
            </a:r>
            <a:r>
              <a:rPr lang="cs-CZ" dirty="0" smtClean="0"/>
              <a:t>	proděkanka pro celoživotní vzdělávání</a:t>
            </a:r>
          </a:p>
          <a:p>
            <a:pPr marL="0" indent="0">
              <a:buNone/>
            </a:pPr>
            <a:r>
              <a:rPr lang="cs-CZ" dirty="0"/>
              <a:t>	</a:t>
            </a:r>
            <a:r>
              <a:rPr lang="cs-CZ" dirty="0" smtClean="0"/>
              <a:t>	web: </a:t>
            </a:r>
            <a:r>
              <a:rPr lang="cs-CZ" dirty="0" smtClean="0">
                <a:hlinkClick r:id="rId2"/>
              </a:rPr>
              <a:t>www.ccv.upol.cz</a:t>
            </a:r>
            <a:endParaRPr lang="cs-CZ" dirty="0" smtClean="0"/>
          </a:p>
          <a:p>
            <a:pPr marL="0" indent="0">
              <a:buNone/>
            </a:pPr>
            <a:r>
              <a:rPr lang="cs-CZ" dirty="0"/>
              <a:t>	</a:t>
            </a:r>
            <a:r>
              <a:rPr lang="cs-CZ" dirty="0" smtClean="0"/>
              <a:t>	e-mail: </a:t>
            </a:r>
            <a:r>
              <a:rPr lang="cs-CZ" dirty="0" smtClean="0">
                <a:hlinkClick r:id="rId3"/>
              </a:rPr>
              <a:t>alena.opletalova@upol.cz</a:t>
            </a:r>
            <a:endParaRPr lang="cs-CZ" dirty="0" smtClean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719999" y="6450675"/>
            <a:ext cx="7568215" cy="161140"/>
          </a:xfrm>
        </p:spPr>
        <p:txBody>
          <a:bodyPr/>
          <a:lstStyle/>
          <a:p>
            <a:pPr algn="ctr"/>
            <a:r>
              <a:rPr lang="cs-CZ" dirty="0"/>
              <a:t>Ing. Alena Opletalová, Ph.D., 22. 3. 2017, Centrum celoživotního vzdělávání, Pedagogická fakulta UP v Olomouci, Žižkovo nám. 5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7394" y="2717800"/>
            <a:ext cx="3571875" cy="90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5674" y="1269635"/>
            <a:ext cx="2009775" cy="1095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55551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P_prezentace_cz_4x3 (1)">
  <a:themeElements>
    <a:clrScheme name="UP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6BAB"/>
      </a:accent1>
      <a:accent2>
        <a:srgbClr val="6C6D70"/>
      </a:accent2>
      <a:accent3>
        <a:srgbClr val="A5A5A5"/>
      </a:accent3>
      <a:accent4>
        <a:srgbClr val="ED7D31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UP_Prezentace_2.potx" id="{755D0361-9207-4673-B4A5-8DE80FB40899}" vid="{B1A348AD-3F36-40BB-80C1-28390A7D89FC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UP_prezentace_cz_4x3 (1)</Template>
  <TotalTime>609</TotalTime>
  <Words>464</Words>
  <Application>Microsoft Office PowerPoint</Application>
  <PresentationFormat>Vlastní</PresentationFormat>
  <Paragraphs>56</Paragraphs>
  <Slides>8</Slides>
  <Notes>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9" baseType="lpstr">
      <vt:lpstr>UP_prezentace_cz_4x3 (1)</vt:lpstr>
      <vt:lpstr>Prezentace aplikace PowerPoint</vt:lpstr>
      <vt:lpstr>  Celoživotní vzdělávání pedagogických pracovníků</vt:lpstr>
      <vt:lpstr>Centrum celoživotního vzdělávání  na PdF UP v Olomouci</vt:lpstr>
      <vt:lpstr>Celoživotní vzdělávání na PdF UP</vt:lpstr>
      <vt:lpstr>Kurzy v rámci dalšího vzdělávání pedagogických pracovníků (DVPP)</vt:lpstr>
      <vt:lpstr>Akreditace</vt:lpstr>
      <vt:lpstr>PROČ STUDOVAT A VZDĚLÁVAT SE U NÁS?</vt:lpstr>
      <vt:lpstr>Prezentace aplikace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Alena Opletalová</dc:creator>
  <cp:lastModifiedBy>Alena Opletalová</cp:lastModifiedBy>
  <cp:revision>21</cp:revision>
  <dcterms:created xsi:type="dcterms:W3CDTF">2017-03-21T20:46:48Z</dcterms:created>
  <dcterms:modified xsi:type="dcterms:W3CDTF">2017-06-09T06:22:41Z</dcterms:modified>
</cp:coreProperties>
</file>