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9" r:id="rId2"/>
    <p:sldId id="314" r:id="rId3"/>
    <p:sldId id="260" r:id="rId4"/>
    <p:sldId id="315" r:id="rId5"/>
    <p:sldId id="303" r:id="rId6"/>
    <p:sldId id="304" r:id="rId7"/>
    <p:sldId id="305" r:id="rId8"/>
    <p:sldId id="317" r:id="rId9"/>
    <p:sldId id="307" r:id="rId10"/>
    <p:sldId id="308" r:id="rId11"/>
    <p:sldId id="316" r:id="rId12"/>
    <p:sldId id="309" r:id="rId13"/>
    <p:sldId id="310" r:id="rId14"/>
    <p:sldId id="318" r:id="rId15"/>
    <p:sldId id="281" r:id="rId16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5" autoAdjust="0"/>
    <p:restoredTop sz="86369" autoAdjust="0"/>
  </p:normalViewPr>
  <p:slideViewPr>
    <p:cSldViewPr>
      <p:cViewPr varScale="1">
        <p:scale>
          <a:sx n="99" d="100"/>
          <a:sy n="99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EA1FC-45EB-403F-AF00-911FCA49C2D3}" type="datetimeFigureOut">
              <a:rPr lang="cs-CZ" smtClean="0"/>
              <a:t>12.12.2023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B5E8-8C3B-4DB6-BCB8-028C87625E4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5823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12.12.2023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1" y="3228596"/>
            <a:ext cx="7942238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7692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51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Novela ZMP č. 252/2023 Sb. ve vztahu </a:t>
            </a:r>
          </a:p>
          <a:p>
            <a:pPr marL="0" indent="0" algn="ctr">
              <a:buNone/>
            </a:pPr>
            <a:r>
              <a:rPr lang="cs-CZ" dirty="0"/>
              <a:t>k insolvenčnímu řízení </a:t>
            </a:r>
          </a:p>
          <a:p>
            <a:pPr marL="0" indent="0" algn="ctr">
              <a:buNone/>
            </a:pPr>
            <a:r>
              <a:rPr lang="cs-CZ" dirty="0"/>
              <a:t>listopad 2023</a:t>
            </a:r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136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000" b="1" dirty="0"/>
              <a:t>Splátky</a:t>
            </a:r>
          </a:p>
          <a:p>
            <a:pPr marL="0" indent="0" algn="just">
              <a:buNone/>
            </a:pPr>
            <a:r>
              <a:rPr lang="cs-CZ" sz="2000" dirty="0"/>
              <a:t>-při dluhu vyšším než 5 000 Kč u každého rozhodného nedoplatku, nutno do 30. 11. 2023 požádat o splátky. První bude do 30. 11. 2023 a celkem jich bude 12. Při nezaplacení jedné splátky splátkový kalendář zanikne a příslušenství nebude odpuštěno. Pokud už je dluh splácen – lze vydat rozhodnutí o ukončení dosavadního splátkování a zahájit splátkování dle zákona č. 182/2023 Sb. (jen úřední záznam + vhodným způsobem vyrozumět).</a:t>
            </a:r>
          </a:p>
          <a:p>
            <a:pPr marL="0" indent="0" algn="just">
              <a:buNone/>
            </a:pPr>
            <a:r>
              <a:rPr lang="cs-CZ" sz="2000" dirty="0"/>
              <a:t>Pokud běží DE – odloží se dle § 181 DŘ (správce daně má možnost v rozhodnutí o odkladu DE ponechat nebo neponechat zachování právních účinků – např. může u DE na mzdu vyloučit srážky po dobu odkladu tak, aby je zaměstnavatel nejen nezasílal správci daně, jak je u odkladu běžné, ale ani nestrhával a neukládal. Pokud nic – účinky zachovány), neběží lhůta pro placení daně.</a:t>
            </a:r>
          </a:p>
          <a:p>
            <a:pPr marL="0" indent="0" algn="just">
              <a:buNone/>
            </a:pPr>
            <a:r>
              <a:rPr lang="cs-CZ" sz="2000" dirty="0"/>
              <a:t>Nelze stanovit žádné další podmínky (např. použití případného přeplatku na úhradu rozhodného nedoplatku, jehož úhrada rozložena na splátky).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52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b="1" dirty="0"/>
              <a:t>Insolvenční řízení a milostivé léto</a:t>
            </a:r>
          </a:p>
          <a:p>
            <a:pPr marL="0" indent="0">
              <a:buNone/>
            </a:pPr>
            <a:r>
              <a:rPr lang="cs-CZ" sz="2000" dirty="0"/>
              <a:t>Poplatník v insolvenčním řízení může také podat žádost a odpuštění (protože tím nijak nenakládá s majetkovou podstatou) a bagatelní nedoplatky budou i jemu automaticky odepsány. </a:t>
            </a:r>
          </a:p>
          <a:p>
            <a:pPr marL="0" indent="0">
              <a:buNone/>
            </a:pPr>
            <a:r>
              <a:rPr lang="cs-CZ" sz="2000" dirty="0"/>
              <a:t>Pokud poplatník uhradil rozhodné nedoplatky před zahájením insolvenčního řízení, podáním žádosti dojde k odpuštění příslušenství daně. </a:t>
            </a:r>
          </a:p>
          <a:p>
            <a:pPr marL="0" indent="0">
              <a:buNone/>
            </a:pPr>
            <a:r>
              <a:rPr lang="cs-CZ" sz="2000" dirty="0"/>
              <a:t>Pokud je již IŘ vedeno, </a:t>
            </a:r>
            <a:r>
              <a:rPr lang="cs-CZ" sz="2000" b="1" dirty="0"/>
              <a:t>vrátí</a:t>
            </a:r>
            <a:r>
              <a:rPr lang="cs-CZ" sz="2000" dirty="0"/>
              <a:t> správce daně do majetkové podstaty částku poplatníkem zaplacenou na úhradu rozhodného nedoplatku (aby nedošlo ke krácení věřitelů).</a:t>
            </a:r>
          </a:p>
          <a:p>
            <a:pPr marL="0" indent="0">
              <a:buNone/>
            </a:pPr>
            <a:r>
              <a:rPr lang="cs-CZ" sz="2000" dirty="0"/>
              <a:t> Naopak plnění </a:t>
            </a:r>
            <a:r>
              <a:rPr lang="cs-CZ" sz="2000" b="1" dirty="0"/>
              <a:t>přijme</a:t>
            </a:r>
            <a:r>
              <a:rPr lang="cs-CZ" sz="2000" dirty="0"/>
              <a:t> pouze v případě, že:</a:t>
            </a:r>
          </a:p>
          <a:p>
            <a:pPr>
              <a:buFontTx/>
              <a:buChar char="-"/>
            </a:pPr>
            <a:r>
              <a:rPr lang="cs-CZ" sz="2000" dirty="0"/>
              <a:t>jde o úhradu na přihlášenou daňovou pohledávku v souladu se zvoleným způsobem řešení úpadku (např. plnění podle reorganizačního plánu, plnění splátkového kalendáře, plnění na základě rozvrhového usnesení, plnění na zajištěnou pohledávku…) nebo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7400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cs-CZ" sz="2000" dirty="0"/>
              <a:t>jde o úhradu z majetkové podstaty, pokud jde o uplatněnou pohledávku za majetkovou podstatou nebo</a:t>
            </a:r>
          </a:p>
          <a:p>
            <a:pPr algn="just">
              <a:buFontTx/>
              <a:buChar char="-"/>
            </a:pPr>
            <a:r>
              <a:rPr lang="cs-CZ" sz="2000" dirty="0"/>
              <a:t>jde o úhradu provedenou osobou odlišnou od poplatníka (dlužníka) - § 164 odst. 4 DŘ.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839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000" b="1" dirty="0"/>
              <a:t>Vymáhání DE a Milostivé léto</a:t>
            </a:r>
          </a:p>
          <a:p>
            <a:pPr marL="0" indent="0" algn="just">
              <a:buNone/>
            </a:pPr>
            <a:r>
              <a:rPr lang="cs-CZ" sz="2000" u="sng" dirty="0"/>
              <a:t>Bagatelní nedoplatky</a:t>
            </a:r>
            <a:r>
              <a:rPr lang="cs-CZ" sz="2000" dirty="0"/>
              <a:t>:</a:t>
            </a:r>
          </a:p>
          <a:p>
            <a:pPr marL="0" indent="0" algn="just">
              <a:buNone/>
            </a:pPr>
            <a:r>
              <a:rPr lang="cs-CZ" sz="2000" dirty="0"/>
              <a:t>-    zastavit DE podle § 181 odst. 2 písm. i) DŘ,</a:t>
            </a:r>
          </a:p>
          <a:p>
            <a:pPr algn="just">
              <a:buFontTx/>
              <a:buChar char="-"/>
            </a:pPr>
            <a:r>
              <a:rPr lang="cs-CZ" sz="2000" dirty="0"/>
              <a:t>vzít zpět případné přihlášky (do dražby jiného exekučního orgánu, do IŘ, do likvidace pozůstalosti a do veřejné dražby),</a:t>
            </a:r>
          </a:p>
          <a:p>
            <a:pPr algn="just">
              <a:buFontTx/>
              <a:buChar char="-"/>
            </a:pPr>
            <a:r>
              <a:rPr lang="cs-CZ" sz="2000" dirty="0"/>
              <a:t>vydat potvrzení o zániku zástavního práva, byl-li bagatelní nedoplatek takto zajištěn.</a:t>
            </a:r>
          </a:p>
          <a:p>
            <a:pPr marL="0" indent="0" algn="just">
              <a:buNone/>
            </a:pPr>
            <a:r>
              <a:rPr lang="cs-CZ" sz="2000" dirty="0"/>
              <a:t>Lze i částečně, pokud jsou předmětem i jiné než bagatelní nedoplatky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000" u="sng" dirty="0"/>
              <a:t>Odpuštění příslušenství</a:t>
            </a:r>
            <a:r>
              <a:rPr lang="cs-CZ" sz="2000" dirty="0"/>
              <a:t>:</a:t>
            </a:r>
          </a:p>
          <a:p>
            <a:pPr marL="0" indent="0" algn="just">
              <a:buNone/>
            </a:pPr>
            <a:r>
              <a:rPr lang="cs-CZ" sz="2000" dirty="0"/>
              <a:t>- vymáhat dokud není podána žádost a uhrazen rozhodný nedoplatek (popř. splátky + odklad exekuce)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ctr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8615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Vymožené částky nelze použít na úhradu určeného příslušenství daně, které se váže k rozhodnému nedoplatku specifikovanému v žádosti (to pak zaniká) !!!!</a:t>
            </a:r>
          </a:p>
          <a:p>
            <a:pPr marL="0" indent="0">
              <a:buNone/>
            </a:pPr>
            <a:r>
              <a:rPr lang="cs-CZ" sz="2000" dirty="0"/>
              <a:t>Žádost o splátky – odklad exekuce § 181 DŘ (právní účinky zůstanou zachovány, pokud správce daně nerozhodne jinak – to však nelze, pokud jsou vůči dlužníkovi vedena jiná vykonávací řízení jinými exekučními orgány) – viz výše. Opět lze DE odložit i částečně, pokud součástí DE i jiné pohledávky.</a:t>
            </a:r>
          </a:p>
          <a:p>
            <a:pPr marL="0" indent="0">
              <a:buNone/>
            </a:pPr>
            <a:r>
              <a:rPr lang="cs-CZ" sz="2000" dirty="0"/>
              <a:t>I při odkladu lze přihlásit rozhodný nedoplatek  a nedoplatku na příslušenství do IŘ, do dražby jiného exekučního orgánu nebo do veřejné dražby, …</a:t>
            </a:r>
          </a:p>
          <a:p>
            <a:pPr marL="0" indent="0">
              <a:buNone/>
            </a:pPr>
            <a:r>
              <a:rPr lang="cs-CZ" sz="2000" dirty="0"/>
              <a:t>Po úhradě se DE zastaví podle § 181 odst. 2 písm. i) DŘ a všechny přihlášky se vezmou zpět (nebo částečně).</a:t>
            </a:r>
          </a:p>
          <a:p>
            <a:pPr marL="0" indent="0">
              <a:buNone/>
            </a:pPr>
            <a:r>
              <a:rPr lang="cs-CZ" sz="2000" dirty="0"/>
              <a:t>Pokud byla DE </a:t>
            </a:r>
            <a:r>
              <a:rPr lang="cs-CZ" sz="2000" u="sng" dirty="0"/>
              <a:t>jen pro rozhodné </a:t>
            </a:r>
            <a:r>
              <a:rPr lang="cs-CZ" sz="2000" dirty="0"/>
              <a:t>nedoplatky, které zanikly – zanikají exekuční náklady.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2746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15</a:t>
            </a:fld>
            <a:endParaRPr lang="cs-CZ" altLang="cs-CZ" dirty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>
                <a:solidFill>
                  <a:srgbClr val="33CCFF"/>
                </a:solidFill>
                <a:latin typeface="Tahoma" pitchFamily="34" charset="0"/>
              </a:rPr>
              <a:t>    </a:t>
            </a:r>
            <a:endParaRPr lang="cs-CZ" altLang="cs-CZ" sz="400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>
                <a:latin typeface="Tahoma" pitchFamily="34" charset="0"/>
              </a:rPr>
              <a:t>KONTAKT</a:t>
            </a:r>
            <a:r>
              <a:rPr lang="cs-CZ" altLang="cs-CZ" sz="2000" dirty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Jeremenkova 40a 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779 00 Olomouc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Mgr. Jana Mandlová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tel: +420 585 508 456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www.olkraj.cz</a:t>
            </a:r>
          </a:p>
          <a:p>
            <a:pPr eaLnBrk="1" hangingPunct="1">
              <a:buFontTx/>
              <a:buNone/>
            </a:pPr>
            <a:r>
              <a:rPr lang="cs-CZ" altLang="cs-CZ" sz="2000" dirty="0">
                <a:latin typeface="Tahoma" pitchFamily="34" charset="0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cs-CZ" altLang="cs-CZ" sz="2000" b="1" dirty="0">
                <a:latin typeface="Tahoma" pitchFamily="34" charset="0"/>
              </a:rPr>
              <a:t>DĚKUJI ZA POZORNOST</a:t>
            </a:r>
            <a:r>
              <a:rPr lang="cs-CZ" altLang="cs-CZ" dirty="0"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252/2023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2000" b="1" dirty="0"/>
              <a:t>§ 11 d ZMP</a:t>
            </a:r>
          </a:p>
          <a:p>
            <a:pPr>
              <a:buFontTx/>
              <a:buChar char="-"/>
            </a:pPr>
            <a:r>
              <a:rPr lang="cs-CZ" sz="2000" dirty="0"/>
              <a:t>týká se MP s ročním poplatkovým obdobím (za psa, odpad) v případě, že u poplatkového subjektu byl zjištěn úpadek a účinky tohoto úpadku nastanou v průběhu poplatkového období</a:t>
            </a:r>
          </a:p>
          <a:p>
            <a:pPr>
              <a:buFontTx/>
              <a:buChar char="-"/>
            </a:pPr>
            <a:endParaRPr lang="cs-CZ" sz="2000" dirty="0"/>
          </a:p>
          <a:p>
            <a:pPr>
              <a:buFontTx/>
              <a:buChar char="-"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              Co a v jaké výši do insolvenčního řízení přihlásit ?</a:t>
            </a:r>
          </a:p>
          <a:p>
            <a:pPr marL="0" indent="0" algn="ctr">
              <a:buNone/>
            </a:pPr>
            <a:r>
              <a:rPr lang="cs-CZ" sz="2000" dirty="0"/>
              <a:t>    Jde o pohledávku, kterou je nutné přihlásit nebo pohledávku za                              majetkovou podstatou 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  <p:sp>
        <p:nvSpPr>
          <p:cNvPr id="5" name="Šipka doprava 4"/>
          <p:cNvSpPr/>
          <p:nvPr/>
        </p:nvSpPr>
        <p:spPr>
          <a:xfrm>
            <a:off x="3886200" y="3048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590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392B-EC2A-4925-9DB7-F5826231741C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>
                <a:solidFill>
                  <a:schemeClr val="tx1"/>
                </a:solidFill>
                <a:cs typeface="Arial" charset="0"/>
              </a:rPr>
              <a:t>č. 252/2023 Sb.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599"/>
            <a:ext cx="8610600" cy="5349875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Pokud poplatník </a:t>
            </a:r>
            <a:r>
              <a:rPr lang="cs-CZ" sz="2000" b="1" dirty="0">
                <a:cs typeface="Arial" panose="020B0604020202020204" pitchFamily="34" charset="0"/>
              </a:rPr>
              <a:t>zaplatil MP </a:t>
            </a:r>
            <a:r>
              <a:rPr lang="cs-CZ" sz="2000" dirty="0">
                <a:cs typeface="Arial" panose="020B0604020202020204" pitchFamily="34" charset="0"/>
              </a:rPr>
              <a:t>(popř. i splnil ohlašovací povinnost) v průběhu ročního poplatkového období (před splatností nebo i po ní), a stihl to </a:t>
            </a:r>
            <a:r>
              <a:rPr lang="cs-CZ" sz="2000" b="1" dirty="0">
                <a:cs typeface="Arial" panose="020B0604020202020204" pitchFamily="34" charset="0"/>
              </a:rPr>
              <a:t>do data účinnosti prohlášení úpadku </a:t>
            </a:r>
            <a:r>
              <a:rPr lang="cs-CZ" sz="2000" dirty="0">
                <a:cs typeface="Arial" panose="020B0604020202020204" pitchFamily="34" charset="0"/>
              </a:rPr>
              <a:t>(včetně), § 11 d </a:t>
            </a:r>
            <a:r>
              <a:rPr lang="cs-CZ" sz="2000" b="1" dirty="0">
                <a:cs typeface="Arial" panose="020B0604020202020204" pitchFamily="34" charset="0"/>
              </a:rPr>
              <a:t>se neuplatní </a:t>
            </a:r>
            <a:r>
              <a:rPr lang="cs-CZ" sz="2000" dirty="0">
                <a:cs typeface="Arial" panose="020B0604020202020204" pitchFamily="34" charset="0"/>
              </a:rPr>
              <a:t>– má zaplaceno, období se tedy nerozděluje.</a:t>
            </a:r>
          </a:p>
          <a:p>
            <a:pPr marL="0" indent="0" algn="just" eaLnBrk="1" hangingPunct="1">
              <a:buNone/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marL="0" indent="0" algn="just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Pokud:</a:t>
            </a:r>
          </a:p>
          <a:p>
            <a:pPr marL="0" indent="0" algn="just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a) splatnost MP přede dnem, kdy je účinné rozhodnutí o úpadku a poplatník nezaplatí nebo</a:t>
            </a:r>
          </a:p>
          <a:p>
            <a:pPr marL="0" indent="0" algn="just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b)  splatnost MP až po dni, kdy je účinné rozhodnutí o úpadku nebo</a:t>
            </a:r>
          </a:p>
          <a:p>
            <a:pPr marL="0" indent="0" algn="just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c) u MP, kde je základem hmotnost / objem (není známa výše do konce poplatkového období) </a:t>
            </a:r>
          </a:p>
          <a:p>
            <a:pPr marL="0" indent="0" algn="just" eaLnBrk="1" hangingPunct="1">
              <a:buNone/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marL="0" indent="0" algn="just" eaLnBrk="1" hangingPunct="1">
              <a:buNone/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marL="0" indent="0" algn="ctr" eaLnBrk="1" hangingPunct="1"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Rozdělení poplatkového období</a:t>
            </a:r>
          </a:p>
        </p:txBody>
      </p:sp>
      <p:sp>
        <p:nvSpPr>
          <p:cNvPr id="2" name="Šipka doprava 1"/>
          <p:cNvSpPr/>
          <p:nvPr/>
        </p:nvSpPr>
        <p:spPr>
          <a:xfrm>
            <a:off x="3962400" y="5029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č. 252/2023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ln w="57150">
            <a:solidFill>
              <a:srgbClr val="CBE5F9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cs-CZ" sz="2000" dirty="0"/>
              <a:t>                                         Kalendářní rok</a:t>
            </a:r>
          </a:p>
          <a:p>
            <a:pPr marL="0" indent="0">
              <a:buNone/>
            </a:pPr>
            <a:r>
              <a:rPr lang="cs-CZ" sz="2000" dirty="0"/>
              <a:t>                          </a:t>
            </a:r>
            <a:r>
              <a:rPr lang="cs-CZ" sz="1000" dirty="0"/>
              <a:t>účinky</a:t>
            </a:r>
            <a:r>
              <a:rPr lang="cs-CZ" sz="2000" dirty="0"/>
              <a:t> </a:t>
            </a:r>
            <a:r>
              <a:rPr lang="cs-CZ" sz="1000" dirty="0"/>
              <a:t>rozhodnutí     konec kalendářního měsíce                                              předložení konečné zprávy        </a:t>
            </a:r>
          </a:p>
          <a:p>
            <a:pPr marL="0" indent="0">
              <a:buNone/>
            </a:pPr>
            <a:r>
              <a:rPr lang="cs-CZ" sz="1000" dirty="0"/>
              <a:t>                                                     o úpadku 11. 4.              30. 4.                                                         30. 9.              </a:t>
            </a:r>
            <a:r>
              <a:rPr lang="cs-CZ" sz="1000" dirty="0" err="1"/>
              <a:t>ins</a:t>
            </a:r>
            <a:r>
              <a:rPr lang="cs-CZ" sz="1000" dirty="0"/>
              <a:t>. soudu 5. 10.</a:t>
            </a:r>
          </a:p>
          <a:p>
            <a:pPr marL="0" indent="0">
              <a:buNone/>
            </a:pPr>
            <a:r>
              <a:rPr lang="cs-CZ" sz="2000" dirty="0"/>
              <a:t>I-------------------------Ï--------------I---------------------------I--------I------------I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             období před nabytím účinků rozhodnutí o úpadku</a:t>
            </a:r>
          </a:p>
          <a:p>
            <a:pPr marL="0" indent="0">
              <a:buNone/>
            </a:pPr>
            <a:r>
              <a:rPr lang="cs-CZ" sz="2000" dirty="0"/>
              <a:t>             +</a:t>
            </a:r>
          </a:p>
          <a:p>
            <a:pPr marL="0" indent="0">
              <a:buNone/>
            </a:pPr>
            <a:r>
              <a:rPr lang="cs-CZ" sz="2000" dirty="0"/>
              <a:t>             období po nabytí účinků rozhodnutí o úpadku  (do konce měsíce)  =  </a:t>
            </a:r>
            <a:r>
              <a:rPr lang="cs-CZ" sz="2000" b="1" u="sng" dirty="0"/>
              <a:t>Poplatkové období 1 (přihláška)</a:t>
            </a:r>
          </a:p>
          <a:p>
            <a:pPr marL="0" indent="0">
              <a:buNone/>
            </a:pPr>
            <a:r>
              <a:rPr lang="cs-CZ" sz="2000" dirty="0"/>
              <a:t>             období od 1. dne měsíce následujícího po měsíci, v němž </a:t>
            </a:r>
          </a:p>
          <a:p>
            <a:pPr marL="0" indent="0">
              <a:buNone/>
            </a:pPr>
            <a:r>
              <a:rPr lang="cs-CZ" sz="2000" dirty="0"/>
              <a:t>nastávají účinky rozhodnutí o úpadku  do konce kalendářního měsíce před měsícem, kdy dojde k předložení </a:t>
            </a:r>
            <a:r>
              <a:rPr lang="cs-CZ" sz="2000" dirty="0" err="1"/>
              <a:t>koneč</a:t>
            </a:r>
            <a:r>
              <a:rPr lang="cs-CZ" sz="2000" dirty="0"/>
              <a:t>. zprávy/nebo do konce roku =  </a:t>
            </a:r>
            <a:r>
              <a:rPr lang="cs-CZ" sz="2000" b="1" u="sng" dirty="0"/>
              <a:t>Poplatkové období 2 (za majetkovou podstatou)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>
            <a:off x="667657" y="2895600"/>
            <a:ext cx="2133600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2801257" y="2895600"/>
            <a:ext cx="1219200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4020457" y="2895600"/>
            <a:ext cx="2333171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>
            <a:off x="6353628" y="2909316"/>
            <a:ext cx="1763487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Rovnoramenný trojúhelník 4">
            <a:extLst>
              <a:ext uri="{FF2B5EF4-FFF2-40B4-BE49-F238E27FC236}">
                <a16:creationId xmlns:a16="http://schemas.microsoft.com/office/drawing/2014/main" id="{B17A3C00-8E8F-C6B7-FC78-50C5676EC14B}"/>
              </a:ext>
            </a:extLst>
          </p:cNvPr>
          <p:cNvSpPr/>
          <p:nvPr/>
        </p:nvSpPr>
        <p:spPr>
          <a:xfrm>
            <a:off x="647700" y="3554620"/>
            <a:ext cx="478971" cy="41674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Rovnoramenný trojúhelník 9">
            <a:extLst>
              <a:ext uri="{FF2B5EF4-FFF2-40B4-BE49-F238E27FC236}">
                <a16:creationId xmlns:a16="http://schemas.microsoft.com/office/drawing/2014/main" id="{05CEAD9F-C046-7145-585E-A71423993305}"/>
              </a:ext>
            </a:extLst>
          </p:cNvPr>
          <p:cNvSpPr/>
          <p:nvPr/>
        </p:nvSpPr>
        <p:spPr>
          <a:xfrm>
            <a:off x="609599" y="4258886"/>
            <a:ext cx="555172" cy="41674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Rovnoramenný trojúhelník 13">
            <a:extLst>
              <a:ext uri="{FF2B5EF4-FFF2-40B4-BE49-F238E27FC236}">
                <a16:creationId xmlns:a16="http://schemas.microsoft.com/office/drawing/2014/main" id="{0899D509-52F7-630A-71DC-3FF8B6292149}"/>
              </a:ext>
            </a:extLst>
          </p:cNvPr>
          <p:cNvSpPr/>
          <p:nvPr/>
        </p:nvSpPr>
        <p:spPr>
          <a:xfrm>
            <a:off x="684811" y="4963152"/>
            <a:ext cx="568035" cy="41674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690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392B-EC2A-4925-9DB7-F5826231741C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>
                <a:solidFill>
                  <a:schemeClr val="tx1"/>
                </a:solidFill>
                <a:cs typeface="Arial" charset="0"/>
              </a:rPr>
              <a:t>č. 252/2023 Sb.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599"/>
            <a:ext cx="8610600" cy="5349875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                   období od 1. dne měsíce, v němž je insolvenčnímu soudu                                  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                   předložena konečná zpráva podle IZ do konce kalendářního 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roku  = </a:t>
            </a:r>
            <a:r>
              <a:rPr lang="cs-CZ" altLang="cs-CZ" sz="2000" b="1" u="sng" dirty="0">
                <a:cs typeface="Arial" panose="020B0604020202020204" pitchFamily="34" charset="0"/>
              </a:rPr>
              <a:t>Poplatkové období 3 (za majetkovou podstatou)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  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Pohledávku za poplatkové období 1 je nutno stanovit rozhodnutím s náhradní lhůtou splatnosti.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Při případném navyšování se však vychází z data splatnosti uvedeného v OZV.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Lhůta pro stanovení poplatku začne běžet po ukončení poplatkového období.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endParaRPr lang="cs-CZ" altLang="cs-CZ" sz="1200" dirty="0"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endParaRPr lang="cs-CZ" altLang="cs-CZ" sz="1200" dirty="0"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altLang="cs-CZ" sz="1200" dirty="0">
                <a:cs typeface="Arial" panose="020B0604020202020204" pitchFamily="34" charset="0"/>
              </a:rPr>
              <a:t>(Konečná zpráva je zpráva o vyčíslení částky k rozdělení věřitelům, kterou předkládá insolvenční správce insolvenčnímu soudu v závěru zpeněžení majetkové podstaty – hl. při konkurzu.)</a:t>
            </a:r>
          </a:p>
        </p:txBody>
      </p:sp>
      <p:sp>
        <p:nvSpPr>
          <p:cNvPr id="2" name="Rovnoramenný trojúhelník 1">
            <a:extLst>
              <a:ext uri="{FF2B5EF4-FFF2-40B4-BE49-F238E27FC236}">
                <a16:creationId xmlns:a16="http://schemas.microsoft.com/office/drawing/2014/main" id="{77F3055F-3B2B-D6A5-7AEC-7961163422BB}"/>
              </a:ext>
            </a:extLst>
          </p:cNvPr>
          <p:cNvSpPr/>
          <p:nvPr/>
        </p:nvSpPr>
        <p:spPr>
          <a:xfrm>
            <a:off x="457200" y="1524000"/>
            <a:ext cx="609600" cy="45720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2187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392B-EC2A-4925-9DB7-F5826231741C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4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599"/>
            <a:ext cx="8610600" cy="5349875"/>
          </a:xfrm>
        </p:spPr>
        <p:txBody>
          <a:bodyPr/>
          <a:lstStyle/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endParaRPr lang="cs-CZ" sz="4000" dirty="0"/>
          </a:p>
          <a:p>
            <a:pPr marL="0" indent="0" algn="ctr">
              <a:buNone/>
            </a:pPr>
            <a:r>
              <a:rPr lang="cs-CZ" sz="4000" dirty="0"/>
              <a:t>Daňové milostivé léto</a:t>
            </a:r>
          </a:p>
          <a:p>
            <a:pPr marL="0" indent="0" algn="ctr">
              <a:buNone/>
            </a:pPr>
            <a:r>
              <a:rPr lang="cs-CZ" sz="4000" dirty="0"/>
              <a:t>2023</a:t>
            </a:r>
          </a:p>
          <a:p>
            <a:pPr marL="0" indent="0" algn="just" eaLnBrk="1" hangingPunct="1">
              <a:buNone/>
              <a:defRPr/>
            </a:pPr>
            <a:endParaRPr lang="cs-CZ" altLang="cs-CZ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520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392B-EC2A-4925-9DB7-F5826231741C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>
                <a:solidFill>
                  <a:schemeClr val="tx1"/>
                </a:solidFill>
                <a:cs typeface="Arial" charset="0"/>
              </a:rPr>
              <a:t>č. 182/2023 Sb.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1"/>
            <a:ext cx="8610600" cy="5502274"/>
          </a:xfrm>
        </p:spPr>
        <p:txBody>
          <a:bodyPr/>
          <a:lstStyle/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r>
              <a:rPr lang="cs-CZ" sz="2000" dirty="0">
                <a:cs typeface="Arial" panose="020B0604020202020204" pitchFamily="34" charset="0"/>
              </a:rPr>
              <a:t>zákon č. </a:t>
            </a:r>
            <a:r>
              <a:rPr lang="cs-CZ" sz="2000" b="1" dirty="0">
                <a:cs typeface="Arial" panose="020B0604020202020204" pitchFamily="34" charset="0"/>
              </a:rPr>
              <a:t>182/2023 Sb., </a:t>
            </a:r>
            <a:r>
              <a:rPr lang="cs-CZ" sz="2000" dirty="0">
                <a:cs typeface="Arial" panose="020B0604020202020204" pitchFamily="34" charset="0"/>
              </a:rPr>
              <a:t>účinný od 1. 7. 2023</a:t>
            </a: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r>
              <a:rPr lang="cs-CZ" sz="2000" dirty="0">
                <a:cs typeface="Arial" panose="020B0604020202020204" pitchFamily="34" charset="0"/>
              </a:rPr>
              <a:t>o aplikaci zákona mohlo rozhodnout usnesením zastupitelstvo ÚSC do 30. 9. 2023 a </a:t>
            </a:r>
            <a:r>
              <a:rPr lang="cs-CZ" sz="2000" u="sng" dirty="0">
                <a:cs typeface="Arial" panose="020B0604020202020204" pitchFamily="34" charset="0"/>
              </a:rPr>
              <a:t>vztahuje se</a:t>
            </a:r>
            <a:r>
              <a:rPr lang="cs-CZ" sz="2000" dirty="0">
                <a:cs typeface="Arial" panose="020B0604020202020204" pitchFamily="34" charset="0"/>
              </a:rPr>
              <a:t> v tom případě na </a:t>
            </a:r>
            <a:r>
              <a:rPr lang="cs-CZ" sz="2000" b="1" dirty="0">
                <a:cs typeface="Arial" panose="020B0604020202020204" pitchFamily="34" charset="0"/>
              </a:rPr>
              <a:t>místní poplatky </a:t>
            </a:r>
            <a:r>
              <a:rPr lang="cs-CZ" sz="2000" dirty="0">
                <a:cs typeface="Arial" panose="020B0604020202020204" pitchFamily="34" charset="0"/>
              </a:rPr>
              <a:t>nebo </a:t>
            </a:r>
            <a:r>
              <a:rPr lang="cs-CZ" sz="2000" b="1" dirty="0">
                <a:cs typeface="Arial" panose="020B0604020202020204" pitchFamily="34" charset="0"/>
              </a:rPr>
              <a:t>odvody za porušení rozpočtové kázně </a:t>
            </a:r>
            <a:r>
              <a:rPr lang="cs-CZ" sz="2000" dirty="0">
                <a:cs typeface="Arial" panose="020B0604020202020204" pitchFamily="34" charset="0"/>
              </a:rPr>
              <a:t>(lze si i vybrat jen některé MP nebo MP a nikoliv PRK, nelze ale vztáhnout jen na bagatelní pohledávky nebo jen na příslušenství – zákon musí být použit </a:t>
            </a:r>
            <a:r>
              <a:rPr lang="cs-CZ" sz="2000" u="sng" dirty="0">
                <a:cs typeface="Arial" panose="020B0604020202020204" pitchFamily="34" charset="0"/>
              </a:rPr>
              <a:t>jako celek</a:t>
            </a:r>
            <a:r>
              <a:rPr lang="cs-CZ" sz="2000" dirty="0">
                <a:cs typeface="Arial" panose="020B0604020202020204" pitchFamily="34" charset="0"/>
              </a:rPr>
              <a:t> a nelze ani aplikovat jen pro určitou skupinu poplatníků)</a:t>
            </a: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endParaRPr lang="cs-CZ" sz="2000" dirty="0"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r>
              <a:rPr lang="cs-CZ" sz="2000" u="sng" dirty="0">
                <a:cs typeface="Arial" panose="020B0604020202020204" pitchFamily="34" charset="0"/>
              </a:rPr>
              <a:t>nevztahuje se</a:t>
            </a:r>
            <a:r>
              <a:rPr lang="cs-CZ" sz="2000" dirty="0">
                <a:cs typeface="Arial" panose="020B0604020202020204" pitchFamily="34" charset="0"/>
              </a:rPr>
              <a:t> na pohledávky vymáhané soudním exekutorem nebo vymáhané dle zákona o mezinárodní pomoci při vymáhání některých finančních pohledávek</a:t>
            </a: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endParaRPr lang="cs-CZ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83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č. 182/2023 Sb.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r>
              <a:rPr lang="cs-CZ" sz="2000" dirty="0">
                <a:cs typeface="Arial" panose="020B0604020202020204" pitchFamily="34" charset="0"/>
              </a:rPr>
              <a:t>A) </a:t>
            </a:r>
            <a:r>
              <a:rPr lang="cs-CZ" sz="2000" b="1" dirty="0">
                <a:cs typeface="Arial" panose="020B0604020202020204" pitchFamily="34" charset="0"/>
              </a:rPr>
              <a:t>bagatelní pohledávky </a:t>
            </a:r>
            <a:r>
              <a:rPr lang="cs-CZ" sz="2000" dirty="0">
                <a:cs typeface="Arial" panose="020B0604020202020204" pitchFamily="34" charset="0"/>
              </a:rPr>
              <a:t>(FO i PO) – zanikly automaticky bez dalšího k 1. 7. 2023 – nedoplatky do 200 Kč – (zvlášť se posuzuje jistina a zvlášť příslušenství - navýšení), do 1000 Kč u jednoho správce daně, ale ani část nesmí vzniknout po rozhodném dni 30. 9. 2022 - odpis</a:t>
            </a:r>
          </a:p>
          <a:p>
            <a:pPr algn="just" eaLnBrk="1" hangingPunct="1">
              <a:spcAft>
                <a:spcPts val="0"/>
              </a:spcAft>
              <a:buFontTx/>
              <a:buChar char="-"/>
              <a:defRPr/>
            </a:pPr>
            <a:r>
              <a:rPr lang="cs-CZ" sz="2000" dirty="0">
                <a:cs typeface="Arial" panose="020B0604020202020204" pitchFamily="34" charset="0"/>
              </a:rPr>
              <a:t>B) </a:t>
            </a:r>
            <a:r>
              <a:rPr lang="cs-CZ" sz="2000" b="1" dirty="0">
                <a:cs typeface="Arial" panose="020B0604020202020204" pitchFamily="34" charset="0"/>
              </a:rPr>
              <a:t>odpuštění dluhu na příslušenství k jistinám vzniklým a zaevidovaným do 30. 9. 2022</a:t>
            </a:r>
            <a:r>
              <a:rPr lang="cs-CZ" sz="2000" dirty="0">
                <a:cs typeface="Arial" panose="020B0604020202020204" pitchFamily="34" charset="0"/>
              </a:rPr>
              <a:t> (FO) - nutné uhradit jistinu do 30. 11. 2023 a od 1. 7. 2023 do 30. 11. 2023 podat bezplatnou </a:t>
            </a:r>
            <a:r>
              <a:rPr lang="cs-CZ" sz="2000" b="1" dirty="0">
                <a:cs typeface="Arial" panose="020B0604020202020204" pitchFamily="34" charset="0"/>
              </a:rPr>
              <a:t>žádost</a:t>
            </a:r>
            <a:r>
              <a:rPr lang="cs-CZ" sz="2000" dirty="0">
                <a:cs typeface="Arial" panose="020B0604020202020204" pitchFamily="34" charset="0"/>
              </a:rPr>
              <a:t> (o té nebude formálně rozhodováno – jen úřední záznam, pokud nelze – jen vyrozumění – možná námitka). Způsob – některý dle § 71 DŘ + doručením elektronické kopie dokumentu opatřeného vlastnoručním podpisem (</a:t>
            </a:r>
            <a:r>
              <a:rPr lang="cs-CZ" sz="2000" dirty="0" err="1">
                <a:cs typeface="Arial" panose="020B0604020202020204" pitchFamily="34" charset="0"/>
              </a:rPr>
              <a:t>scan</a:t>
            </a:r>
            <a:r>
              <a:rPr lang="cs-CZ" sz="2000" dirty="0">
                <a:cs typeface="Arial" panose="020B0604020202020204" pitchFamily="34" charset="0"/>
              </a:rPr>
              <a:t>) a zaslaného na elektronickou adresu zveřejněnou správcem daně.</a:t>
            </a:r>
          </a:p>
          <a:p>
            <a:pPr marL="0" indent="0" algn="just" eaLnBrk="1" hangingPunct="1">
              <a:spcAft>
                <a:spcPts val="0"/>
              </a:spcAft>
              <a:buNone/>
              <a:defRPr/>
            </a:pPr>
            <a:r>
              <a:rPr lang="cs-CZ" sz="2000" dirty="0">
                <a:cs typeface="Arial" panose="020B0604020202020204" pitchFamily="34" charset="0"/>
              </a:rPr>
              <a:t>Pokud k 1. 7. 2023 zanikne bagatelní nedoplatek – lze požádat o odpuštění příslušenství.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714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392B-EC2A-4925-9DB7-F5826231741C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/>
              <a:t>č. 182/2023 Sb.</a:t>
            </a:r>
            <a:endParaRPr lang="cs-CZ" altLang="cs-CZ" sz="4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1"/>
            <a:ext cx="8610600" cy="5426074"/>
          </a:xfrm>
        </p:spPr>
        <p:txBody>
          <a:bodyPr/>
          <a:lstStyle/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-    u MP je příslušenstvím zvýšení MP a náklady daňové exekuce,</a:t>
            </a:r>
          </a:p>
          <a:p>
            <a:pPr algn="just" eaLnBrk="1" hangingPunct="1">
              <a:spcAft>
                <a:spcPts val="600"/>
              </a:spcAft>
              <a:buFontTx/>
              <a:buChar char="-"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u odvodu za PRK je příslušenstvím penále, úrok z posečkané částky a náklady DE</a:t>
            </a:r>
          </a:p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b="1" dirty="0">
                <a:cs typeface="Arial" panose="020B0604020202020204" pitchFamily="34" charset="0"/>
              </a:rPr>
              <a:t>Pozor !</a:t>
            </a:r>
          </a:p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Náklady daň. exekuce nelze odpustit, pokud do 30. 11. 2023 nejsou </a:t>
            </a:r>
            <a:r>
              <a:rPr lang="cs-CZ" altLang="cs-CZ" sz="2000" u="sng" dirty="0">
                <a:cs typeface="Arial" panose="020B0604020202020204" pitchFamily="34" charset="0"/>
              </a:rPr>
              <a:t>všechny</a:t>
            </a:r>
            <a:r>
              <a:rPr lang="cs-CZ" altLang="cs-CZ" sz="2000" dirty="0">
                <a:cs typeface="Arial" panose="020B0604020202020204" pitchFamily="34" charset="0"/>
              </a:rPr>
              <a:t> dluhy vymáhané jedním exekučním příkazem uhrazeny.</a:t>
            </a:r>
          </a:p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Neuhrazený poplatek musí být vyměřen a náhradní lhůta splatnosti musí uplynout do rozhodného dne 30. 9. 2022 (tj. poslední den patnáctidenní náhradní lhůty splatnosti musel nastat nejpozději 29. 9. 2022). </a:t>
            </a:r>
          </a:p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Poplatník musí v žádosti uvést, že jde o postup dle daňového milostivého léta, aby se vyhnul obvyklému pořadí úhrady daně dle § 152 DŘ.</a:t>
            </a:r>
          </a:p>
          <a:p>
            <a:pPr marL="0" indent="0" algn="just" eaLnBrk="1" hangingPunct="1">
              <a:spcAft>
                <a:spcPts val="600"/>
              </a:spcAft>
              <a:buNone/>
              <a:defRPr/>
            </a:pPr>
            <a:r>
              <a:rPr lang="cs-CZ" altLang="cs-CZ" sz="2000" dirty="0">
                <a:cs typeface="Arial" panose="020B0604020202020204" pitchFamily="34" charset="0"/>
              </a:rPr>
              <a:t>Při splnění všech podmínek zaniká i příslušenství vzniklé po rozhodném dni. </a:t>
            </a:r>
          </a:p>
        </p:txBody>
      </p:sp>
    </p:spTree>
    <p:extLst>
      <p:ext uri="{BB962C8B-B14F-4D97-AF65-F5344CB8AC3E}">
        <p14:creationId xmlns:p14="http://schemas.microsoft.com/office/powerpoint/2010/main" val="1858133587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7175</TotalTime>
  <Words>1496</Words>
  <Application>Microsoft Office PowerPoint</Application>
  <PresentationFormat>Předvádění na obrazovce (4:3)</PresentationFormat>
  <Paragraphs>128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Tahoma</vt:lpstr>
      <vt:lpstr>Výchozí návrh</vt:lpstr>
      <vt:lpstr>Prezentace aplikace PowerPoint</vt:lpstr>
      <vt:lpstr>č. 252/2023 Sb.</vt:lpstr>
      <vt:lpstr>č. 252/2023 Sb.</vt:lpstr>
      <vt:lpstr>č. 252/2023 Sb.</vt:lpstr>
      <vt:lpstr>č. 252/2023 Sb.</vt:lpstr>
      <vt:lpstr>Prezentace aplikace PowerPoint</vt:lpstr>
      <vt:lpstr>č. 182/2023 Sb.</vt:lpstr>
      <vt:lpstr>č. 182/2023 Sb.</vt:lpstr>
      <vt:lpstr>č. 182/2023 Sb.</vt:lpstr>
      <vt:lpstr>č. 182/2023 Sb.</vt:lpstr>
      <vt:lpstr>č. 182/2023 Sb.</vt:lpstr>
      <vt:lpstr>č. 182/2023 Sb.</vt:lpstr>
      <vt:lpstr>č. 182/2023 Sb.</vt:lpstr>
      <vt:lpstr>č. 182/2023 Sb.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Kvapilová Martina</cp:lastModifiedBy>
  <cp:revision>263</cp:revision>
  <cp:lastPrinted>2023-10-18T12:30:33Z</cp:lastPrinted>
  <dcterms:created xsi:type="dcterms:W3CDTF">2008-01-15T11:19:01Z</dcterms:created>
  <dcterms:modified xsi:type="dcterms:W3CDTF">2023-12-12T13:03:16Z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