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8" r:id="rId9"/>
    <p:sldId id="264" r:id="rId10"/>
    <p:sldId id="269" r:id="rId11"/>
    <p:sldId id="273" r:id="rId12"/>
    <p:sldId id="265" r:id="rId13"/>
    <p:sldId id="270" r:id="rId14"/>
    <p:sldId id="271" r:id="rId15"/>
    <p:sldId id="266" r:id="rId16"/>
    <p:sldId id="267" r:id="rId17"/>
    <p:sldId id="272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8160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8564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7323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4829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5163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642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2455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089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6358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903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08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54FC2-E19D-4CDC-B597-60CF41EE2376}" type="datetimeFigureOut">
              <a:rPr lang="cs-CZ" smtClean="0"/>
              <a:t>14.5.2018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5C84C-FCE4-43D7-AC01-758876ADC6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092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vsps-su.cz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rgbClr val="FF0000"/>
                </a:solidFill>
              </a:rPr>
              <a:t>VOŠ A SPŠ ŠUMPERK               V PROJEKTU MOV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687773" y="4311721"/>
            <a:ext cx="9144000" cy="1655762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1026" name="Picture 2" descr="VOŠ a SPŠ Šumperk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773" y="4311722"/>
            <a:ext cx="7252693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-po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6828" y="4311721"/>
            <a:ext cx="1784945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7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75" y="366712"/>
            <a:ext cx="6191250" cy="612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96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>
                <a:solidFill>
                  <a:srgbClr val="FF0000"/>
                </a:solidFill>
              </a:rPr>
              <a:t>MODERNIZACE ODBORNÉHO VZDĚLÁVÁNÍ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56824"/>
            <a:ext cx="5181600" cy="4088939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70152"/>
            <a:ext cx="5181600" cy="4262283"/>
          </a:xfrm>
        </p:spPr>
      </p:pic>
    </p:spTree>
    <p:extLst>
      <p:ext uri="{BB962C8B-B14F-4D97-AF65-F5344CB8AC3E}">
        <p14:creationId xmlns:p14="http://schemas.microsoft.com/office/powerpoint/2010/main" val="319791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Očekávané výsledky učení  </a:t>
            </a:r>
            <a:r>
              <a:rPr lang="cs-CZ" sz="4000" b="1" dirty="0" smtClean="0"/>
              <a:t>- RVP</a:t>
            </a:r>
            <a:endParaRPr lang="cs-CZ" sz="4000" dirty="0"/>
          </a:p>
          <a:p>
            <a:pPr algn="just"/>
            <a:r>
              <a:rPr lang="cs-CZ" sz="4000" b="1" dirty="0">
                <a:solidFill>
                  <a:schemeClr val="accent1"/>
                </a:solidFill>
              </a:rPr>
              <a:t>Žák rozezná umělecký text od neuměleckého; vystihne charakteristické znaky různých literárních textů; konkrétní literární díla klasifikuje podle základních druhů a žánrů; při rozboru textu uplatňuje znalosti z literární teorie.</a:t>
            </a:r>
          </a:p>
        </p:txBody>
      </p:sp>
    </p:spTree>
    <p:extLst>
      <p:ext uri="{BB962C8B-B14F-4D97-AF65-F5344CB8AC3E}">
        <p14:creationId xmlns:p14="http://schemas.microsoft.com/office/powerpoint/2010/main" val="4051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4000" b="1" dirty="0"/>
              <a:t>Očekávané výsledky učení  </a:t>
            </a:r>
            <a:r>
              <a:rPr lang="cs-CZ" sz="4000" b="1" dirty="0" smtClean="0"/>
              <a:t>- KATALOG POŽADAVKŮ</a:t>
            </a:r>
          </a:p>
          <a:p>
            <a:r>
              <a:rPr lang="cs-CZ" sz="4000" b="1" dirty="0">
                <a:solidFill>
                  <a:schemeClr val="accent2"/>
                </a:solidFill>
              </a:rPr>
              <a:t>rozliší prózu a poezii; lyrický, epický a dramatický text;</a:t>
            </a:r>
          </a:p>
          <a:p>
            <a:r>
              <a:rPr lang="cs-CZ" sz="4000" b="1" dirty="0" smtClean="0">
                <a:solidFill>
                  <a:schemeClr val="accent2"/>
                </a:solidFill>
              </a:rPr>
              <a:t>rozezná </a:t>
            </a:r>
            <a:r>
              <a:rPr lang="cs-CZ" sz="4000" b="1" dirty="0">
                <a:solidFill>
                  <a:schemeClr val="accent2"/>
                </a:solidFill>
              </a:rPr>
              <a:t>na základě textu charakteristické rysy literárních druhů a žánrů;</a:t>
            </a:r>
          </a:p>
          <a:p>
            <a:r>
              <a:rPr lang="cs-CZ" sz="4000" b="1" dirty="0" smtClean="0">
                <a:solidFill>
                  <a:schemeClr val="accent2"/>
                </a:solidFill>
              </a:rPr>
              <a:t>rozezná </a:t>
            </a:r>
            <a:r>
              <a:rPr lang="cs-CZ" sz="4000" b="1" dirty="0">
                <a:solidFill>
                  <a:schemeClr val="accent2"/>
                </a:solidFill>
              </a:rPr>
              <a:t>autora, vypravěče / lyrický subjekt, postavy; postihne vztah mezi nimi a způsob, jak</a:t>
            </a:r>
          </a:p>
          <a:p>
            <a:r>
              <a:rPr lang="cs-CZ" sz="4000" b="1" dirty="0">
                <a:solidFill>
                  <a:schemeClr val="accent2"/>
                </a:solidFill>
              </a:rPr>
              <a:t>jsou textem vytvářeny;</a:t>
            </a:r>
          </a:p>
          <a:p>
            <a:r>
              <a:rPr lang="cs-CZ" sz="4000" b="1" dirty="0" smtClean="0">
                <a:solidFill>
                  <a:schemeClr val="accent2"/>
                </a:solidFill>
              </a:rPr>
              <a:t>rozezná </a:t>
            </a:r>
            <a:r>
              <a:rPr lang="cs-CZ" sz="4000" b="1" dirty="0">
                <a:solidFill>
                  <a:schemeClr val="accent2"/>
                </a:solidFill>
              </a:rPr>
              <a:t>typy promluv (přímá řeč, nepřímá řeč, polopřímá řeč, neznačená přímá řeč);</a:t>
            </a:r>
          </a:p>
          <a:p>
            <a:r>
              <a:rPr lang="cs-CZ" sz="4000" b="1" dirty="0" smtClean="0">
                <a:solidFill>
                  <a:schemeClr val="accent2"/>
                </a:solidFill>
              </a:rPr>
              <a:t>rozezná </a:t>
            </a:r>
            <a:r>
              <a:rPr lang="cs-CZ" sz="4000" b="1" dirty="0">
                <a:solidFill>
                  <a:schemeClr val="accent2"/>
                </a:solidFill>
              </a:rPr>
              <a:t>vyprávěcí způsoby, rozliší dialog a monolog (včetně vnitřního monologu</a:t>
            </a:r>
            <a:r>
              <a:rPr lang="cs-CZ" sz="4000" b="1" dirty="0" smtClean="0">
                <a:solidFill>
                  <a:schemeClr val="accent2"/>
                </a:solidFill>
              </a:rPr>
              <a:t>);</a:t>
            </a:r>
            <a:endParaRPr lang="cs-CZ" sz="4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4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4000" b="1" dirty="0"/>
              <a:t>Očekávané výsledky učení  </a:t>
            </a:r>
            <a:r>
              <a:rPr lang="cs-CZ" sz="4000" b="1" dirty="0"/>
              <a:t> - KATALOG </a:t>
            </a:r>
            <a:r>
              <a:rPr lang="cs-CZ" sz="4000" b="1" dirty="0" smtClean="0"/>
              <a:t>POŽADAVKŮ</a:t>
            </a:r>
            <a:endParaRPr lang="cs-CZ" sz="4000" b="1" dirty="0" smtClean="0"/>
          </a:p>
          <a:p>
            <a:r>
              <a:rPr lang="fr-FR" sz="4000" b="1" dirty="0" smtClean="0">
                <a:solidFill>
                  <a:schemeClr val="accent2"/>
                </a:solidFill>
              </a:rPr>
              <a:t>nalezne </a:t>
            </a:r>
            <a:r>
              <a:rPr lang="fr-FR" sz="4000" b="1" dirty="0">
                <a:solidFill>
                  <a:schemeClr val="accent2"/>
                </a:solidFill>
              </a:rPr>
              <a:t>v textu motiv, </a:t>
            </a:r>
            <a:r>
              <a:rPr lang="fr-FR" sz="4000" b="1" dirty="0" smtClean="0">
                <a:solidFill>
                  <a:schemeClr val="accent2"/>
                </a:solidFill>
              </a:rPr>
              <a:t>téma;</a:t>
            </a:r>
            <a:r>
              <a:rPr lang="cs-CZ" sz="4000" b="1" dirty="0" smtClean="0">
                <a:solidFill>
                  <a:schemeClr val="accent2"/>
                </a:solidFill>
              </a:rPr>
              <a:t> orientuje </a:t>
            </a:r>
            <a:r>
              <a:rPr lang="cs-CZ" sz="4000" b="1" dirty="0">
                <a:solidFill>
                  <a:schemeClr val="accent2"/>
                </a:solidFill>
              </a:rPr>
              <a:t>se v principech kompoziční výstavby textu, rozezná kompoziční postupy (</a:t>
            </a:r>
            <a:r>
              <a:rPr lang="cs-CZ" sz="4000" b="1" dirty="0" smtClean="0">
                <a:solidFill>
                  <a:schemeClr val="accent2"/>
                </a:solidFill>
              </a:rPr>
              <a:t>např. chronologický</a:t>
            </a:r>
            <a:r>
              <a:rPr lang="cs-CZ" sz="4000" b="1" dirty="0">
                <a:solidFill>
                  <a:schemeClr val="accent2"/>
                </a:solidFill>
              </a:rPr>
              <a:t>, retrospektivní);</a:t>
            </a:r>
          </a:p>
          <a:p>
            <a:r>
              <a:rPr lang="cs-CZ" sz="4000" b="1" dirty="0" smtClean="0">
                <a:solidFill>
                  <a:schemeClr val="accent2"/>
                </a:solidFill>
              </a:rPr>
              <a:t>nalezne </a:t>
            </a:r>
            <a:r>
              <a:rPr lang="cs-CZ" sz="4000" b="1" dirty="0">
                <a:solidFill>
                  <a:schemeClr val="accent2"/>
                </a:solidFill>
              </a:rPr>
              <a:t>v textu tropy a figury (alegorie, aliterace, anafora, apostrofa, dysfemismus, elipsa,</a:t>
            </a:r>
          </a:p>
          <a:p>
            <a:r>
              <a:rPr lang="cs-CZ" sz="4000" b="1" dirty="0">
                <a:solidFill>
                  <a:schemeClr val="accent2"/>
                </a:solidFill>
              </a:rPr>
              <a:t>epifora, epizeuxis, eufemismus, gradace, hyperbola, inverze, metafora, metonymie, </a:t>
            </a:r>
            <a:r>
              <a:rPr lang="cs-CZ" sz="4000" b="1" dirty="0" smtClean="0">
                <a:solidFill>
                  <a:schemeClr val="accent2"/>
                </a:solidFill>
              </a:rPr>
              <a:t>oxymóron, personifikace</a:t>
            </a:r>
            <a:r>
              <a:rPr lang="cs-CZ" sz="4000" b="1" dirty="0">
                <a:solidFill>
                  <a:schemeClr val="accent2"/>
                </a:solidFill>
              </a:rPr>
              <a:t>, přirovnání, řečnická otázka, symbol, synekdocha</a:t>
            </a:r>
            <a:r>
              <a:rPr lang="cs-CZ" sz="4000" b="1" dirty="0" smtClean="0">
                <a:solidFill>
                  <a:schemeClr val="accent2"/>
                </a:solidFill>
              </a:rPr>
              <a:t>); rozliší </a:t>
            </a:r>
            <a:r>
              <a:rPr lang="cs-CZ" sz="4000" b="1" dirty="0">
                <a:solidFill>
                  <a:schemeClr val="accent2"/>
                </a:solidFill>
              </a:rPr>
              <a:t>vázaný a volný verš;</a:t>
            </a:r>
          </a:p>
          <a:p>
            <a:r>
              <a:rPr lang="cs-CZ" sz="4000" b="1" dirty="0" smtClean="0">
                <a:solidFill>
                  <a:schemeClr val="accent2"/>
                </a:solidFill>
              </a:rPr>
              <a:t>určí </a:t>
            </a:r>
            <a:r>
              <a:rPr lang="cs-CZ" sz="4000" b="1" dirty="0">
                <a:solidFill>
                  <a:schemeClr val="accent2"/>
                </a:solidFill>
              </a:rPr>
              <a:t>typ rýmového schématu a jeho pojmenování (sdružený, střídavý, obkročný, přerývaný).</a:t>
            </a:r>
            <a:endParaRPr lang="cs-CZ" sz="4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13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4000" b="1" dirty="0"/>
              <a:t>Metodická doporučení</a:t>
            </a:r>
            <a:endParaRPr lang="cs-CZ" sz="4000" dirty="0"/>
          </a:p>
          <a:p>
            <a:pPr algn="just"/>
            <a:r>
              <a:rPr lang="cs-CZ" sz="4000" b="1" dirty="0">
                <a:solidFill>
                  <a:schemeClr val="accent1"/>
                </a:solidFill>
              </a:rPr>
              <a:t>Komplexní úloha je řešena v celém rozsahu jako pracovní sešit či cvičebnice a respektuje tak požadavek na provázanost teoretické úlohy s praktickým vyučováním. Kombinuje dosavadní zkušenosti žáků, nové teoretické poznatky a jejich praktické využití v samostatné či skupinové práci žáka. Předpokládá roli učitele jako průvodce a koordinátora jednotlivých fází učení.</a:t>
            </a:r>
          </a:p>
        </p:txBody>
      </p:sp>
    </p:spTree>
    <p:extLst>
      <p:ext uri="{BB962C8B-B14F-4D97-AF65-F5344CB8AC3E}">
        <p14:creationId xmlns:p14="http://schemas.microsoft.com/office/powerpoint/2010/main" val="117400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4000" dirty="0" smtClean="0"/>
              <a:t>FÁZE PROJEKTU, KTERÉ BUDOU NÁSLEDOVAT: </a:t>
            </a:r>
          </a:p>
          <a:p>
            <a:pPr marL="0" indent="0" algn="just">
              <a:buNone/>
            </a:pPr>
            <a:endParaRPr lang="cs-CZ" sz="4000" dirty="0" smtClean="0"/>
          </a:p>
          <a:p>
            <a:pPr marL="0" indent="0">
              <a:buNone/>
            </a:pPr>
            <a:r>
              <a:rPr lang="cs-CZ" sz="4000" dirty="0" smtClean="0"/>
              <a:t>	4.  VYPRACOVÁNÍ KOMPLEXNÍ ÚLOHY</a:t>
            </a:r>
          </a:p>
          <a:p>
            <a:pPr marL="0" indent="0">
              <a:buNone/>
            </a:pPr>
            <a:r>
              <a:rPr lang="cs-CZ" sz="4000" dirty="0"/>
              <a:t>	</a:t>
            </a:r>
            <a:r>
              <a:rPr lang="cs-CZ" sz="4000" dirty="0" smtClean="0"/>
              <a:t>5.  OVĚŘENÍ KOMPLEXNÍ ÚLOHY VE VÝUCE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7010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791" y="1386246"/>
            <a:ext cx="8120417" cy="5237672"/>
          </a:xfrm>
        </p:spPr>
      </p:pic>
    </p:spTree>
    <p:extLst>
      <p:ext uri="{BB962C8B-B14F-4D97-AF65-F5344CB8AC3E}">
        <p14:creationId xmlns:p14="http://schemas.microsoft.com/office/powerpoint/2010/main" val="81353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sz="48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4000" dirty="0" smtClean="0"/>
              <a:t>VÝSTUPY PROJEKTU CÍLÍ NA POMOC ŠKOLÁM PŘI MODERNIZACI JEJICH ŠKOLNÍCH VZDĚLÁVACÍCH PROGRAMŮ</a:t>
            </a:r>
          </a:p>
          <a:p>
            <a:pPr algn="just"/>
            <a:endParaRPr lang="cs-CZ" sz="4000" dirty="0" smtClean="0"/>
          </a:p>
          <a:p>
            <a:pPr algn="just"/>
            <a:r>
              <a:rPr lang="cs-CZ" sz="4000" dirty="0" smtClean="0"/>
              <a:t>VOŠ A SPŠ ŠUMPERK SE ZAPOJILA V RÁMCI PROJEKTU TAKÉ DO </a:t>
            </a:r>
            <a:r>
              <a:rPr lang="cs-CZ" sz="4000" smtClean="0"/>
              <a:t>MODERNIZACE VŠEOBECNÉ </a:t>
            </a:r>
            <a:r>
              <a:rPr lang="cs-CZ" sz="4000" dirty="0" smtClean="0"/>
              <a:t>VZDĚLÁVACÍ SLOŽKY ODBORNÉHO VZDĚLÁVÁN</a:t>
            </a:r>
            <a:r>
              <a:rPr lang="cs-CZ" sz="4400" dirty="0" smtClean="0"/>
              <a:t>Í</a:t>
            </a:r>
          </a:p>
        </p:txBody>
      </p:sp>
    </p:spTree>
    <p:extLst>
      <p:ext uri="{BB962C8B-B14F-4D97-AF65-F5344CB8AC3E}">
        <p14:creationId xmlns:p14="http://schemas.microsoft.com/office/powerpoint/2010/main" val="374187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4000" dirty="0" smtClean="0"/>
              <a:t>VOŠ A SPŠ ŠUMPERK SE ZAPOJILA V TĚCHTO OBLASTECH: </a:t>
            </a:r>
          </a:p>
          <a:p>
            <a:pPr marL="0" indent="0" algn="just">
              <a:buNone/>
            </a:pPr>
            <a:endParaRPr lang="cs-CZ" sz="4000" dirty="0" smtClean="0"/>
          </a:p>
          <a:p>
            <a:pPr lvl="4" algn="just">
              <a:buFont typeface="Wingdings" panose="05000000000000000000" pitchFamily="2" charset="2"/>
              <a:buChar char="ü"/>
            </a:pPr>
            <a:r>
              <a:rPr lang="cs-CZ" sz="4000" dirty="0" smtClean="0"/>
              <a:t> </a:t>
            </a:r>
            <a:r>
              <a:rPr lang="cs-CZ" sz="4000" i="1" dirty="0" smtClean="0"/>
              <a:t>MATEMATIKA, </a:t>
            </a:r>
          </a:p>
          <a:p>
            <a:pPr lvl="4" algn="just">
              <a:buFont typeface="Wingdings" panose="05000000000000000000" pitchFamily="2" charset="2"/>
              <a:buChar char="ü"/>
            </a:pPr>
            <a:r>
              <a:rPr lang="cs-CZ" sz="4000" dirty="0" smtClean="0"/>
              <a:t> </a:t>
            </a:r>
            <a:r>
              <a:rPr lang="cs-CZ" sz="4000" i="1" dirty="0" smtClean="0"/>
              <a:t>ANGLICKÝ JAZYK, </a:t>
            </a:r>
          </a:p>
          <a:p>
            <a:pPr lvl="4" algn="just">
              <a:buFont typeface="Wingdings" panose="05000000000000000000" pitchFamily="2" charset="2"/>
              <a:buChar char="ü"/>
            </a:pPr>
            <a:r>
              <a:rPr lang="cs-CZ" sz="4000" dirty="0"/>
              <a:t> </a:t>
            </a:r>
            <a:r>
              <a:rPr lang="cs-CZ" sz="4000" i="1" u="sng" dirty="0" smtClean="0"/>
              <a:t>ČESKÝ JAZYK A UMĚNÍ A KULTURA</a:t>
            </a:r>
            <a:endParaRPr lang="cs-CZ" sz="4000" i="1" u="sng" dirty="0"/>
          </a:p>
        </p:txBody>
      </p:sp>
    </p:spTree>
    <p:extLst>
      <p:ext uri="{BB962C8B-B14F-4D97-AF65-F5344CB8AC3E}">
        <p14:creationId xmlns:p14="http://schemas.microsoft.com/office/powerpoint/2010/main" val="30764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4000" dirty="0" smtClean="0"/>
              <a:t>FÁZE PROJEKTU, KTERÉ JIŽ PROBĚHLY: </a:t>
            </a:r>
          </a:p>
          <a:p>
            <a:pPr marL="0" indent="0" algn="just">
              <a:buNone/>
            </a:pPr>
            <a:endParaRPr lang="cs-CZ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cs-CZ" sz="4000" dirty="0" smtClean="0"/>
              <a:t>PŘIPOMÍNKOVÁNÍ JEDNOTLIVÝCH VZDĚLÁVACÍCH OBLASTÍ </a:t>
            </a:r>
            <a:r>
              <a:rPr lang="cs-CZ" sz="4000" dirty="0" smtClean="0"/>
              <a:t>(UMĚNÍ A KULTURA) A </a:t>
            </a:r>
            <a:r>
              <a:rPr lang="cs-CZ" sz="4000" dirty="0" smtClean="0"/>
              <a:t>JEJICH OBSAHOVÝCH </a:t>
            </a:r>
            <a:r>
              <a:rPr lang="cs-CZ" sz="4000" dirty="0" smtClean="0"/>
              <a:t>OKRUHŮ (PROJEVY UMĚNÍ, UMĚLECKÝ TEXT, UMĚLECKÁ TVOŘIVOST A KULTURA)</a:t>
            </a:r>
            <a:endParaRPr lang="cs-CZ" sz="4000" dirty="0" smtClean="0"/>
          </a:p>
        </p:txBody>
      </p:sp>
    </p:spTree>
    <p:extLst>
      <p:ext uri="{BB962C8B-B14F-4D97-AF65-F5344CB8AC3E}">
        <p14:creationId xmlns:p14="http://schemas.microsoft.com/office/powerpoint/2010/main" val="126183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cs-CZ" sz="4000" dirty="0" smtClean="0"/>
              <a:t>VZDĚLÁVACÍ OBLAST „UMĚNÍ A KULTURA“, OBSAHOVÝ OKRUH „UMĚLECKÝ TEXT“: </a:t>
            </a:r>
          </a:p>
          <a:p>
            <a:pPr marL="0" indent="0" algn="just">
              <a:buNone/>
            </a:pPr>
            <a:r>
              <a:rPr lang="cs-CZ" i="1" dirty="0" smtClean="0"/>
              <a:t>Umělecký text je stěžejní obsahový okruh vzdělávací oblasti. Předmětem je práce s různými druhy uměleckých textů souvislých a nesouvislých. Základním principem je rozvíjení čtenářských dovedností ve směru rozeznání uměleckých a neuměleckých textů a jejich porovnání, porozumění uměleckým textům a jejich interpretace. Podstatné je osvojení dovedností souvisejících s textovou návazností a strukturou uměleckého textu. Žáci jsou vedeni k vyjádření vlastního názoru na umělecký text, jeho hodnocení a k argumentační obhajobě těchto názorů a hodnocení.</a:t>
            </a:r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endParaRPr lang="cs-CZ" sz="4000" dirty="0" smtClean="0"/>
          </a:p>
        </p:txBody>
      </p:sp>
    </p:spTree>
    <p:extLst>
      <p:ext uri="{BB962C8B-B14F-4D97-AF65-F5344CB8AC3E}">
        <p14:creationId xmlns:p14="http://schemas.microsoft.com/office/powerpoint/2010/main" val="342225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4000" dirty="0" smtClean="0"/>
              <a:t>PŘIPOMÍNKY: </a:t>
            </a:r>
          </a:p>
          <a:p>
            <a:pPr marL="0" indent="0" algn="just">
              <a:buNone/>
            </a:pPr>
            <a:r>
              <a:rPr lang="cs-CZ" i="1" dirty="0"/>
              <a:t>Potřeba práce s textem (s uměleckými texty různé povahy) je v hodinách estetického vzdělávání zásadní a měla by mít dominantní podíl v obsahu učiva. Vzhledem k cílům vyučování nelze opomenout požadavky stanovené autoritou (</a:t>
            </a:r>
            <a:r>
              <a:rPr lang="cs-CZ" i="1" dirty="0" err="1"/>
              <a:t>Cermat</a:t>
            </a:r>
            <a:r>
              <a:rPr lang="cs-CZ" i="1" dirty="0"/>
              <a:t>), které vedou k přílišným požadavkům na formální stránku interpretace a vytrácí se vedení žáků k porozumění, tvorbě názorů, hodnocení a jejich argumentační obhajobě.</a:t>
            </a:r>
            <a:endParaRPr lang="cs-CZ" dirty="0"/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endParaRPr lang="cs-CZ" sz="4000" dirty="0" smtClean="0"/>
          </a:p>
        </p:txBody>
      </p:sp>
    </p:spTree>
    <p:extLst>
      <p:ext uri="{BB962C8B-B14F-4D97-AF65-F5344CB8AC3E}">
        <p14:creationId xmlns:p14="http://schemas.microsoft.com/office/powerpoint/2010/main" val="341549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4000" dirty="0" smtClean="0"/>
              <a:t>FÁZE PROJEKTU, KTERÉ JIŽ PROBĚHLY: </a:t>
            </a:r>
          </a:p>
          <a:p>
            <a:pPr marL="0" indent="0" algn="just">
              <a:buNone/>
            </a:pPr>
            <a:endParaRPr lang="cs-CZ" sz="4000" dirty="0" smtClean="0"/>
          </a:p>
          <a:p>
            <a:pPr marL="0" indent="0" algn="just">
              <a:buNone/>
            </a:pPr>
            <a:r>
              <a:rPr lang="cs-CZ" sz="4000" dirty="0" smtClean="0"/>
              <a:t>	2.  VYTVOŘENÍ ANOTACE TZV. KOMPLEXNÍ 		     ÚLOHY – PROPOJUJE VZDĚLÁVACÍ OBLAST, 	     KLÍČOVÉ KOMPETENCE, RVP A KATALOG 	    	     POŽADAVKŮ </a:t>
            </a:r>
            <a:r>
              <a:rPr lang="cs-CZ" sz="4000" i="1" dirty="0" smtClean="0"/>
              <a:t>(ZÁKLADY LITERÁRNÍ TEORIE)</a:t>
            </a:r>
            <a:endParaRPr lang="cs-CZ" sz="4000" i="1" dirty="0"/>
          </a:p>
        </p:txBody>
      </p:sp>
    </p:spTree>
    <p:extLst>
      <p:ext uri="{BB962C8B-B14F-4D97-AF65-F5344CB8AC3E}">
        <p14:creationId xmlns:p14="http://schemas.microsoft.com/office/powerpoint/2010/main" val="41176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987" y="504825"/>
            <a:ext cx="7058025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62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MODERNIZACE ODBORNÉHO VZDĚLÁVÁNÍ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4000" dirty="0" smtClean="0"/>
              <a:t>FÁZE PROJEKTU, KTERÉ JIŽ PROBĚHLY: </a:t>
            </a:r>
          </a:p>
          <a:p>
            <a:pPr marL="0" indent="0" algn="just">
              <a:buNone/>
            </a:pPr>
            <a:endParaRPr lang="cs-CZ" sz="4000" dirty="0" smtClean="0"/>
          </a:p>
          <a:p>
            <a:pPr marL="0" indent="0">
              <a:buNone/>
            </a:pPr>
            <a:r>
              <a:rPr lang="cs-CZ" sz="4000" dirty="0" smtClean="0"/>
              <a:t>	3.  VYPRACOVÁNÍ STRUKTURY KOMPLEXNÍ 	   	     ÚLOHY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26632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480</Words>
  <Application>Microsoft Office PowerPoint</Application>
  <PresentationFormat>Širokoúhlá obrazovka</PresentationFormat>
  <Paragraphs>56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Motiv Office</vt:lpstr>
      <vt:lpstr>VOŠ A SPŠ ŠUMPERK               V PROJEKTU MOV</vt:lpstr>
      <vt:lpstr>MODERNIZACE ODBORNÉHO VZDĚLÁVÁNÍ</vt:lpstr>
      <vt:lpstr>MODERNIZACE ODBORNÉHO VZDĚLÁVÁNÍ</vt:lpstr>
      <vt:lpstr>MODERNIZACE ODBORNÉHO VZDĚLÁVÁNÍ</vt:lpstr>
      <vt:lpstr>MODERNIZACE ODBORNÉHO VZDĚLÁVÁNÍ</vt:lpstr>
      <vt:lpstr>MODERNIZACE ODBORNÉHO VZDĚLÁVÁNÍ</vt:lpstr>
      <vt:lpstr>MODERNIZACE ODBORNÉHO VZDĚLÁVÁNÍ</vt:lpstr>
      <vt:lpstr>Prezentace aplikace PowerPoint</vt:lpstr>
      <vt:lpstr>MODERNIZACE ODBORNÉHO VZDĚLÁVÁNÍ</vt:lpstr>
      <vt:lpstr>Prezentace aplikace PowerPoint</vt:lpstr>
      <vt:lpstr>MODERNIZACE ODBORNÉHO VZDĚLÁVÁNÍ</vt:lpstr>
      <vt:lpstr>MODERNIZACE ODBORNÉHO VZDĚLÁVÁNÍ</vt:lpstr>
      <vt:lpstr>MODERNIZACE ODBORNÉHO VZDĚLÁVÁNÍ</vt:lpstr>
      <vt:lpstr>MODERNIZACE ODBORNÉHO VZDĚLÁVÁNÍ</vt:lpstr>
      <vt:lpstr>MODERNIZACE ODBORNÉHO VZDĚLÁVÁNÍ</vt:lpstr>
      <vt:lpstr>MODERNIZACE ODBORNÉHO VZDĚLÁVÁNÍ</vt:lpstr>
      <vt:lpstr>MODERNIZACE ODBORNÉHO VZDĚLÁVÁNÍ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VOŠ A SPŠ ŠUMPERK               V PROJEKTU MOV</dc:title>
  <dc:creator>Petra Marešová</dc:creator>
  <cp:lastModifiedBy>Mareš Pavel</cp:lastModifiedBy>
  <cp:revision>13</cp:revision>
  <dcterms:created xsi:type="dcterms:W3CDTF">2018-05-11T06:01:34Z</dcterms:created>
  <dcterms:modified xsi:type="dcterms:W3CDTF">2018-05-14T06:41:13Z</dcterms:modified>
</cp:coreProperties>
</file>