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79" r:id="rId2"/>
    <p:sldId id="421" r:id="rId3"/>
    <p:sldId id="415" r:id="rId4"/>
    <p:sldId id="417" r:id="rId5"/>
    <p:sldId id="416" r:id="rId6"/>
    <p:sldId id="419" r:id="rId7"/>
    <p:sldId id="420" r:id="rId8"/>
    <p:sldId id="418" r:id="rId9"/>
    <p:sldId id="378" r:id="rId10"/>
  </p:sldIdLst>
  <p:sldSz cx="12192000" cy="6858000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C6E52"/>
    <a:srgbClr val="FDAD9D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>
      <p:cViewPr varScale="1">
        <p:scale>
          <a:sx n="145" d="100"/>
          <a:sy n="145" d="100"/>
        </p:scale>
        <p:origin x="132" y="4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CFF8881A-CA9B-4100-B1C5-965606A890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EBF0A1C-AD25-450C-A801-4CD1FE60B2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E5FAF-7D8F-40FB-9638-2A29E4843B1B}" type="datetimeFigureOut">
              <a:rPr lang="cs-CZ" smtClean="0"/>
              <a:pPr/>
              <a:t>23.01.2018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B49DCA6-F1B9-40F7-864D-E821EE5C02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086E00E-E556-40AB-B374-94EB994345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CCB48-0C50-4CB2-AF28-85BAF859ED5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4556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07562EE0-2548-4B22-A758-5218928209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8E93DCE-9CC3-4264-B0BF-5C9BC818643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3AA483-5D0D-4D0E-9B7A-08F912A283C0}" type="datetimeFigureOut">
              <a:rPr lang="cs-CZ"/>
              <a:pPr>
                <a:defRPr/>
              </a:pPr>
              <a:t>23.01.2018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54AE21EA-2EB4-45E2-87A3-1AFD424BDF8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31584482-25CC-423A-8E8D-A03FF4BB57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C7E50CB-AAAF-4168-B9DF-846765F82F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B6DB43C-D619-496D-9F39-D10DE4F66F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C389A0B-8536-46D9-9A44-F6F5411E772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FB01-D99F-47CF-B052-E96F691B62BA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3364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77F073B6-A610-47F4-A22C-B1D9EB26CB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23838" y="808038"/>
            <a:ext cx="7185026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44786F1D-E7C4-49A5-A7CE-D0FDEDC788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95F9F5E1-5B85-40BA-9959-66ECE4F9E5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ABB55A-A977-4FB6-B6C4-4AD2A926A0EA}" type="slidenum">
              <a:rPr lang="cs-CZ" altLang="cs-CZ" smtClean="0"/>
              <a:pPr>
                <a:spcBef>
                  <a:spcPct val="0"/>
                </a:spcBef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12208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77F073B6-A610-47F4-A22C-B1D9EB26CB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23838" y="808038"/>
            <a:ext cx="7185026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44786F1D-E7C4-49A5-A7CE-D0FDEDC788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95F9F5E1-5B85-40BA-9959-66ECE4F9E5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ABB55A-A977-4FB6-B6C4-4AD2A926A0EA}" type="slidenum">
              <a:rPr lang="cs-CZ" altLang="cs-CZ" smtClean="0"/>
              <a:pPr>
                <a:spcBef>
                  <a:spcPct val="0"/>
                </a:spcBef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45053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77F073B6-A610-47F4-A22C-B1D9EB26CB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23838" y="808038"/>
            <a:ext cx="7185026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44786F1D-E7C4-49A5-A7CE-D0FDEDC788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95F9F5E1-5B85-40BA-9959-66ECE4F9E5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ABB55A-A977-4FB6-B6C4-4AD2A926A0EA}" type="slidenum">
              <a:rPr lang="cs-CZ" altLang="cs-CZ" smtClean="0"/>
              <a:pPr>
                <a:spcBef>
                  <a:spcPct val="0"/>
                </a:spcBef>
              </a:pPr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57168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77F073B6-A610-47F4-A22C-B1D9EB26CB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23838" y="808038"/>
            <a:ext cx="7185026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44786F1D-E7C4-49A5-A7CE-D0FDEDC788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95F9F5E1-5B85-40BA-9959-66ECE4F9E5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ABB55A-A977-4FB6-B6C4-4AD2A926A0EA}" type="slidenum">
              <a:rPr lang="cs-CZ" altLang="cs-CZ" smtClean="0"/>
              <a:pPr>
                <a:spcBef>
                  <a:spcPct val="0"/>
                </a:spcBef>
              </a:pPr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33064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77F073B6-A610-47F4-A22C-B1D9EB26CB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23838" y="808038"/>
            <a:ext cx="7185026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44786F1D-E7C4-49A5-A7CE-D0FDEDC788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95F9F5E1-5B85-40BA-9959-66ECE4F9E5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ABB55A-A977-4FB6-B6C4-4AD2A926A0EA}" type="slidenum">
              <a:rPr lang="cs-CZ" altLang="cs-CZ" smtClean="0"/>
              <a:pPr>
                <a:spcBef>
                  <a:spcPct val="0"/>
                </a:spcBef>
              </a:pPr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55172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77F073B6-A610-47F4-A22C-B1D9EB26CB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23838" y="808038"/>
            <a:ext cx="7185026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44786F1D-E7C4-49A5-A7CE-D0FDEDC788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95F9F5E1-5B85-40BA-9959-66ECE4F9E5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ABB55A-A977-4FB6-B6C4-4AD2A926A0EA}" type="slidenum">
              <a:rPr lang="cs-CZ" altLang="cs-CZ" smtClean="0"/>
              <a:pPr>
                <a:spcBef>
                  <a:spcPct val="0"/>
                </a:spcBef>
              </a:pPr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57000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pro obrázek snímku 1">
            <a:extLst>
              <a:ext uri="{FF2B5EF4-FFF2-40B4-BE49-F238E27FC236}">
                <a16:creationId xmlns:a16="http://schemas.microsoft.com/office/drawing/2014/main" id="{BB13231E-CBEF-4E8F-94CA-0CD6937DE29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23838" y="808038"/>
            <a:ext cx="7185026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Zástupný symbol pro poznámky 2">
            <a:extLst>
              <a:ext uri="{FF2B5EF4-FFF2-40B4-BE49-F238E27FC236}">
                <a16:creationId xmlns:a16="http://schemas.microsoft.com/office/drawing/2014/main" id="{7644A60E-288B-4455-8749-E3381CCCB7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52228" name="Zástupný symbol pro číslo snímku 3">
            <a:extLst>
              <a:ext uri="{FF2B5EF4-FFF2-40B4-BE49-F238E27FC236}">
                <a16:creationId xmlns:a16="http://schemas.microsoft.com/office/drawing/2014/main" id="{BF9AA349-5531-4EB0-9E2E-7A81759980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249051-24D2-4E55-BA7A-CC8E1FFC7C03}" type="slidenum">
              <a:rPr lang="cs-CZ" altLang="cs-CZ" smtClean="0"/>
              <a:pPr>
                <a:spcBef>
                  <a:spcPct val="0"/>
                </a:spcBef>
              </a:pPr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20187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pro obrázek snímku 1">
            <a:extLst>
              <a:ext uri="{FF2B5EF4-FFF2-40B4-BE49-F238E27FC236}">
                <a16:creationId xmlns:a16="http://schemas.microsoft.com/office/drawing/2014/main" id="{BB13231E-CBEF-4E8F-94CA-0CD6937DE29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23838" y="808038"/>
            <a:ext cx="7185026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Zástupný symbol pro poznámky 2">
            <a:extLst>
              <a:ext uri="{FF2B5EF4-FFF2-40B4-BE49-F238E27FC236}">
                <a16:creationId xmlns:a16="http://schemas.microsoft.com/office/drawing/2014/main" id="{7644A60E-288B-4455-8749-E3381CCCB7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52228" name="Zástupný symbol pro číslo snímku 3">
            <a:extLst>
              <a:ext uri="{FF2B5EF4-FFF2-40B4-BE49-F238E27FC236}">
                <a16:creationId xmlns:a16="http://schemas.microsoft.com/office/drawing/2014/main" id="{BF9AA349-5531-4EB0-9E2E-7A81759980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249051-24D2-4E55-BA7A-CC8E1FFC7C03}" type="slidenum">
              <a:rPr lang="cs-CZ" altLang="cs-CZ" smtClean="0"/>
              <a:pPr>
                <a:spcBef>
                  <a:spcPct val="0"/>
                </a:spcBef>
              </a:pPr>
              <a:t>9</a:t>
            </a:fld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F86E3F7-41ED-48DC-B6B0-6B51CC289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6B38112-029C-4E8B-BAFE-77F4F1BAB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F485F90-FEB7-4171-A5A7-744266E1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61C93-07F9-4F06-B802-B904CBAED00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0156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2761395-FDED-44B5-9FDC-35DDC5B79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243E9FB-6C3C-44E2-A9B6-C014D2AC8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710A807-7622-4195-AD44-9EC670B14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9CC96-EC6F-458B-9F2C-77701A1E768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pic>
        <p:nvPicPr>
          <p:cNvPr id="7" name="Obrázek 5">
            <a:extLst>
              <a:ext uri="{FF2B5EF4-FFF2-40B4-BE49-F238E27FC236}">
                <a16:creationId xmlns:a16="http://schemas.microsoft.com/office/drawing/2014/main" id="{36D1B13C-B9B3-4892-9C8D-12627FC678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-441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234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6BBBA7B-EE3A-4620-AD63-293E805D3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3CC8AD1-7666-478A-85D9-BD42AD700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608E545-B5D0-4FD8-9DB6-3F9D57AA3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7FB45-4EDF-4B20-A27F-E996C9E3C09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pic>
        <p:nvPicPr>
          <p:cNvPr id="7" name="Obrázek 5">
            <a:extLst>
              <a:ext uri="{FF2B5EF4-FFF2-40B4-BE49-F238E27FC236}">
                <a16:creationId xmlns:a16="http://schemas.microsoft.com/office/drawing/2014/main" id="{1B854CD8-9A57-45E0-AC65-75F6A4A399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-441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53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rázek 2"/>
          <p:cNvSpPr>
            <a:spLocks noGrp="1"/>
          </p:cNvSpPr>
          <p:nvPr>
            <p:ph type="pic" idx="12"/>
          </p:nvPr>
        </p:nvSpPr>
        <p:spPr>
          <a:xfrm>
            <a:off x="0" y="0"/>
            <a:ext cx="12192000" cy="3621021"/>
          </a:xfrm>
          <a:prstGeom prst="rect">
            <a:avLst/>
          </a:prstGeom>
        </p:spPr>
        <p:txBody>
          <a:bodyPr/>
          <a:lstStyle>
            <a:lvl1pPr marL="0" indent="0" defTabSz="896894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1136451" y="3717032"/>
            <a:ext cx="9754135" cy="1056117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algn="l">
              <a:defRPr sz="3000" b="0" cap="all" baseline="0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1136447" y="4869160"/>
            <a:ext cx="7925333" cy="76964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10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136451" y="5733256"/>
            <a:ext cx="2235735" cy="365125"/>
          </a:xfrm>
        </p:spPr>
        <p:txBody>
          <a:bodyPr lIns="0"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24.01.2018</a:t>
            </a:r>
            <a:endParaRPr lang="cs-CZ" dirty="0"/>
          </a:p>
        </p:txBody>
      </p:sp>
      <p:sp>
        <p:nvSpPr>
          <p:cNvPr id="11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134907" y="6328238"/>
            <a:ext cx="6816757" cy="365125"/>
          </a:xfrm>
        </p:spPr>
        <p:txBody>
          <a:bodyPr lIns="0"/>
          <a:lstStyle>
            <a:lvl1pPr algn="l">
              <a:defRPr sz="900" b="1" cap="all" baseline="0"/>
            </a:lvl1pPr>
          </a:lstStyle>
          <a:p>
            <a:r>
              <a:rPr lang="es-ES" sz="800" smtClean="0"/>
              <a:t>Potřeby a perspektiva trhu práce</a:t>
            </a:r>
            <a:endParaRPr lang="cs-CZ" sz="800" dirty="0"/>
          </a:p>
        </p:txBody>
      </p:sp>
      <p:cxnSp>
        <p:nvCxnSpPr>
          <p:cNvPr id="12" name="Přímá spojnice 11"/>
          <p:cNvCxnSpPr/>
          <p:nvPr userDrawn="1"/>
        </p:nvCxnSpPr>
        <p:spPr>
          <a:xfrm>
            <a:off x="0" y="6843504"/>
            <a:ext cx="12192000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2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8621CF2-F363-4705-A889-C5A58EC44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084F23C-9D39-489E-BCD6-10929ECDF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cs-CZ" dirty="0" smtClean="0"/>
              <a:t>Potřeby a perspektiva trhu práce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49FC351-1115-472D-9C24-CB839D43A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46812-0A90-4C86-8C3B-781A4B49DFB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pic>
        <p:nvPicPr>
          <p:cNvPr id="7" name="Obrázek 5">
            <a:extLst>
              <a:ext uri="{FF2B5EF4-FFF2-40B4-BE49-F238E27FC236}">
                <a16:creationId xmlns:a16="http://schemas.microsoft.com/office/drawing/2014/main" id="{08F9B952-7CF9-4D83-B77D-E159C5F9CD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-441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áze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512" y="116632"/>
            <a:ext cx="1455737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80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8A8BD47-4755-4302-B8C8-4D5CAC289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F51204-C375-4E24-8BA1-232126D32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BC6EB66-2783-4391-B08A-9EB56991C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C44FD-1CC7-4ECA-A8E7-FBD97605DA6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95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18DED694-D3BF-46A0-8C5A-2CC8A295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F32DC763-02DB-42D3-8EC4-1A8F4196A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A8F7EC49-059B-4CA2-B130-26E977764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7FB81-3487-4FC4-9DE0-E5731186003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pic>
        <p:nvPicPr>
          <p:cNvPr id="8" name="Obrázek 5">
            <a:extLst>
              <a:ext uri="{FF2B5EF4-FFF2-40B4-BE49-F238E27FC236}">
                <a16:creationId xmlns:a16="http://schemas.microsoft.com/office/drawing/2014/main" id="{E49C9645-0A1B-40BC-980C-7B8DD2CFE9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-441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263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70142FC0-BE89-487D-874F-2C3C9C150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D3D6D6AB-ED70-4E0C-8284-F17858FE5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1CBFD9D2-AE75-4716-AEA7-4458096EE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FD27-6D8D-4F26-9F7E-F79617FB7BB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pic>
        <p:nvPicPr>
          <p:cNvPr id="10" name="Obrázek 5">
            <a:extLst>
              <a:ext uri="{FF2B5EF4-FFF2-40B4-BE49-F238E27FC236}">
                <a16:creationId xmlns:a16="http://schemas.microsoft.com/office/drawing/2014/main" id="{36F41287-B124-49F1-8E69-F24330CA8D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-441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014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3">
            <a:extLst>
              <a:ext uri="{FF2B5EF4-FFF2-40B4-BE49-F238E27FC236}">
                <a16:creationId xmlns:a16="http://schemas.microsoft.com/office/drawing/2014/main" id="{4FD2578D-048D-4C2D-B13C-EC6C97EC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2398C5B9-B027-4DD0-9D4D-F814F40D4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/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7CEB3A10-522D-4082-95A7-FBE6DC05F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BF494-17E1-4D69-908A-978843404E2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1130B09-977A-463E-A3E0-3932FEF034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-441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854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>
            <a:extLst>
              <a:ext uri="{FF2B5EF4-FFF2-40B4-BE49-F238E27FC236}">
                <a16:creationId xmlns:a16="http://schemas.microsoft.com/office/drawing/2014/main" id="{E5A9D3EE-370E-435B-873E-91CB655C5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3" name="Zástupný symbol pro zápatí 4">
            <a:extLst>
              <a:ext uri="{FF2B5EF4-FFF2-40B4-BE49-F238E27FC236}">
                <a16:creationId xmlns:a16="http://schemas.microsoft.com/office/drawing/2014/main" id="{DDCEF165-B2BB-418B-8D0A-5AF03090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/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C2FB966B-EF5A-4835-BCF1-A6CA7F427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1DC6B-6C8B-4413-BBD6-07DF0476D17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pic>
        <p:nvPicPr>
          <p:cNvPr id="5" name="Obrázek 5">
            <a:extLst>
              <a:ext uri="{FF2B5EF4-FFF2-40B4-BE49-F238E27FC236}">
                <a16:creationId xmlns:a16="http://schemas.microsoft.com/office/drawing/2014/main" id="{761C6E15-F63E-400D-8D1C-B8697823E5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-441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82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6C37AFDA-5C4E-4589-9FF3-227B21589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002BA672-B902-4DDE-92FB-5AC6940AC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399F8F70-5BA7-4196-A694-361BFD406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F8C83-79A7-4CCC-82D5-8D777D6B1FF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pic>
        <p:nvPicPr>
          <p:cNvPr id="8" name="Obrázek 5">
            <a:extLst>
              <a:ext uri="{FF2B5EF4-FFF2-40B4-BE49-F238E27FC236}">
                <a16:creationId xmlns:a16="http://schemas.microsoft.com/office/drawing/2014/main" id="{E6671135-D9AB-4E0C-8E75-10BF4CC5D2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-441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29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>
            <a:extLst>
              <a:ext uri="{FF2B5EF4-FFF2-40B4-BE49-F238E27FC236}">
                <a16:creationId xmlns:a16="http://schemas.microsoft.com/office/drawing/2014/main" id="{5D7A0F59-BADB-4DD4-878C-604E95FC8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B7043F7F-E3C2-42C1-BA9C-537CAC570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2C433243-3DEA-4E76-9888-D264454A8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87C58-933D-402E-83A1-DD409689F0E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pic>
        <p:nvPicPr>
          <p:cNvPr id="8" name="Obrázek 5">
            <a:extLst>
              <a:ext uri="{FF2B5EF4-FFF2-40B4-BE49-F238E27FC236}">
                <a16:creationId xmlns:a16="http://schemas.microsoft.com/office/drawing/2014/main" id="{4D7ADB85-4A78-4299-B63E-5455DCFDFE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-441"/>
            <a:ext cx="5016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70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>
            <a:extLst>
              <a:ext uri="{FF2B5EF4-FFF2-40B4-BE49-F238E27FC236}">
                <a16:creationId xmlns:a16="http://schemas.microsoft.com/office/drawing/2014/main" id="{8392C261-A027-44C8-80D7-EEB54559F7D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Zástupný symbol pro text 2">
            <a:extLst>
              <a:ext uri="{FF2B5EF4-FFF2-40B4-BE49-F238E27FC236}">
                <a16:creationId xmlns:a16="http://schemas.microsoft.com/office/drawing/2014/main" id="{1B24F6CB-8E14-4435-B300-16CA518A4D3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Klepnutím lze upravit styly předlohy textu.</a:t>
            </a:r>
          </a:p>
          <a:p>
            <a:pPr lvl="1"/>
            <a:r>
              <a:rPr lang="cs-CZ" altLang="cs-CZ" dirty="0"/>
              <a:t>Druhá úroveň</a:t>
            </a:r>
          </a:p>
          <a:p>
            <a:pPr lvl="2"/>
            <a:r>
              <a:rPr lang="cs-CZ" altLang="cs-CZ" dirty="0"/>
              <a:t>Třetí úroveň</a:t>
            </a:r>
          </a:p>
          <a:p>
            <a:pPr lvl="3"/>
            <a:r>
              <a:rPr lang="cs-CZ" altLang="cs-CZ" dirty="0"/>
              <a:t>Čtvrtá úroveň</a:t>
            </a:r>
          </a:p>
          <a:p>
            <a:pPr lvl="4"/>
            <a:r>
              <a:rPr lang="cs-CZ" alt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0C64E0B-4365-4BFE-BE22-F11FFF0AB5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cs-CZ" smtClean="0"/>
              <a:t>24.01.2018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17D22D9-A0BD-4EB5-95F8-79F194309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70C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S" smtClean="0"/>
              <a:t>Potřeby a perspektiva trhu práce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0699802-07B0-4DB7-B833-E2CD196402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C0AD0C2-B916-4E21-95B5-E4990D6F7A9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6" r:id="rId12"/>
  </p:sldLayoutIdLst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ástupný symbol pro obrázek 11"/>
          <p:cNvPicPr>
            <a:picLocks noGrp="1" noChangeAspect="1"/>
          </p:cNvPicPr>
          <p:nvPr>
            <p:ph type="pic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" r="424"/>
          <a:stretch>
            <a:fillRect/>
          </a:stretch>
        </p:blipFill>
        <p:spPr/>
      </p:pic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127448" y="4149080"/>
            <a:ext cx="10584664" cy="792088"/>
          </a:xfrm>
        </p:spPr>
        <p:txBody>
          <a:bodyPr>
            <a:normAutofit/>
          </a:bodyPr>
          <a:lstStyle/>
          <a:p>
            <a:r>
              <a:rPr lang="cs-CZ" sz="3733" dirty="0" smtClean="0">
                <a:solidFill>
                  <a:srgbClr val="0093D6"/>
                </a:solidFill>
              </a:rPr>
              <a:t>Potřeby a perspektiva trhu práce</a:t>
            </a:r>
            <a:endParaRPr lang="cs-CZ" sz="3733" dirty="0">
              <a:solidFill>
                <a:srgbClr val="0093D6"/>
              </a:solidFill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127448" y="4869160"/>
            <a:ext cx="10512656" cy="864096"/>
          </a:xfrm>
        </p:spPr>
        <p:txBody>
          <a:bodyPr>
            <a:normAutofit lnSpcReduction="10000"/>
          </a:bodyPr>
          <a:lstStyle/>
          <a:p>
            <a:r>
              <a:rPr lang="cs-CZ" sz="2400" dirty="0">
                <a:solidFill>
                  <a:srgbClr val="0093D6"/>
                </a:solidFill>
              </a:rPr>
              <a:t>Vzdělávací systém versus trh práce v Olomouckém kraji v 21. </a:t>
            </a:r>
            <a:r>
              <a:rPr lang="cs-CZ" sz="2400" dirty="0" smtClean="0">
                <a:solidFill>
                  <a:srgbClr val="0093D6"/>
                </a:solidFill>
              </a:rPr>
              <a:t>století</a:t>
            </a:r>
          </a:p>
          <a:p>
            <a:r>
              <a:rPr lang="cs-CZ" sz="2400" dirty="0" smtClean="0">
                <a:solidFill>
                  <a:srgbClr val="0093D6"/>
                </a:solidFill>
              </a:rPr>
              <a:t>Olomouc 24.1.2018</a:t>
            </a:r>
            <a:endParaRPr lang="cs-CZ" sz="2400" dirty="0">
              <a:solidFill>
                <a:srgbClr val="0093D6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00" y="1028733"/>
            <a:ext cx="1800200" cy="1244896"/>
          </a:xfrm>
          <a:prstGeom prst="rect">
            <a:avLst/>
          </a:prstGeom>
        </p:spPr>
      </p:pic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z="800" smtClean="0"/>
              <a:t>Potřeby a perspektiva trhu práce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263204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C5A76DE-220B-43DA-BA32-511F146E97EE}"/>
              </a:ext>
            </a:extLst>
          </p:cNvPr>
          <p:cNvSpPr/>
          <p:nvPr/>
        </p:nvSpPr>
        <p:spPr>
          <a:xfrm>
            <a:off x="1307468" y="730973"/>
            <a:ext cx="9577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3200" b="1" dirty="0" smtClean="0">
                <a:latin typeface="+mj-lt"/>
              </a:rPr>
              <a:t>ČERNÉ </a:t>
            </a:r>
            <a:r>
              <a:rPr lang="cs-CZ" altLang="cs-CZ" sz="3200" b="1" dirty="0" smtClean="0">
                <a:solidFill>
                  <a:srgbClr val="0070C0"/>
                </a:solidFill>
                <a:latin typeface="+mj-lt"/>
              </a:rPr>
              <a:t>versus </a:t>
            </a:r>
            <a:r>
              <a:rPr lang="cs-CZ" altLang="cs-CZ" sz="3200" b="1" dirty="0" smtClean="0">
                <a:solidFill>
                  <a:srgbClr val="FC6E52"/>
                </a:solidFill>
                <a:latin typeface="+mj-lt"/>
              </a:rPr>
              <a:t>RŮŽOVÉ</a:t>
            </a:r>
            <a:r>
              <a:rPr lang="cs-CZ" altLang="cs-CZ" sz="3200" b="1" dirty="0" smtClean="0">
                <a:solidFill>
                  <a:srgbClr val="0070C0"/>
                </a:solidFill>
                <a:latin typeface="+mj-lt"/>
              </a:rPr>
              <a:t> představy</a:t>
            </a:r>
            <a:r>
              <a:rPr lang="cs-CZ" altLang="cs-CZ" sz="3200" b="1" dirty="0" smtClean="0">
                <a:solidFill>
                  <a:srgbClr val="00B0F0"/>
                </a:solidFill>
                <a:latin typeface="+mj-lt"/>
              </a:rPr>
              <a:t> </a:t>
            </a:r>
            <a:endParaRPr lang="cs-CZ" sz="2800" dirty="0">
              <a:solidFill>
                <a:srgbClr val="4D4D4D"/>
              </a:solidFill>
              <a:latin typeface="+mn-lt"/>
              <a:cs typeface="+mn-cs"/>
            </a:endParaRP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B0F0"/>
                </a:solidFill>
              </a:rPr>
              <a:t>Potřeby a perspektiva trhu práce</a:t>
            </a: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6" name="Zástupný symbol pro text 7"/>
          <p:cNvSpPr txBox="1">
            <a:spLocks/>
          </p:cNvSpPr>
          <p:nvPr/>
        </p:nvSpPr>
        <p:spPr bwMode="auto">
          <a:xfrm>
            <a:off x="1055440" y="1628800"/>
            <a:ext cx="10206981" cy="455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1">
              <a:spcBef>
                <a:spcPts val="600"/>
              </a:spcBef>
              <a:buClr>
                <a:srgbClr val="0070C0"/>
              </a:buClr>
              <a:buNone/>
              <a:tabLst>
                <a:tab pos="0" algn="l"/>
              </a:tabLst>
              <a:defRPr/>
            </a:pPr>
            <a:endParaRPr lang="cs-CZ" altLang="cs-CZ" sz="24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/>
              <a:t>Světové ekonomické fórum v Davosu 2015 varuje: </a:t>
            </a:r>
            <a:r>
              <a:rPr lang="cs-CZ" sz="2000" b="1" dirty="0" smtClean="0"/>
              <a:t>Díky 4. průmyslové revoluci do roku 2020 </a:t>
            </a:r>
            <a:r>
              <a:rPr lang="cs-CZ" sz="2000" b="1" dirty="0"/>
              <a:t>v 15 technologicky nejvyspělejších zemích světa </a:t>
            </a:r>
            <a:r>
              <a:rPr lang="cs-CZ" sz="2000" b="1" dirty="0" smtClean="0"/>
              <a:t>ubude </a:t>
            </a:r>
            <a:r>
              <a:rPr lang="cs-CZ" sz="2000" b="1" dirty="0"/>
              <a:t>až 7,1 milionu pracovních míst </a:t>
            </a:r>
            <a:r>
              <a:rPr lang="cs-CZ" sz="2000" b="1" dirty="0" smtClean="0">
                <a:solidFill>
                  <a:srgbClr val="FC6E52"/>
                </a:solidFill>
              </a:rPr>
              <a:t>(ale přibude kolem 2 milionů)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b="1" dirty="0"/>
              <a:t>Nové technologie v Česku nejvíce ohrožují dělnické </a:t>
            </a:r>
            <a:r>
              <a:rPr lang="cs-CZ" sz="2000" b="1" dirty="0" smtClean="0"/>
              <a:t>profese (zpracovatelský průmysl, zpracování kovů), </a:t>
            </a:r>
            <a:r>
              <a:rPr lang="cs-CZ" sz="2000" b="1" dirty="0"/>
              <a:t>zaměstnance v </a:t>
            </a:r>
            <a:r>
              <a:rPr lang="cs-CZ" sz="2000" b="1" dirty="0" smtClean="0"/>
              <a:t>logistice (sklady a doprava), mnoho </a:t>
            </a:r>
            <a:r>
              <a:rPr lang="cs-CZ" sz="2000" b="1" dirty="0"/>
              <a:t>lidí v </a:t>
            </a:r>
            <a:r>
              <a:rPr lang="cs-CZ" sz="2000" b="1" dirty="0" smtClean="0"/>
              <a:t>administrativě – odbory mluví až o 40% pracovních míst, Úřad vlády ČR o cca 400 tisících </a:t>
            </a:r>
            <a:r>
              <a:rPr lang="cs-CZ" sz="2000" dirty="0" smtClean="0"/>
              <a:t>(700 tisíc ubude, </a:t>
            </a:r>
            <a:r>
              <a:rPr lang="cs-CZ" sz="2000" dirty="0" smtClean="0">
                <a:solidFill>
                  <a:srgbClr val="FC6E52"/>
                </a:solidFill>
              </a:rPr>
              <a:t>300 tisíc přibude</a:t>
            </a:r>
            <a:r>
              <a:rPr lang="cs-CZ" sz="2000" dirty="0" smtClean="0"/>
              <a:t>)</a:t>
            </a:r>
            <a:endParaRPr lang="cs-CZ" sz="2000" b="1" dirty="0" smtClean="0"/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rgbClr val="FC6E52"/>
                </a:solidFill>
              </a:rPr>
              <a:t>Jsou ohrožena mimo jiné i </a:t>
            </a:r>
            <a:r>
              <a:rPr lang="cs-CZ" sz="2000" b="1" dirty="0" smtClean="0">
                <a:solidFill>
                  <a:srgbClr val="FC6E52"/>
                </a:solidFill>
              </a:rPr>
              <a:t>pracovní místa, o která není zájem </a:t>
            </a:r>
            <a:r>
              <a:rPr lang="cs-CZ" sz="2000" dirty="0" smtClean="0">
                <a:solidFill>
                  <a:srgbClr val="FC6E52"/>
                </a:solidFill>
              </a:rPr>
              <a:t>ze strany zaměstnanců  </a:t>
            </a:r>
            <a:endParaRPr lang="cs-CZ" sz="2000" dirty="0">
              <a:solidFill>
                <a:srgbClr val="FC6E52"/>
              </a:solidFill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rgbClr val="FC6E52"/>
                </a:solidFill>
              </a:rPr>
              <a:t>Přesun </a:t>
            </a:r>
            <a:r>
              <a:rPr lang="cs-CZ" sz="2000" b="1" dirty="0" smtClean="0">
                <a:solidFill>
                  <a:srgbClr val="FC6E52"/>
                </a:solidFill>
              </a:rPr>
              <a:t>cca 30% zaměstnanců </a:t>
            </a:r>
            <a:r>
              <a:rPr lang="cs-CZ" sz="2000" dirty="0" smtClean="0">
                <a:solidFill>
                  <a:srgbClr val="FC6E52"/>
                </a:solidFill>
              </a:rPr>
              <a:t>ze sekundární do terciární sféry 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rgbClr val="FC6E52"/>
                </a:solidFill>
              </a:rPr>
              <a:t>Pozitivní roli sehraje </a:t>
            </a:r>
            <a:r>
              <a:rPr lang="cs-CZ" sz="2000" b="1" dirty="0" smtClean="0">
                <a:solidFill>
                  <a:srgbClr val="FC6E52"/>
                </a:solidFill>
              </a:rPr>
              <a:t>demografický vývoj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rgbClr val="FC6E52"/>
                </a:solidFill>
              </a:rPr>
              <a:t>Negativní dopad nových technologií se neprojeví u </a:t>
            </a:r>
            <a:r>
              <a:rPr lang="cs-CZ" sz="2000" b="1" dirty="0" smtClean="0">
                <a:solidFill>
                  <a:srgbClr val="FC6E52"/>
                </a:solidFill>
              </a:rPr>
              <a:t>dobře připravené mladé generace </a:t>
            </a:r>
            <a:r>
              <a:rPr lang="cs-CZ" sz="2000" b="1" dirty="0" smtClean="0">
                <a:solidFill>
                  <a:srgbClr val="FC6E52"/>
                </a:solidFill>
              </a:rPr>
              <a:t> </a:t>
            </a:r>
          </a:p>
          <a:p>
            <a:pPr marL="0" indent="0" hangingPunct="1">
              <a:spcBef>
                <a:spcPts val="600"/>
              </a:spcBef>
              <a:buClr>
                <a:srgbClr val="0070C0"/>
              </a:buClr>
              <a:buNone/>
              <a:tabLst>
                <a:tab pos="0" algn="l"/>
              </a:tabLst>
              <a:defRPr/>
            </a:pPr>
            <a:endParaRPr lang="cs-CZ" altLang="cs-CZ" sz="2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2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C5A76DE-220B-43DA-BA32-511F146E97EE}"/>
              </a:ext>
            </a:extLst>
          </p:cNvPr>
          <p:cNvSpPr/>
          <p:nvPr/>
        </p:nvSpPr>
        <p:spPr>
          <a:xfrm>
            <a:off x="497531" y="730973"/>
            <a:ext cx="103870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3200" b="1" dirty="0" smtClean="0">
                <a:solidFill>
                  <a:srgbClr val="00B0F0"/>
                </a:solidFill>
                <a:latin typeface="+mj-lt"/>
              </a:rPr>
              <a:t>UMÍME SPECIFIKOVAT POTŘEBNÉ KOMPETENCE A DOVEDNOSTI V BUDOUCÍCH 5 AŽ 10 LETECH? </a:t>
            </a:r>
            <a:r>
              <a:rPr lang="cs-CZ" altLang="cs-CZ" sz="3200" b="1" dirty="0" smtClean="0">
                <a:solidFill>
                  <a:srgbClr val="FF0000"/>
                </a:solidFill>
                <a:latin typeface="+mj-lt"/>
              </a:rPr>
              <a:t>ALE UPŘÍMNĚ! </a:t>
            </a:r>
            <a:endParaRPr lang="cs-CZ" sz="28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B0F0"/>
                </a:solidFill>
              </a:rPr>
              <a:t>Potřeby a perspektiva trhu práce</a:t>
            </a:r>
            <a:endParaRPr lang="cs-CZ" dirty="0">
              <a:solidFill>
                <a:srgbClr val="00B0F0"/>
              </a:solidFill>
            </a:endParaRPr>
          </a:p>
        </p:txBody>
      </p:sp>
      <p:pic>
        <p:nvPicPr>
          <p:cNvPr id="1026" name="Picture 2" descr="Výsledek obrázku pro křišťálová koule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528" y="980728"/>
            <a:ext cx="1287073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ástupný symbol pro text 7"/>
          <p:cNvSpPr txBox="1">
            <a:spLocks/>
          </p:cNvSpPr>
          <p:nvPr/>
        </p:nvSpPr>
        <p:spPr bwMode="auto">
          <a:xfrm>
            <a:off x="526704" y="2348880"/>
            <a:ext cx="916969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1">
              <a:spcBef>
                <a:spcPts val="600"/>
              </a:spcBef>
              <a:buClr>
                <a:srgbClr val="0070C0"/>
              </a:buClr>
              <a:buNone/>
              <a:tabLst>
                <a:tab pos="0" algn="l"/>
              </a:tabLst>
              <a:defRPr/>
            </a:pPr>
            <a:r>
              <a:rPr lang="cs-CZ" altLang="cs-CZ" sz="2400" dirty="0" smtClean="0">
                <a:solidFill>
                  <a:srgbClr val="0070C0"/>
                </a:solidFill>
              </a:rPr>
              <a:t>Těžko</a:t>
            </a:r>
            <a:r>
              <a:rPr lang="cs-CZ" altLang="cs-CZ" sz="2400" dirty="0" smtClean="0">
                <a:solidFill>
                  <a:schemeClr val="bg1">
                    <a:lumMod val="50000"/>
                  </a:schemeClr>
                </a:solidFill>
              </a:rPr>
              <a:t> v současné době exaktně naše představy </a:t>
            </a:r>
            <a:r>
              <a:rPr lang="cs-CZ" altLang="cs-CZ" sz="2400" dirty="0" smtClean="0">
                <a:solidFill>
                  <a:srgbClr val="0070C0"/>
                </a:solidFill>
              </a:rPr>
              <a:t>specifikujeme</a:t>
            </a:r>
            <a:r>
              <a:rPr lang="cs-CZ" altLang="cs-CZ" sz="2400" dirty="0" smtClean="0">
                <a:solidFill>
                  <a:schemeClr val="bg1">
                    <a:lumMod val="50000"/>
                  </a:schemeClr>
                </a:solidFill>
              </a:rPr>
              <a:t> – důvody:</a:t>
            </a:r>
          </a:p>
          <a:p>
            <a:pPr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cs-CZ" altLang="cs-CZ" sz="2000" dirty="0" smtClean="0">
                <a:solidFill>
                  <a:srgbClr val="0070C0"/>
                </a:solidFill>
              </a:rPr>
              <a:t>Nemáme jasno 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ani v dovednostech požadovaných na současná pracovní místa (navzdory NSP a NSK)</a:t>
            </a:r>
          </a:p>
          <a:p>
            <a:pPr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cs-CZ" altLang="cs-CZ" sz="2000" dirty="0" smtClean="0">
                <a:solidFill>
                  <a:srgbClr val="0070C0"/>
                </a:solidFill>
              </a:rPr>
              <a:t>Obecné povědomí o Průmyslu 4.0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 se zploštilo do pojmů </a:t>
            </a:r>
            <a:r>
              <a:rPr lang="cs-CZ" altLang="cs-CZ" sz="2000" dirty="0" smtClean="0">
                <a:solidFill>
                  <a:srgbClr val="0070C0"/>
                </a:solidFill>
              </a:rPr>
              <a:t>digitalizace a robotizace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, přičemž obě aktivity je nutno chápat pouze jako </a:t>
            </a:r>
            <a:r>
              <a:rPr lang="cs-CZ" altLang="cs-CZ" sz="2000" dirty="0" smtClean="0">
                <a:solidFill>
                  <a:srgbClr val="0070C0"/>
                </a:solidFill>
              </a:rPr>
              <a:t>prostředek nikoliv cíl 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a orientovat se při studiu pouze na ně, je velmi krátkozraké </a:t>
            </a:r>
          </a:p>
          <a:p>
            <a:pPr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cs-CZ" altLang="cs-CZ" sz="2000" dirty="0" smtClean="0">
                <a:solidFill>
                  <a:srgbClr val="0070C0"/>
                </a:solidFill>
              </a:rPr>
              <a:t>Nejsme schopni 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ani důkladně analyzovat dovednosti současných absolventů různých škol</a:t>
            </a:r>
            <a:endParaRPr lang="cs-CZ" altLang="cs-CZ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cs-CZ" altLang="cs-CZ" sz="2000" dirty="0" smtClean="0">
                <a:solidFill>
                  <a:srgbClr val="0070C0"/>
                </a:solidFill>
              </a:rPr>
              <a:t>Propastné rozdíly 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ve kvalitě absolventů</a:t>
            </a:r>
          </a:p>
          <a:p>
            <a:pPr lvl="1"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Nutnosti </a:t>
            </a:r>
            <a:r>
              <a:rPr lang="cs-CZ" altLang="cs-CZ" sz="2000" dirty="0" smtClean="0">
                <a:solidFill>
                  <a:srgbClr val="0070C0"/>
                </a:solidFill>
              </a:rPr>
              <a:t>rychlého zařazení 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do pracovního procesu </a:t>
            </a:r>
          </a:p>
          <a:p>
            <a:pPr marL="0" indent="0" hangingPunct="1">
              <a:spcBef>
                <a:spcPts val="600"/>
              </a:spcBef>
              <a:buClr>
                <a:srgbClr val="0070C0"/>
              </a:buClr>
              <a:buNone/>
              <a:tabLst>
                <a:tab pos="0" algn="l"/>
              </a:tabLst>
              <a:defRPr/>
            </a:pPr>
            <a:endParaRPr lang="cs-CZ" altLang="cs-CZ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hangingPunct="1">
              <a:spcBef>
                <a:spcPts val="600"/>
              </a:spcBef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endParaRPr lang="cs-CZ" altLang="cs-CZ" sz="2400" b="1" dirty="0" smtClean="0">
              <a:solidFill>
                <a:srgbClr val="0070C0"/>
              </a:solidFill>
            </a:endParaRPr>
          </a:p>
          <a:p>
            <a:pPr hangingPunct="1">
              <a:spcBef>
                <a:spcPts val="600"/>
              </a:spcBef>
              <a:tabLst>
                <a:tab pos="0" algn="l"/>
              </a:tabLst>
              <a:defRPr/>
            </a:pPr>
            <a:endParaRPr lang="cs-CZ" altLang="cs-CZ" sz="2400" b="1" dirty="0" smtClean="0">
              <a:solidFill>
                <a:srgbClr val="FF0000"/>
              </a:solidFill>
            </a:endParaRPr>
          </a:p>
          <a:p>
            <a:pPr marL="192088" lvl="1" indent="0" hangingPunct="1">
              <a:buFont typeface="Wingdings" panose="05000000000000000000" pitchFamily="2" charset="2"/>
              <a:buNone/>
              <a:defRPr/>
            </a:pPr>
            <a:endParaRPr lang="cs-CZ" altLang="cs-CZ" dirty="0" smtClean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pic>
        <p:nvPicPr>
          <p:cNvPr id="4" name="Picture 2" descr="Image result for absolventi technických šk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392" y="2780928"/>
            <a:ext cx="2232248" cy="321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57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C5A76DE-220B-43DA-BA32-511F146E97EE}"/>
              </a:ext>
            </a:extLst>
          </p:cNvPr>
          <p:cNvSpPr/>
          <p:nvPr/>
        </p:nvSpPr>
        <p:spPr>
          <a:xfrm>
            <a:off x="497531" y="730973"/>
            <a:ext cx="103870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3200" b="1" dirty="0" smtClean="0">
                <a:solidFill>
                  <a:srgbClr val="00B0F0"/>
                </a:solidFill>
                <a:latin typeface="+mj-lt"/>
              </a:rPr>
              <a:t>UMÍME SPECIFIKOVAT POTŘEBNÉ KOMPETENCE A DOVEDNOSTI V BUDOUCÍCH 5 AŽ 10 LETECH? </a:t>
            </a:r>
            <a:r>
              <a:rPr lang="cs-CZ" altLang="cs-CZ" sz="3200" b="1" dirty="0" smtClean="0">
                <a:solidFill>
                  <a:srgbClr val="FF0000"/>
                </a:solidFill>
                <a:latin typeface="+mj-lt"/>
              </a:rPr>
              <a:t>ALE UPŘÍMNĚ! </a:t>
            </a:r>
            <a:endParaRPr lang="cs-CZ" sz="28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B0F0"/>
                </a:solidFill>
              </a:rPr>
              <a:t>Potřeby a perspektiva trhu práce</a:t>
            </a:r>
            <a:endParaRPr lang="cs-CZ" dirty="0">
              <a:solidFill>
                <a:srgbClr val="00B0F0"/>
              </a:solidFill>
            </a:endParaRPr>
          </a:p>
        </p:txBody>
      </p:sp>
      <p:pic>
        <p:nvPicPr>
          <p:cNvPr id="1026" name="Picture 2" descr="Výsledek obrázku pro křišťálová koule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528" y="980728"/>
            <a:ext cx="1287073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ástupný symbol pro text 7"/>
          <p:cNvSpPr txBox="1">
            <a:spLocks/>
          </p:cNvSpPr>
          <p:nvPr/>
        </p:nvSpPr>
        <p:spPr bwMode="auto">
          <a:xfrm>
            <a:off x="522152" y="1758538"/>
            <a:ext cx="1166529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1">
              <a:spcBef>
                <a:spcPts val="600"/>
              </a:spcBef>
              <a:buClr>
                <a:srgbClr val="0070C0"/>
              </a:buClr>
              <a:buNone/>
              <a:tabLst>
                <a:tab pos="0" algn="l"/>
              </a:tabLst>
              <a:defRPr/>
            </a:pPr>
            <a:r>
              <a:rPr lang="cs-CZ" altLang="cs-CZ" sz="2400" dirty="0" smtClean="0">
                <a:solidFill>
                  <a:schemeClr val="bg1">
                    <a:lumMod val="50000"/>
                  </a:schemeClr>
                </a:solidFill>
              </a:rPr>
              <a:t>Další důvody:</a:t>
            </a:r>
          </a:p>
          <a:p>
            <a:pPr hangingPunct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Měnící se </a:t>
            </a:r>
            <a:r>
              <a:rPr lang="cs-CZ" altLang="cs-CZ" sz="2000" dirty="0" smtClean="0">
                <a:solidFill>
                  <a:srgbClr val="0070C0"/>
                </a:solidFill>
              </a:rPr>
              <a:t>principy v organizaci práce</a:t>
            </a:r>
          </a:p>
          <a:p>
            <a:pPr lvl="1">
              <a:buClr>
                <a:srgbClr val="4F81BD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Neustálé </a:t>
            </a:r>
            <a:r>
              <a:rPr lang="cs-CZ" sz="2000" dirty="0" smtClean="0">
                <a:solidFill>
                  <a:srgbClr val="0070C0"/>
                </a:solidFill>
              </a:rPr>
              <a:t>zrychlování technologické adaptability</a:t>
            </a:r>
          </a:p>
          <a:p>
            <a:pPr lvl="1">
              <a:buClr>
                <a:srgbClr val="4F81BD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cs-CZ" sz="2000" dirty="0" smtClean="0">
                <a:solidFill>
                  <a:srgbClr val="0070C0"/>
                </a:solidFill>
              </a:rPr>
              <a:t>Zkracování životního cyklu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 celého portfolia produktů</a:t>
            </a:r>
          </a:p>
          <a:p>
            <a:pPr lvl="1">
              <a:buClr>
                <a:srgbClr val="4F81BD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cs-CZ" sz="2000" dirty="0" smtClean="0">
                <a:solidFill>
                  <a:srgbClr val="0070C0"/>
                </a:solidFill>
              </a:rPr>
              <a:t>Personalizace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 produktů – potřeba lepšího vnímání potřeb odběratele</a:t>
            </a:r>
          </a:p>
          <a:p>
            <a:pPr lvl="1">
              <a:buClr>
                <a:srgbClr val="4F81BD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Rozvoj dalších </a:t>
            </a:r>
            <a:r>
              <a:rPr lang="cs-CZ" sz="2000" dirty="0" smtClean="0">
                <a:solidFill>
                  <a:srgbClr val="0070C0"/>
                </a:solidFill>
              </a:rPr>
              <a:t>služeb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 spojených s využíváním jednotlivých produktů</a:t>
            </a:r>
          </a:p>
          <a:p>
            <a:pPr lvl="1">
              <a:buClr>
                <a:srgbClr val="4F81BD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Zpětné </a:t>
            </a:r>
            <a:r>
              <a:rPr lang="cs-CZ" sz="2000" dirty="0" smtClean="0">
                <a:solidFill>
                  <a:srgbClr val="0070C0"/>
                </a:solidFill>
              </a:rPr>
              <a:t>přesuny výroby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 z oblastí s „levnou pracovní silou“</a:t>
            </a:r>
          </a:p>
          <a:p>
            <a:pPr lvl="1">
              <a:buClr>
                <a:srgbClr val="4F81BD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Nový pohled na nakládání s </a:t>
            </a:r>
            <a:r>
              <a:rPr lang="cs-CZ" sz="2000" dirty="0" smtClean="0">
                <a:solidFill>
                  <a:srgbClr val="0070C0"/>
                </a:solidFill>
              </a:rPr>
              <a:t>produkty s ukončenou životností</a:t>
            </a:r>
            <a:endParaRPr lang="cs-CZ" altLang="cs-CZ" sz="2000" dirty="0" smtClean="0">
              <a:solidFill>
                <a:srgbClr val="0070C0"/>
              </a:solidFill>
            </a:endParaRPr>
          </a:p>
          <a:p>
            <a:pPr marL="0" indent="0" hangingPunct="1">
              <a:spcBef>
                <a:spcPts val="600"/>
              </a:spcBef>
              <a:buClr>
                <a:srgbClr val="0070C0"/>
              </a:buClr>
              <a:buNone/>
              <a:tabLst>
                <a:tab pos="0" algn="l"/>
              </a:tabLst>
              <a:defRPr/>
            </a:pPr>
            <a:endParaRPr lang="cs-CZ" altLang="cs-CZ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hangingPunct="1">
              <a:spcBef>
                <a:spcPts val="600"/>
              </a:spcBef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endParaRPr lang="cs-CZ" altLang="cs-CZ" sz="2400" b="1" dirty="0" smtClean="0">
              <a:solidFill>
                <a:srgbClr val="0070C0"/>
              </a:solidFill>
            </a:endParaRPr>
          </a:p>
          <a:p>
            <a:pPr marL="0" indent="0" hangingPunct="1">
              <a:spcBef>
                <a:spcPts val="600"/>
              </a:spcBef>
              <a:buNone/>
              <a:tabLst>
                <a:tab pos="0" algn="l"/>
              </a:tabLst>
              <a:defRPr/>
            </a:pPr>
            <a:endParaRPr lang="cs-CZ" altLang="cs-CZ" sz="2400" b="1" dirty="0" smtClean="0">
              <a:solidFill>
                <a:srgbClr val="FF0000"/>
              </a:solidFill>
            </a:endParaRPr>
          </a:p>
          <a:p>
            <a:pPr marL="192088" lvl="1" indent="0" hangingPunct="1">
              <a:buFont typeface="Wingdings" panose="05000000000000000000" pitchFamily="2" charset="2"/>
              <a:buNone/>
              <a:defRPr/>
            </a:pPr>
            <a:endParaRPr lang="cs-CZ" altLang="cs-CZ" dirty="0" smtClean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pic>
        <p:nvPicPr>
          <p:cNvPr id="3" name="Picture 2" descr="Výsledek obrázku pro organizace práce v podnik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176" y="4005064"/>
            <a:ext cx="4351742" cy="264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18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C5A76DE-220B-43DA-BA32-511F146E97EE}"/>
              </a:ext>
            </a:extLst>
          </p:cNvPr>
          <p:cNvSpPr/>
          <p:nvPr/>
        </p:nvSpPr>
        <p:spPr>
          <a:xfrm>
            <a:off x="1307468" y="730973"/>
            <a:ext cx="95770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3200" b="1" dirty="0" smtClean="0">
                <a:solidFill>
                  <a:srgbClr val="00B0F0"/>
                </a:solidFill>
                <a:latin typeface="+mj-lt"/>
              </a:rPr>
              <a:t>UMÍME SPECIFIKOVAT POTŘEBNÉ KOMPETENCE A DOVEDNOSTI V BUDOUCÍCH 5 AŽ 10 LETECH? </a:t>
            </a:r>
            <a:endParaRPr lang="cs-CZ" sz="2800" dirty="0">
              <a:solidFill>
                <a:srgbClr val="4D4D4D"/>
              </a:solidFill>
              <a:latin typeface="+mn-lt"/>
              <a:cs typeface="+mn-cs"/>
            </a:endParaRP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B0F0"/>
                </a:solidFill>
              </a:rPr>
              <a:t>Potřeby a perspektiva trhu práce</a:t>
            </a:r>
            <a:endParaRPr lang="cs-CZ" dirty="0">
              <a:solidFill>
                <a:srgbClr val="00B0F0"/>
              </a:solidFill>
            </a:endParaRPr>
          </a:p>
        </p:txBody>
      </p:sp>
      <p:pic>
        <p:nvPicPr>
          <p:cNvPr id="1026" name="Picture 2" descr="Výsledek obrázku pro křišťálová koule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536" y="957823"/>
            <a:ext cx="1080120" cy="62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ástupný symbol pro text 7"/>
          <p:cNvSpPr txBox="1">
            <a:spLocks/>
          </p:cNvSpPr>
          <p:nvPr/>
        </p:nvSpPr>
        <p:spPr bwMode="auto">
          <a:xfrm>
            <a:off x="497531" y="1938287"/>
            <a:ext cx="1166529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1">
              <a:spcBef>
                <a:spcPts val="600"/>
              </a:spcBef>
              <a:buClr>
                <a:srgbClr val="0070C0"/>
              </a:buClr>
              <a:buNone/>
              <a:tabLst>
                <a:tab pos="0" algn="l"/>
              </a:tabLst>
              <a:defRPr/>
            </a:pPr>
            <a:r>
              <a:rPr lang="cs-CZ" altLang="cs-CZ" sz="24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cs-CZ" altLang="cs-CZ" sz="2400" dirty="0" smtClean="0">
                <a:solidFill>
                  <a:schemeClr val="bg1">
                    <a:lumMod val="50000"/>
                  </a:schemeClr>
                </a:solidFill>
              </a:rPr>
              <a:t>oučasné představy firem: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Nutný </a:t>
            </a:r>
            <a:r>
              <a:rPr lang="cs-CZ" sz="2000" dirty="0">
                <a:solidFill>
                  <a:srgbClr val="0070C0"/>
                </a:solidFill>
              </a:rPr>
              <a:t>komplexnější základ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, studium technických a přírodovědných oborů, </a:t>
            </a:r>
            <a:r>
              <a:rPr lang="cs-CZ" sz="2000" dirty="0">
                <a:solidFill>
                  <a:srgbClr val="0070C0"/>
                </a:solidFill>
              </a:rPr>
              <a:t>znalostní základ 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stojí pro většinu oborů na znalostech </a:t>
            </a:r>
            <a:r>
              <a:rPr lang="cs-CZ" sz="2000" dirty="0">
                <a:solidFill>
                  <a:srgbClr val="0070C0"/>
                </a:solidFill>
              </a:rPr>
              <a:t>matematiky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 (podmínka logického myšlení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)  </a:t>
            </a:r>
            <a:endParaRPr lang="cs-CZ" sz="20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rgbClr val="0070C0"/>
                </a:solidFill>
              </a:rPr>
              <a:t>Interdisciplinarita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technické 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přírodovědné 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zaměření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doplněné o 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prvek přenositelných kompetencí a naopak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společenskovědní 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humanitní zaměření doplněné o prvek 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informatických a digitálních dovedností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Navození </a:t>
            </a:r>
            <a:r>
              <a:rPr lang="cs-CZ" sz="2000" dirty="0" smtClean="0">
                <a:solidFill>
                  <a:srgbClr val="0070C0"/>
                </a:solidFill>
              </a:rPr>
              <a:t>prostředí </a:t>
            </a:r>
            <a:r>
              <a:rPr lang="cs-CZ" sz="2000" dirty="0">
                <a:solidFill>
                  <a:srgbClr val="0070C0"/>
                </a:solidFill>
              </a:rPr>
              <a:t>neustálého doplňování </a:t>
            </a:r>
            <a:r>
              <a:rPr lang="cs-CZ" sz="2000" dirty="0" smtClean="0">
                <a:solidFill>
                  <a:srgbClr val="0070C0"/>
                </a:solidFill>
              </a:rPr>
              <a:t>kvalifikace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– zejména o další přenositelné 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dovednosti (vyhledávání a práce s informacemi, digitální kompetence, jazykové kompetence),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zvýšit i u mladých lidí povědomí o tom, že zásadní roli bude hrát </a:t>
            </a:r>
            <a:r>
              <a:rPr lang="cs-CZ" sz="2000" dirty="0" smtClean="0">
                <a:solidFill>
                  <a:srgbClr val="0070C0"/>
                </a:solidFill>
              </a:rPr>
              <a:t>celoživotní vzdělávání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Dovednosti </a:t>
            </a:r>
            <a:r>
              <a:rPr lang="cs-CZ" sz="2000" dirty="0">
                <a:solidFill>
                  <a:srgbClr val="0070C0"/>
                </a:solidFill>
              </a:rPr>
              <a:t>X</a:t>
            </a:r>
            <a:r>
              <a:rPr lang="cs-CZ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povolání</a:t>
            </a:r>
            <a:r>
              <a:rPr lang="cs-CZ" sz="2000" b="1" dirty="0"/>
              <a:t>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(opět začínající rozpor mezi NSP a NSK) – musíme se naučit specifikovat </a:t>
            </a:r>
            <a:r>
              <a:rPr lang="cs-CZ" sz="2000" dirty="0" smtClean="0">
                <a:solidFill>
                  <a:srgbClr val="0070C0"/>
                </a:solidFill>
              </a:rPr>
              <a:t>sady dovedností pro konkrétní pracovní </a:t>
            </a:r>
            <a:r>
              <a:rPr lang="cs-CZ" sz="2000" dirty="0" smtClean="0">
                <a:solidFill>
                  <a:srgbClr val="0070C0"/>
                </a:solidFill>
              </a:rPr>
              <a:t>pozice v konkrétní firmě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a mluvit o tom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rgbClr val="0070C0"/>
                </a:solidFill>
              </a:rPr>
              <a:t>Digitální </a:t>
            </a:r>
            <a:r>
              <a:rPr lang="cs-CZ" sz="2000" dirty="0">
                <a:solidFill>
                  <a:srgbClr val="0070C0"/>
                </a:solidFill>
              </a:rPr>
              <a:t>zodpovědnost </a:t>
            </a: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– život a práce nejsou počítačové hry  </a:t>
            </a:r>
          </a:p>
          <a:p>
            <a:pPr marL="0" indent="0" hangingPunct="1">
              <a:spcBef>
                <a:spcPts val="600"/>
              </a:spcBef>
              <a:buClr>
                <a:srgbClr val="0070C0"/>
              </a:buClr>
              <a:buNone/>
              <a:tabLst>
                <a:tab pos="0" algn="l"/>
              </a:tabLst>
              <a:defRPr/>
            </a:pPr>
            <a:endParaRPr lang="cs-CZ" altLang="cs-CZ" sz="2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07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C5A76DE-220B-43DA-BA32-511F146E97EE}"/>
              </a:ext>
            </a:extLst>
          </p:cNvPr>
          <p:cNvSpPr/>
          <p:nvPr/>
        </p:nvSpPr>
        <p:spPr>
          <a:xfrm>
            <a:off x="1307468" y="730973"/>
            <a:ext cx="9577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3200" b="1" dirty="0" smtClean="0">
                <a:solidFill>
                  <a:srgbClr val="00B0F0"/>
                </a:solidFill>
                <a:latin typeface="+mj-lt"/>
              </a:rPr>
              <a:t>CO PRO NAPLNĚNÍ NAŠICH PŘEDSTAV DĚLÁME? </a:t>
            </a:r>
            <a:endParaRPr lang="cs-CZ" sz="2800" dirty="0">
              <a:solidFill>
                <a:srgbClr val="4D4D4D"/>
              </a:solidFill>
              <a:latin typeface="+mn-lt"/>
              <a:cs typeface="+mn-cs"/>
            </a:endParaRP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B0F0"/>
                </a:solidFill>
              </a:rPr>
              <a:t>Potřeby a perspektiva trhu práce</a:t>
            </a: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6" name="Zástupný symbol pro text 7"/>
          <p:cNvSpPr txBox="1">
            <a:spLocks/>
          </p:cNvSpPr>
          <p:nvPr/>
        </p:nvSpPr>
        <p:spPr bwMode="auto">
          <a:xfrm>
            <a:off x="526704" y="1340767"/>
            <a:ext cx="11185920" cy="501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Popularizace technického vzdělávání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cs-CZ" sz="20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endParaRPr lang="cs-CZ" sz="20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rgbClr val="0070C0"/>
                </a:solidFill>
              </a:rPr>
              <a:t>Regionální akce 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Kybernetická revoluce.cz </a:t>
            </a:r>
            <a:r>
              <a:rPr lang="cs-CZ" altLang="cs-CZ" sz="2000" dirty="0">
                <a:solidFill>
                  <a:schemeClr val="bg1">
                    <a:lumMod val="50000"/>
                  </a:schemeClr>
                </a:solidFill>
              </a:rPr>
              <a:t>aneb </a:t>
            </a:r>
            <a:r>
              <a:rPr lang="cs-CZ" altLang="cs-CZ" sz="2000" dirty="0">
                <a:solidFill>
                  <a:srgbClr val="0070C0"/>
                </a:solidFill>
              </a:rPr>
              <a:t>Průmysl 4.0 v </a:t>
            </a:r>
            <a:r>
              <a:rPr lang="cs-CZ" altLang="cs-CZ" sz="2000" dirty="0" smtClean="0">
                <a:solidFill>
                  <a:srgbClr val="0070C0"/>
                </a:solidFill>
              </a:rPr>
              <a:t>praxi 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(7 krajských měst v roce 2017)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Kybernetická revoluce.cz </a:t>
            </a:r>
            <a:r>
              <a:rPr lang="cs-CZ" altLang="cs-CZ" sz="2000" dirty="0">
                <a:solidFill>
                  <a:schemeClr val="bg1">
                    <a:lumMod val="50000"/>
                  </a:schemeClr>
                </a:solidFill>
              </a:rPr>
              <a:t>aneb </a:t>
            </a:r>
            <a:r>
              <a:rPr lang="cs-CZ" altLang="cs-CZ" sz="2000" dirty="0">
                <a:solidFill>
                  <a:srgbClr val="0070C0"/>
                </a:solidFill>
              </a:rPr>
              <a:t>Lid versus roboti? 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(9 krajských měst v roce 2018)</a:t>
            </a:r>
          </a:p>
          <a:p>
            <a:pPr lvl="2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altLang="cs-CZ" sz="1800" dirty="0" smtClean="0">
                <a:solidFill>
                  <a:srgbClr val="0070C0"/>
                </a:solidFill>
              </a:rPr>
              <a:t>Příprava </a:t>
            </a:r>
            <a:r>
              <a:rPr lang="cs-CZ" altLang="cs-CZ" sz="1800" dirty="0">
                <a:solidFill>
                  <a:srgbClr val="0070C0"/>
                </a:solidFill>
              </a:rPr>
              <a:t>firem v regionech na úspěšné řešení společensko-ekonomických důsledků </a:t>
            </a:r>
            <a:r>
              <a:rPr lang="cs-CZ" altLang="cs-CZ" sz="1800" dirty="0" smtClean="0">
                <a:solidFill>
                  <a:srgbClr val="0070C0"/>
                </a:solidFill>
              </a:rPr>
              <a:t>4</a:t>
            </a:r>
            <a:r>
              <a:rPr lang="cs-CZ" altLang="cs-CZ" sz="1800" dirty="0">
                <a:solidFill>
                  <a:srgbClr val="0070C0"/>
                </a:solidFill>
              </a:rPr>
              <a:t>. průmyslové revoluce v oblastech: </a:t>
            </a:r>
          </a:p>
          <a:p>
            <a:pPr lvl="3"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dirty="0">
                <a:solidFill>
                  <a:schemeClr val="bg1">
                    <a:lumMod val="50000"/>
                  </a:schemeClr>
                </a:solidFill>
              </a:rPr>
              <a:t>Práce s lidskými </a:t>
            </a:r>
            <a:r>
              <a:rPr lang="cs-CZ" altLang="cs-CZ" sz="1800" dirty="0" smtClean="0">
                <a:solidFill>
                  <a:schemeClr val="bg1">
                    <a:lumMod val="50000"/>
                  </a:schemeClr>
                </a:solidFill>
              </a:rPr>
              <a:t>zdroji</a:t>
            </a:r>
            <a:endParaRPr lang="cs-CZ" altLang="cs-CZ" sz="1800" dirty="0">
              <a:solidFill>
                <a:schemeClr val="bg1">
                  <a:lumMod val="50000"/>
                </a:schemeClr>
              </a:solidFill>
            </a:endParaRPr>
          </a:p>
          <a:p>
            <a:pPr lvl="3"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dirty="0" err="1">
                <a:solidFill>
                  <a:schemeClr val="bg1">
                    <a:lumMod val="50000"/>
                  </a:schemeClr>
                </a:solidFill>
              </a:rPr>
              <a:t>Platformové</a:t>
            </a:r>
            <a:r>
              <a:rPr lang="cs-CZ" altLang="cs-CZ" sz="1800" dirty="0">
                <a:solidFill>
                  <a:schemeClr val="bg1">
                    <a:lumMod val="50000"/>
                  </a:schemeClr>
                </a:solidFill>
              </a:rPr>
              <a:t> obchodní modely</a:t>
            </a:r>
          </a:p>
          <a:p>
            <a:pPr lvl="3"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dirty="0">
                <a:solidFill>
                  <a:schemeClr val="bg1">
                    <a:lumMod val="50000"/>
                  </a:schemeClr>
                </a:solidFill>
              </a:rPr>
              <a:t>Právní rizika</a:t>
            </a:r>
          </a:p>
          <a:p>
            <a:pPr lvl="3"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dirty="0">
                <a:solidFill>
                  <a:schemeClr val="bg1">
                    <a:lumMod val="50000"/>
                  </a:schemeClr>
                </a:solidFill>
              </a:rPr>
              <a:t>Bezpečnost sítí a zařízení</a:t>
            </a:r>
          </a:p>
          <a:p>
            <a:pPr lvl="3"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dirty="0">
                <a:solidFill>
                  <a:schemeClr val="bg1">
                    <a:lumMod val="50000"/>
                  </a:schemeClr>
                </a:solidFill>
              </a:rPr>
              <a:t>Nové přístupy v managementu, ekonomika </a:t>
            </a:r>
            <a:endParaRPr lang="cs-CZ" sz="18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 descr="Image result for rok průmyslu a technického vzdělávání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72" y="1412776"/>
            <a:ext cx="2051993" cy="81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3789040"/>
            <a:ext cx="5760640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ál 2"/>
          <p:cNvSpPr/>
          <p:nvPr/>
        </p:nvSpPr>
        <p:spPr>
          <a:xfrm>
            <a:off x="7320136" y="5373216"/>
            <a:ext cx="136815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783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9C5A76DE-220B-43DA-BA32-511F146E97EE}"/>
              </a:ext>
            </a:extLst>
          </p:cNvPr>
          <p:cNvSpPr/>
          <p:nvPr/>
        </p:nvSpPr>
        <p:spPr>
          <a:xfrm>
            <a:off x="1307468" y="730973"/>
            <a:ext cx="9577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3200" b="1" dirty="0" smtClean="0">
                <a:solidFill>
                  <a:srgbClr val="00B0F0"/>
                </a:solidFill>
                <a:latin typeface="+mj-lt"/>
              </a:rPr>
              <a:t>CO PRO NAPLNĚNÍ NAŠICH PŘEDSTAV DĚLÁME? </a:t>
            </a:r>
            <a:endParaRPr lang="cs-CZ" sz="2800" dirty="0">
              <a:solidFill>
                <a:srgbClr val="4D4D4D"/>
              </a:solidFill>
              <a:latin typeface="+mn-lt"/>
              <a:cs typeface="+mn-cs"/>
            </a:endParaRP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B0F0"/>
                </a:solidFill>
              </a:rPr>
              <a:t>Potřeby a perspektiva trhu práce</a:t>
            </a: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6" name="Zástupný symbol pro text 7"/>
          <p:cNvSpPr txBox="1">
            <a:spLocks/>
          </p:cNvSpPr>
          <p:nvPr/>
        </p:nvSpPr>
        <p:spPr bwMode="auto">
          <a:xfrm>
            <a:off x="526704" y="1340767"/>
            <a:ext cx="7768714" cy="501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rgbClr val="0070C0"/>
                </a:solidFill>
              </a:rPr>
              <a:t>Spolupráce se školami všech stupňů 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altLang="cs-CZ" sz="2000" dirty="0" smtClean="0">
                <a:solidFill>
                  <a:srgbClr val="0070C0"/>
                </a:solidFill>
              </a:rPr>
              <a:t>Základní školy 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– podpora Nadace Depositum </a:t>
            </a:r>
            <a:r>
              <a:rPr lang="cs-CZ" altLang="cs-CZ" sz="2000" dirty="0" err="1" smtClean="0">
                <a:solidFill>
                  <a:schemeClr val="bg1">
                    <a:lumMod val="50000"/>
                  </a:schemeClr>
                </a:solidFill>
              </a:rPr>
              <a:t>Bonum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 – bedny pro fyzikáře</a:t>
            </a:r>
          </a:p>
          <a:p>
            <a:pPr marL="457200" lvl="1" indent="0">
              <a:buClr>
                <a:srgbClr val="0070C0"/>
              </a:buClr>
              <a:buNone/>
            </a:pPr>
            <a:endParaRPr lang="cs-CZ" altLang="cs-CZ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altLang="cs-CZ" sz="2000" dirty="0" smtClean="0">
                <a:solidFill>
                  <a:srgbClr val="0070C0"/>
                </a:solidFill>
              </a:rPr>
              <a:t>Gymnázia – </a:t>
            </a:r>
            <a:r>
              <a:rPr lang="cs-CZ" altLang="cs-CZ" sz="2000" dirty="0" smtClean="0">
                <a:solidFill>
                  <a:schemeClr val="bg1">
                    <a:lumMod val="50000"/>
                  </a:schemeClr>
                </a:solidFill>
              </a:rPr>
              <a:t>Seminář Průmysl 4.0 pro maturitní ročníky (25 dvou-hodinových seminářů včetně exkurzí a veletrhů) – odborníci z praxe – pilotní ročník 2016/17 Gymnázium Jakuba Škody Přerov </a:t>
            </a:r>
          </a:p>
          <a:p>
            <a:pPr marL="457200" lvl="1" indent="0">
              <a:buClr>
                <a:srgbClr val="0070C0"/>
              </a:buClr>
              <a:buNone/>
            </a:pPr>
            <a:endParaRPr lang="cs-CZ" altLang="cs-CZ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cs-CZ" altLang="cs-CZ" sz="2000" dirty="0" smtClean="0">
                <a:solidFill>
                  <a:srgbClr val="0070C0"/>
                </a:solidFill>
              </a:rPr>
              <a:t>Vysoké školy</a:t>
            </a:r>
            <a:endParaRPr lang="cs-CZ" altLang="cs-CZ" sz="2000" dirty="0">
              <a:solidFill>
                <a:srgbClr val="0070C0"/>
              </a:solidFill>
            </a:endParaRPr>
          </a:p>
          <a:p>
            <a:pPr lvl="3"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dirty="0" smtClean="0">
                <a:solidFill>
                  <a:schemeClr val="bg1">
                    <a:lumMod val="50000"/>
                  </a:schemeClr>
                </a:solidFill>
              </a:rPr>
              <a:t>Spolupráce </a:t>
            </a:r>
            <a:r>
              <a:rPr lang="cs-CZ" altLang="cs-CZ" sz="1800" dirty="0">
                <a:solidFill>
                  <a:schemeClr val="bg1">
                    <a:lumMod val="50000"/>
                  </a:schemeClr>
                </a:solidFill>
              </a:rPr>
              <a:t>s </a:t>
            </a:r>
            <a:r>
              <a:rPr lang="cs-CZ" altLang="cs-CZ" sz="1800" dirty="0" smtClean="0">
                <a:solidFill>
                  <a:schemeClr val="bg1">
                    <a:lumMod val="50000"/>
                  </a:schemeClr>
                </a:solidFill>
              </a:rPr>
              <a:t>Národním centrem Průmyslu 4.0 (ČIIRK ČVUT Praha) – SPČR jeden ze zakládajících partnerů</a:t>
            </a:r>
            <a:endParaRPr lang="cs-CZ" altLang="cs-CZ" sz="1800" dirty="0">
              <a:solidFill>
                <a:schemeClr val="bg1">
                  <a:lumMod val="50000"/>
                </a:schemeClr>
              </a:solidFill>
            </a:endParaRPr>
          </a:p>
          <a:p>
            <a:pPr lvl="3"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dirty="0" smtClean="0">
                <a:solidFill>
                  <a:schemeClr val="bg1">
                    <a:lumMod val="50000"/>
                  </a:schemeClr>
                </a:solidFill>
              </a:rPr>
              <a:t>Pravidelná výuka v rámci bakalářských a magisterských programů technických univerzit odborníky z praxe</a:t>
            </a:r>
            <a:endParaRPr lang="cs-CZ" altLang="cs-CZ" sz="1800" dirty="0">
              <a:solidFill>
                <a:schemeClr val="bg1">
                  <a:lumMod val="50000"/>
                </a:schemeClr>
              </a:solidFill>
            </a:endParaRPr>
          </a:p>
          <a:p>
            <a:pPr lvl="3">
              <a:buClr>
                <a:srgbClr val="0070C0"/>
              </a:buClr>
              <a:buFont typeface="Wingdings" panose="05000000000000000000" pitchFamily="2" charset="2"/>
              <a:buChar char="§"/>
              <a:defRPr/>
            </a:pPr>
            <a:r>
              <a:rPr lang="cs-CZ" altLang="cs-CZ" sz="1800" dirty="0" smtClean="0">
                <a:solidFill>
                  <a:schemeClr val="bg1">
                    <a:lumMod val="50000"/>
                  </a:schemeClr>
                </a:solidFill>
              </a:rPr>
              <a:t>Začínající spolupráce s vysokými školami netechnického zaměření</a:t>
            </a:r>
            <a:endParaRPr lang="cs-CZ" altLang="cs-CZ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Image result for pomůcky fyzi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264" y="1412776"/>
            <a:ext cx="336232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284" y="2844924"/>
            <a:ext cx="1834885" cy="1376164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007" y="2844924"/>
            <a:ext cx="2064245" cy="1376163"/>
          </a:xfrm>
          <a:prstGeom prst="rect">
            <a:avLst/>
          </a:prstGeom>
        </p:spPr>
      </p:pic>
      <p:pic>
        <p:nvPicPr>
          <p:cNvPr id="1028" name="Picture 4" descr="Image result for národní centrum průmyslu 4.0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421" y="4279008"/>
            <a:ext cx="2445172" cy="99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lated imag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2314" y="5181071"/>
            <a:ext cx="2322223" cy="154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78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Potřeby a perspektiva trhu práce</a:t>
            </a:r>
            <a:endParaRPr lang="cs-CZ" dirty="0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9C5A76DE-220B-43DA-BA32-511F146E97EE}"/>
              </a:ext>
            </a:extLst>
          </p:cNvPr>
          <p:cNvSpPr/>
          <p:nvPr/>
        </p:nvSpPr>
        <p:spPr>
          <a:xfrm>
            <a:off x="1487488" y="724704"/>
            <a:ext cx="9073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3200" b="1" dirty="0">
                <a:solidFill>
                  <a:srgbClr val="00B0F0"/>
                </a:solidFill>
                <a:latin typeface="+mj-lt"/>
              </a:rPr>
              <a:t>DIGITÁLNÍ TRANSFORMACE </a:t>
            </a:r>
            <a:r>
              <a:rPr lang="cs-CZ" altLang="cs-CZ" sz="3200" b="1" dirty="0" smtClean="0">
                <a:solidFill>
                  <a:srgbClr val="00B0F0"/>
                </a:solidFill>
                <a:latin typeface="+mj-lt"/>
              </a:rPr>
              <a:t>FIREM </a:t>
            </a:r>
            <a:r>
              <a:rPr lang="cs-CZ" altLang="cs-CZ" sz="3200" b="1" dirty="0">
                <a:solidFill>
                  <a:srgbClr val="00B0F0"/>
                </a:solidFill>
                <a:latin typeface="+mj-lt"/>
              </a:rPr>
              <a:t>– PŘÍLEŽITOST PRO </a:t>
            </a:r>
            <a:r>
              <a:rPr lang="cs-CZ" altLang="cs-CZ" sz="3200" b="1" dirty="0" smtClean="0">
                <a:solidFill>
                  <a:srgbClr val="FF0000"/>
                </a:solidFill>
                <a:latin typeface="+mj-lt"/>
              </a:rPr>
              <a:t>VŠECHNY</a:t>
            </a:r>
            <a:r>
              <a:rPr lang="cs-CZ" altLang="cs-CZ" sz="3200" b="1" dirty="0" smtClean="0">
                <a:solidFill>
                  <a:srgbClr val="00B0F0"/>
                </a:solidFill>
                <a:latin typeface="+mj-lt"/>
              </a:rPr>
              <a:t> GENERACE </a:t>
            </a:r>
            <a:endParaRPr lang="cs-CZ" sz="2800" dirty="0">
              <a:solidFill>
                <a:srgbClr val="4D4D4D"/>
              </a:solidFill>
              <a:latin typeface="+mn-lt"/>
              <a:cs typeface="+mn-cs"/>
            </a:endParaRPr>
          </a:p>
        </p:txBody>
      </p:sp>
      <p:sp>
        <p:nvSpPr>
          <p:cNvPr id="9" name="Zástupný symbol pro text 7"/>
          <p:cNvSpPr txBox="1">
            <a:spLocks/>
          </p:cNvSpPr>
          <p:nvPr/>
        </p:nvSpPr>
        <p:spPr bwMode="auto">
          <a:xfrm>
            <a:off x="335360" y="1777354"/>
            <a:ext cx="6048672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1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cs-CZ" altLang="cs-CZ" sz="2200" dirty="0" smtClean="0">
                <a:solidFill>
                  <a:schemeClr val="bg1">
                    <a:lumMod val="50000"/>
                  </a:schemeClr>
                </a:solidFill>
              </a:rPr>
              <a:t>Soustavné předávání </a:t>
            </a:r>
            <a:r>
              <a:rPr lang="cs-CZ" altLang="cs-CZ" sz="2200" dirty="0" smtClean="0">
                <a:solidFill>
                  <a:srgbClr val="0070C0"/>
                </a:solidFill>
              </a:rPr>
              <a:t>znalostí a zkušeností technologů a techniků </a:t>
            </a:r>
            <a:r>
              <a:rPr lang="cs-CZ" altLang="cs-CZ" sz="2200" dirty="0" smtClean="0">
                <a:solidFill>
                  <a:schemeClr val="bg1">
                    <a:lumMod val="50000"/>
                  </a:schemeClr>
                </a:solidFill>
              </a:rPr>
              <a:t>mladé generaci absolventů a naopak přejímání </a:t>
            </a:r>
            <a:r>
              <a:rPr lang="cs-CZ" altLang="cs-CZ" sz="2200" dirty="0" smtClean="0">
                <a:solidFill>
                  <a:srgbClr val="0070C0"/>
                </a:solidFill>
              </a:rPr>
              <a:t>dovedností mladé generace </a:t>
            </a:r>
            <a:r>
              <a:rPr lang="cs-CZ" altLang="cs-CZ" sz="2200" dirty="0" smtClean="0">
                <a:solidFill>
                  <a:schemeClr val="bg1">
                    <a:lumMod val="50000"/>
                  </a:schemeClr>
                </a:solidFill>
              </a:rPr>
              <a:t>staršími kolegy – společné postupné plnění </a:t>
            </a:r>
            <a:r>
              <a:rPr lang="cs-CZ" altLang="cs-CZ" sz="2200" dirty="0" smtClean="0">
                <a:solidFill>
                  <a:srgbClr val="0070C0"/>
                </a:solidFill>
              </a:rPr>
              <a:t>znalostních skladů – datových jezer </a:t>
            </a:r>
            <a:r>
              <a:rPr lang="cs-CZ" altLang="cs-CZ" sz="2200" dirty="0" smtClean="0">
                <a:solidFill>
                  <a:schemeClr val="bg1">
                    <a:lumMod val="50000"/>
                  </a:schemeClr>
                </a:solidFill>
              </a:rPr>
              <a:t>(bez základních znalostí technologických a materiálových nic nenaplníme!!!) </a:t>
            </a:r>
            <a:r>
              <a:rPr lang="cs-CZ" altLang="cs-CZ" sz="2200" dirty="0" smtClean="0">
                <a:solidFill>
                  <a:srgbClr val="0070C0"/>
                </a:solidFill>
              </a:rPr>
              <a:t>– umění mezigenerační komunikace</a:t>
            </a:r>
          </a:p>
          <a:p>
            <a:pPr hangingPunct="1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0" algn="l"/>
              </a:tabLst>
              <a:defRPr/>
            </a:pPr>
            <a:r>
              <a:rPr lang="cs-CZ" altLang="cs-CZ" sz="2200" dirty="0" smtClean="0">
                <a:solidFill>
                  <a:schemeClr val="bg1">
                    <a:lumMod val="50000"/>
                  </a:schemeClr>
                </a:solidFill>
              </a:rPr>
              <a:t>Nečekejme na </a:t>
            </a:r>
            <a:r>
              <a:rPr lang="cs-CZ" altLang="cs-CZ" sz="2200" dirty="0" smtClean="0">
                <a:solidFill>
                  <a:srgbClr val="0070C0"/>
                </a:solidFill>
              </a:rPr>
              <a:t>„start rekvalifikací“ k Agendám 4.0. – </a:t>
            </a:r>
            <a:r>
              <a:rPr lang="cs-CZ" altLang="cs-CZ" sz="2200" dirty="0" smtClean="0">
                <a:solidFill>
                  <a:srgbClr val="FF0000"/>
                </a:solidFill>
              </a:rPr>
              <a:t>žádný nebude! </a:t>
            </a:r>
            <a:r>
              <a:rPr lang="cs-CZ" altLang="cs-CZ" sz="2200" dirty="0" smtClean="0">
                <a:solidFill>
                  <a:schemeClr val="bg1">
                    <a:lumMod val="50000"/>
                  </a:schemeClr>
                </a:solidFill>
              </a:rPr>
              <a:t>Začněme ihned!</a:t>
            </a:r>
          </a:p>
          <a:p>
            <a:pPr marL="0" indent="0" hangingPunct="1">
              <a:spcBef>
                <a:spcPts val="600"/>
              </a:spcBef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endParaRPr lang="cs-CZ" altLang="cs-CZ" sz="2400" b="1" dirty="0" smtClean="0">
              <a:solidFill>
                <a:srgbClr val="0070C0"/>
              </a:solidFill>
            </a:endParaRPr>
          </a:p>
          <a:p>
            <a:pPr marL="0" indent="0" hangingPunct="1">
              <a:spcBef>
                <a:spcPts val="600"/>
              </a:spcBef>
              <a:buNone/>
              <a:tabLst>
                <a:tab pos="0" algn="l"/>
              </a:tabLst>
              <a:defRPr/>
            </a:pPr>
            <a:endParaRPr lang="cs-CZ" altLang="cs-CZ" sz="2400" b="1" dirty="0" smtClean="0">
              <a:solidFill>
                <a:srgbClr val="FF0000"/>
              </a:solidFill>
            </a:endParaRPr>
          </a:p>
          <a:p>
            <a:pPr marL="192088" lvl="1" indent="0" hangingPunct="1">
              <a:buFont typeface="Wingdings" panose="05000000000000000000" pitchFamily="2" charset="2"/>
              <a:buNone/>
              <a:defRPr/>
            </a:pPr>
            <a:endParaRPr lang="cs-CZ" altLang="cs-CZ" dirty="0" smtClean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pic>
        <p:nvPicPr>
          <p:cNvPr id="10" name="Picture 2" descr="Související obráz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079" y="2262094"/>
            <a:ext cx="5217553" cy="293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5 Minutes Past 12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4" y="5615744"/>
            <a:ext cx="792088" cy="79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Výbuch 1 11"/>
          <p:cNvSpPr/>
          <p:nvPr/>
        </p:nvSpPr>
        <p:spPr>
          <a:xfrm>
            <a:off x="2254361" y="5199383"/>
            <a:ext cx="1728192" cy="1613880"/>
          </a:xfrm>
          <a:prstGeom prst="irregularSeal1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4077072"/>
            <a:ext cx="1872208" cy="104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433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>
            <a:extLst>
              <a:ext uri="{FF2B5EF4-FFF2-40B4-BE49-F238E27FC236}">
                <a16:creationId xmlns:a16="http://schemas.microsoft.com/office/drawing/2014/main" id="{8A1BD85A-70ED-4272-8101-E098FF213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6800" y="2276480"/>
            <a:ext cx="8112125" cy="4105275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  <a:defRPr/>
            </a:pPr>
            <a:r>
              <a:rPr lang="cs-CZ" sz="4800" dirty="0">
                <a:solidFill>
                  <a:srgbClr val="0093D6"/>
                </a:solidFill>
                <a:latin typeface="+mj-lt"/>
              </a:rPr>
              <a:t>SVAZ PRŮMYSLU A DOPRAVY ČR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cs-CZ" sz="3000" dirty="0">
              <a:solidFill>
                <a:srgbClr val="0093D6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cs-CZ" sz="2800" dirty="0" smtClean="0">
                <a:solidFill>
                  <a:srgbClr val="0093D6"/>
                </a:solidFill>
              </a:rPr>
              <a:t>Jiří </a:t>
            </a:r>
            <a:r>
              <a:rPr lang="cs-CZ" sz="2800" dirty="0">
                <a:solidFill>
                  <a:srgbClr val="0093D6"/>
                </a:solidFill>
              </a:rPr>
              <a:t>Holoubek, </a:t>
            </a:r>
            <a:r>
              <a:rPr lang="cs-CZ" sz="2800" dirty="0" err="1">
                <a:solidFill>
                  <a:srgbClr val="0093D6"/>
                </a:solidFill>
              </a:rPr>
              <a:t>jholoubek</a:t>
            </a:r>
            <a:r>
              <a:rPr lang="en-US" sz="2800" dirty="0">
                <a:solidFill>
                  <a:srgbClr val="0093D6"/>
                </a:solidFill>
              </a:rPr>
              <a:t>@</a:t>
            </a:r>
            <a:r>
              <a:rPr lang="cs-CZ" sz="2800" dirty="0" smtClean="0">
                <a:solidFill>
                  <a:srgbClr val="0093D6"/>
                </a:solidFill>
              </a:rPr>
              <a:t>spcr.cz</a:t>
            </a:r>
            <a:r>
              <a:rPr lang="cs-CZ" sz="2800" dirty="0">
                <a:solidFill>
                  <a:srgbClr val="0093D6"/>
                </a:solidFill>
              </a:rPr>
              <a:t/>
            </a:r>
            <a:br>
              <a:rPr lang="cs-CZ" sz="2800" dirty="0">
                <a:solidFill>
                  <a:srgbClr val="0093D6"/>
                </a:solidFill>
              </a:rPr>
            </a:br>
            <a:endParaRPr lang="cs-CZ" sz="2800" dirty="0" smtClean="0">
              <a:solidFill>
                <a:srgbClr val="0093D6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cs-CZ" sz="2800" dirty="0" smtClean="0">
                <a:solidFill>
                  <a:srgbClr val="0093D6"/>
                </a:solidFill>
              </a:rPr>
              <a:t>www.spcr</a:t>
            </a:r>
            <a:r>
              <a:rPr lang="cs-CZ" sz="2800" dirty="0" smtClean="0">
                <a:solidFill>
                  <a:srgbClr val="0093D6"/>
                </a:solidFill>
                <a:latin typeface="+mj-lt"/>
              </a:rPr>
              <a:t>.cz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cs-CZ" sz="2800" dirty="0">
                <a:solidFill>
                  <a:srgbClr val="0093D6"/>
                </a:solidFill>
                <a:latin typeface="+mj-lt"/>
              </a:rPr>
              <a:t>	</a:t>
            </a:r>
            <a:endParaRPr lang="cs-CZ" sz="2800" dirty="0" smtClean="0">
              <a:solidFill>
                <a:srgbClr val="0093D6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cs-CZ" sz="2800" dirty="0">
                <a:solidFill>
                  <a:srgbClr val="0093D6"/>
                </a:solidFill>
                <a:latin typeface="+mj-lt"/>
              </a:rPr>
              <a:t>	</a:t>
            </a:r>
            <a:r>
              <a:rPr lang="cs-CZ" sz="2800" dirty="0" smtClean="0">
                <a:solidFill>
                  <a:srgbClr val="0093D6"/>
                </a:solidFill>
                <a:latin typeface="+mj-lt"/>
              </a:rPr>
              <a:t>SVAZ </a:t>
            </a:r>
            <a:r>
              <a:rPr lang="cs-CZ" sz="2800" dirty="0">
                <a:solidFill>
                  <a:srgbClr val="0093D6"/>
                </a:solidFill>
                <a:latin typeface="+mj-lt"/>
              </a:rPr>
              <a:t>PRŮMYSLU A DOPRAVY ČR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cs-CZ" sz="2800" dirty="0">
                <a:solidFill>
                  <a:srgbClr val="0093D6"/>
                </a:solidFill>
                <a:latin typeface="+mj-lt"/>
              </a:rPr>
              <a:t>	@ SPD_CR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cs-CZ" sz="2800" dirty="0">
                <a:solidFill>
                  <a:srgbClr val="0093D6"/>
                </a:solidFill>
                <a:latin typeface="+mj-lt"/>
              </a:rPr>
              <a:t>	 SVAZ PRŮMYSLU A DOPRAVY ČR</a:t>
            </a:r>
            <a:r>
              <a:rPr lang="cs-CZ" sz="2000" dirty="0">
                <a:solidFill>
                  <a:srgbClr val="0093D6"/>
                </a:solidFill>
                <a:latin typeface="+mj-lt"/>
              </a:rPr>
              <a:t/>
            </a:r>
            <a:br>
              <a:rPr lang="cs-CZ" sz="2000" dirty="0">
                <a:solidFill>
                  <a:srgbClr val="0093D6"/>
                </a:solidFill>
                <a:latin typeface="+mj-lt"/>
              </a:rPr>
            </a:br>
            <a:r>
              <a:rPr lang="cs-CZ" sz="2000" dirty="0">
                <a:solidFill>
                  <a:srgbClr val="0093D6"/>
                </a:solidFill>
                <a:latin typeface="+mj-lt"/>
              </a:rPr>
              <a:t>         </a:t>
            </a:r>
          </a:p>
          <a:p>
            <a:pPr marL="0" indent="0">
              <a:buNone/>
              <a:defRPr/>
            </a:pPr>
            <a:endParaRPr lang="cs-CZ" dirty="0">
              <a:solidFill>
                <a:srgbClr val="0093D6"/>
              </a:solidFill>
              <a:latin typeface="+mj-lt"/>
            </a:endParaRPr>
          </a:p>
          <a:p>
            <a:pPr marL="0" indent="0">
              <a:buNone/>
              <a:defRPr/>
            </a:pPr>
            <a:endParaRPr lang="cs-CZ" sz="3600" dirty="0">
              <a:solidFill>
                <a:srgbClr val="0093D6"/>
              </a:solidFill>
              <a:latin typeface="+mj-lt"/>
            </a:endParaRPr>
          </a:p>
        </p:txBody>
      </p:sp>
      <p:pic>
        <p:nvPicPr>
          <p:cNvPr id="51204" name="Obrázek 5">
            <a:extLst>
              <a:ext uri="{FF2B5EF4-FFF2-40B4-BE49-F238E27FC236}">
                <a16:creationId xmlns:a16="http://schemas.microsoft.com/office/drawing/2014/main" id="{B0B0AADE-A501-4FCC-9960-A5E1F2F7A9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4612021"/>
            <a:ext cx="37941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Obrázek 6">
            <a:extLst>
              <a:ext uri="{FF2B5EF4-FFF2-40B4-BE49-F238E27FC236}">
                <a16:creationId xmlns:a16="http://schemas.microsoft.com/office/drawing/2014/main" id="{077ED269-AF7C-43C8-A56C-D33F679F8B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5088920"/>
            <a:ext cx="381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Obrázek 7">
            <a:extLst>
              <a:ext uri="{FF2B5EF4-FFF2-40B4-BE49-F238E27FC236}">
                <a16:creationId xmlns:a16="http://schemas.microsoft.com/office/drawing/2014/main" id="{EF211F44-A6C2-4B96-85BF-3993DFF82D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3" t="12973" r="13844" b="13873"/>
          <a:stretch>
            <a:fillRect/>
          </a:stretch>
        </p:blipFill>
        <p:spPr bwMode="auto">
          <a:xfrm>
            <a:off x="1703512" y="5517232"/>
            <a:ext cx="3810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Potřeby a perspektiva trhu práce</a:t>
            </a: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13594</TotalTime>
  <Words>656</Words>
  <Application>Microsoft Office PowerPoint</Application>
  <PresentationFormat>Širokoúhlá obrazovka</PresentationFormat>
  <Paragraphs>90</Paragraphs>
  <Slides>9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Motiv sady Office</vt:lpstr>
      <vt:lpstr>Potřeby a perspektiva trhu práce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jjanda</dc:creator>
  <cp:lastModifiedBy>Holoubek Jiří</cp:lastModifiedBy>
  <cp:revision>243</cp:revision>
  <cp:lastPrinted>2017-10-04T13:11:52Z</cp:lastPrinted>
  <dcterms:created xsi:type="dcterms:W3CDTF">2016-09-20T07:09:33Z</dcterms:created>
  <dcterms:modified xsi:type="dcterms:W3CDTF">2018-01-23T19:36:18Z</dcterms:modified>
</cp:coreProperties>
</file>