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91" r:id="rId2"/>
    <p:sldId id="295" r:id="rId3"/>
    <p:sldId id="294" r:id="rId4"/>
    <p:sldId id="293" r:id="rId5"/>
    <p:sldId id="299" r:id="rId6"/>
    <p:sldId id="298" r:id="rId7"/>
    <p:sldId id="297" r:id="rId8"/>
    <p:sldId id="304" r:id="rId9"/>
    <p:sldId id="301" r:id="rId10"/>
    <p:sldId id="302" r:id="rId11"/>
    <p:sldId id="303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láčilová Bronislava" initials="VB" lastIdx="1" clrIdx="0">
    <p:extLst>
      <p:ext uri="{19B8F6BF-5375-455C-9EA6-DF929625EA0E}">
        <p15:presenceInfo xmlns:p15="http://schemas.microsoft.com/office/powerpoint/2012/main" userId="S-1-5-21-1345087706-903693047-1615293757-97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69" d="100"/>
          <a:sy n="69" d="100"/>
        </p:scale>
        <p:origin x="564" y="44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29.11.2022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mailto:reditelka@ddmolomouc.cz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107576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7527" y="3636974"/>
            <a:ext cx="7600277" cy="1533451"/>
          </a:xfrm>
        </p:spPr>
        <p:txBody>
          <a:bodyPr anchor="b">
            <a:normAutofit fontScale="90000"/>
          </a:bodyPr>
          <a:lstStyle/>
          <a:p>
            <a:pPr algn="l"/>
            <a: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PLATFORMA č. 5  </a:t>
            </a:r>
            <a:br>
              <a:rPr lang="cs-CZ" sz="4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</a:br>
            <a:r>
              <a:rPr 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Společné </a:t>
            </a:r>
            <a:r>
              <a:rPr 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vzdělávání a </a:t>
            </a:r>
            <a:r>
              <a:rPr lang="cs-CZ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akce </a:t>
            </a:r>
            <a:r>
              <a:rPr lang="cs-CZ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KLIMA</a:t>
            </a:r>
            <a:endParaRPr lang="cs-CZ" sz="4400" b="1" dirty="0">
              <a:solidFill>
                <a:srgbClr val="0054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Inter" panose="02000503000000020004" pitchFamily="2" charset="0"/>
              <a:cs typeface="Calibri" panose="020F050202020403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r>
              <a:rPr lang="cs-CZ" sz="2000" dirty="0" smtClean="0">
                <a:solidFill>
                  <a:srgbClr val="00549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Workshop KAP  a setkání odborných platforem</a:t>
            </a:r>
          </a:p>
          <a:p>
            <a:pPr algn="r"/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Inter" panose="02000503000000020004" pitchFamily="2" charset="0"/>
                <a:cs typeface="Calibri" panose="020F0502020204030204" pitchFamily="34" charset="0"/>
              </a:rPr>
              <a:t>Olomouc 30. 11. 2022</a:t>
            </a:r>
            <a:endParaRPr lang="cs-CZ" sz="2000" dirty="0" smtClean="0">
              <a:solidFill>
                <a:srgbClr val="00549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ea typeface="Inter" panose="02000503000000020004" pitchFamily="2" charset="0"/>
              <a:cs typeface="Calibri" panose="020F0502020204030204" pitchFamily="34" charset="0"/>
            </a:endParaRPr>
          </a:p>
        </p:txBody>
      </p:sp>
      <p:pic>
        <p:nvPicPr>
          <p:cNvPr id="9" name="Picture 2" descr="V:\PS_KUOK_Krajsky_akcni_plan\Publicita\logolink_MSMT_VVV_hor_barva_cz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725776"/>
            <a:ext cx="4128655" cy="1132224"/>
          </a:xfrm>
          <a:prstGeom prst="rect">
            <a:avLst/>
          </a:prstGeom>
          <a:effectLst>
            <a:glow rad="127000">
              <a:schemeClr val="accent1">
                <a:alpha val="0"/>
              </a:schemeClr>
            </a:glow>
            <a:outerShdw blurRad="50800" dist="50800" dir="5400000" algn="ctr" rotWithShape="0">
              <a:srgbClr val="000000">
                <a:alpha val="0"/>
              </a:srgbClr>
            </a:outerShdw>
            <a:reflection stA="0" endPos="65000" dist="508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Návrhy aktivit pro AP: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927412"/>
            <a:ext cx="10515600" cy="4805082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endParaRPr lang="cs-CZ" sz="3300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sz="3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Cíl: Koordinace </a:t>
            </a:r>
            <a:r>
              <a:rPr lang="cs-CZ" sz="3600" b="1" u="sng" dirty="0">
                <a:latin typeface="Calibri" panose="020F0502020204030204" pitchFamily="34" charset="0"/>
                <a:cs typeface="Calibri" panose="020F0502020204030204" pitchFamily="34" charset="0"/>
              </a:rPr>
              <a:t>péče o nadané, talentované a mimořádně </a:t>
            </a:r>
            <a:r>
              <a:rPr lang="cs-CZ" sz="3600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nadané</a:t>
            </a:r>
          </a:p>
          <a:p>
            <a:pPr marL="0" indent="0">
              <a:buNone/>
            </a:pPr>
            <a:endParaRPr lang="cs-CZ" sz="36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vzdělávání PP v oblasti péče o nadané a mimořádně nadané se zaměřením na včasnou diagnostiku, formy a metody práce.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talentů v oblasti polytechnického vzdělávání.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realizace soutěží a přehlídek na okresní a krajské úrovni.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Koordinace aktivit směrem ke školám a školským zařízením prostřednictví Krajské koordinační skupiny na podporu nadání v OK.</a:t>
            </a:r>
          </a:p>
          <a:p>
            <a:pPr>
              <a:lnSpc>
                <a:spcPct val="120000"/>
              </a:lnSpc>
              <a:buFont typeface="Wingdings" panose="05000000000000000000" pitchFamily="2" charset="2"/>
              <a:buChar char="q"/>
            </a:pPr>
            <a:r>
              <a:rPr lang="cs-CZ" sz="3600" dirty="0" smtClean="0">
                <a:latin typeface="Calibri" panose="020F0502020204030204" pitchFamily="34" charset="0"/>
                <a:cs typeface="Calibri" panose="020F0502020204030204" pitchFamily="34" charset="0"/>
              </a:rPr>
              <a:t>Realizace kulatého stolu zaměřeného na koordinaci podpory nadání v kraji za účasti škol, školských zařízení, vzdělávacích institucí, NNO a zaměstnavatelů.</a:t>
            </a:r>
            <a:endParaRPr lang="cs-CZ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7192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Vám za pozornost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těším se na jakoukoliv formu další spolupráce </a:t>
            </a:r>
          </a:p>
          <a:p>
            <a:pPr marL="0" indent="0" algn="ctr">
              <a:buNone/>
            </a:pP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 oblasti společného vzdělávání</a:t>
            </a:r>
          </a:p>
          <a:p>
            <a:pPr marL="0" indent="0" algn="ctr">
              <a:buNone/>
            </a:pP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Kateřina Kosková</a:t>
            </a:r>
          </a:p>
          <a:p>
            <a:pPr marL="0" indent="0" algn="ctr">
              <a:buNone/>
            </a:pPr>
            <a:r>
              <a:rPr lang="cs-CZ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-mail: </a:t>
            </a:r>
            <a:r>
              <a:rPr lang="cs-CZ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2"/>
              </a:rPr>
              <a:t>reditelka@ddmolomouc.cz</a:t>
            </a:r>
            <a:endParaRPr lang="cs-CZ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cs-CZ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8752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Představení platformy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err="1" smtClean="0">
                <a:latin typeface="Calibri" panose="020F0502020204030204" pitchFamily="34" charset="0"/>
                <a:cs typeface="Calibri" panose="020F0502020204030204" pitchFamily="34" charset="0"/>
              </a:rPr>
              <a:t>Minitým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: Bc. Kateřina Kosková a Mgr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. et Mgr.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Soňa Pustajová</a:t>
            </a:r>
          </a:p>
          <a:p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18 členů – zástupci: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š</a:t>
            </a: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kol a školských zařízení v kraji - MŠ, ZŠ, SŠ, SVČ,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PPP a SPC,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UPOL,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NPI ČR,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MAS</a:t>
            </a:r>
            <a:r>
              <a:rPr lang="cs-CZ" sz="2800" dirty="0"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endParaRPr lang="cs-CZ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r>
              <a:rPr lang="cs-CZ" sz="2800" dirty="0" smtClean="0">
                <a:latin typeface="Calibri" panose="020F0502020204030204" pitchFamily="34" charset="0"/>
                <a:cs typeface="Calibri" panose="020F0502020204030204" pitchFamily="34" charset="0"/>
              </a:rPr>
              <a:t>MAP.</a:t>
            </a:r>
            <a:endParaRPr lang="cs-CZ" sz="28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2" indent="0">
              <a:buNone/>
            </a:pPr>
            <a:endParaRPr lang="cs-CZ" sz="2800" dirty="0" smtClean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>
              <a:buFont typeface="Wingdings" panose="05000000000000000000" pitchFamily="2" charset="2"/>
              <a:buChar char="Ø"/>
            </a:pPr>
            <a:endParaRPr lang="cs-CZ" sz="2800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649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Přehled priorit v kompetenci platformy č. 5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Obecná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priorita A6: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</a:t>
            </a:r>
            <a:r>
              <a:rPr lang="cs-CZ" i="1" dirty="0">
                <a:latin typeface="Calibri" panose="020F0502020204030204" pitchFamily="34" charset="0"/>
                <a:cs typeface="Calibri" panose="020F0502020204030204" pitchFamily="34" charset="0"/>
              </a:rPr>
              <a:t>pedagogických, didaktických a manažerských kompetencí pracovníků ve </a:t>
            </a:r>
            <a:r>
              <a:rPr lang="cs-CZ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vzdělávání.</a:t>
            </a:r>
            <a:endParaRPr lang="cs-CZ" b="1" i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b="1" dirty="0" smtClean="0">
                <a:latin typeface="Calibri" panose="020F0502020204030204" pitchFamily="34" charset="0"/>
                <a:cs typeface="Calibri" panose="020F0502020204030204" pitchFamily="34" charset="0"/>
              </a:rPr>
              <a:t>Obecná </a:t>
            </a:r>
            <a:r>
              <a:rPr lang="cs-CZ" b="1" dirty="0">
                <a:latin typeface="Calibri" panose="020F0502020204030204" pitchFamily="34" charset="0"/>
                <a:cs typeface="Calibri" panose="020F0502020204030204" pitchFamily="34" charset="0"/>
              </a:rPr>
              <a:t>priorita B5: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Rozvoj </a:t>
            </a:r>
            <a:r>
              <a:rPr lang="cs-CZ" i="1" dirty="0">
                <a:latin typeface="Calibri" panose="020F0502020204030204" pitchFamily="34" charset="0"/>
                <a:cs typeface="Calibri" panose="020F0502020204030204" pitchFamily="34" charset="0"/>
              </a:rPr>
              <a:t>potenciálu každého dítě/žáka/studenta/účastníka neformálního </a:t>
            </a:r>
            <a:r>
              <a:rPr lang="cs-CZ" i="1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vzdělávání.</a:t>
            </a:r>
            <a:endParaRPr lang="cs-CZ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15164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Přehled cílů k naplnění uvedených priorit:</a:t>
            </a:r>
            <a:endParaRPr lang="cs-CZ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267999"/>
            <a:ext cx="10515600" cy="4303129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prevence předčasných odchodů ze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vzdělávání.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 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Rozvoj pedagogických a didaktických kompetencí a systematického vzdělávání pedagogických pracovníků v oblasti společného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vzdělávání.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Systematický a optimální rozvoj ŠPZ a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ŠPP.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Trvalá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společného vzdělávání a rozvoje potenciálu každého dítěte,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žáka, studenta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a účastníka neformálního vzdělávání.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Propojování formálního a neformálního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Koordinace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péče o nadané, talentované a mimořádně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nadané.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832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Návrhy aktivit pro AP: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Cíl: Podpora </a:t>
            </a:r>
            <a: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  <a:t>prevence předčasných odchodů ze </a:t>
            </a: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</a:t>
            </a:r>
          </a:p>
          <a:p>
            <a:pPr marL="0" indent="0">
              <a:buNone/>
            </a:pPr>
            <a:endParaRPr lang="cs-CZ" b="1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Činnost Krajského centra prevence předčasných odchodů ze vzdělávání.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Činnost Krajského centra kariérového poradenství.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realizace vzdělávacích programů a aktivit komunitního setkávání.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spolupráce škol se zaměstnavateli a dílčími odborníky.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634684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Návrhy aktivit pro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AP: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Cíl: Rozvoj </a:t>
            </a:r>
            <a: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  <a:t>pedagogických a didaktických kompetencí </a:t>
            </a:r>
            <a:b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a systematického </a:t>
            </a:r>
            <a: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  <a:t>vzdělávání pedagogických pracovníků v oblasti společného </a:t>
            </a: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</a:t>
            </a:r>
          </a:p>
          <a:p>
            <a:pPr marL="0" indent="0">
              <a:buNone/>
            </a:pPr>
            <a:endParaRPr lang="cs-CZ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realizace vzdělávacích programů a vzdělávacích aktivit, výměna zkušeností a sdílení dobré praxe v oblasti společného vzdělávání.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inovace obsahu studijních a vzdělávacích programů.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 smtClean="0"/>
          </a:p>
          <a:p>
            <a:pPr>
              <a:buFont typeface="Wingdings" panose="05000000000000000000" pitchFamily="2" charset="2"/>
              <a:buChar char="q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4686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Návrhy aktivit pro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AP: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Cíl: Systematický </a:t>
            </a:r>
            <a: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  <a:t>a optimální rozvoj ŠPZ a </a:t>
            </a: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ŠPP</a:t>
            </a:r>
          </a:p>
          <a:p>
            <a:pPr marL="0" indent="0">
              <a:buNone/>
            </a:pPr>
            <a:endParaRPr lang="cs-CZ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Personální podpora ŠPP, podpora spolupráce ŠPZ a ŠPP.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niciace sdílení příkladů dobré praxe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formou kulatých stolů, případně vytvoření digitální platformy pro sdílení.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Podpora spolupráce škol s neziskovými organizacemi.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 smtClean="0"/>
          </a:p>
          <a:p>
            <a:pPr marL="0" indent="0">
              <a:buNone/>
            </a:pPr>
            <a:endParaRPr lang="cs-CZ" b="1" u="sng" dirty="0"/>
          </a:p>
        </p:txBody>
      </p:sp>
    </p:spTree>
    <p:extLst>
      <p:ext uri="{BB962C8B-B14F-4D97-AF65-F5344CB8AC3E}">
        <p14:creationId xmlns:p14="http://schemas.microsoft.com/office/powerpoint/2010/main" val="325050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Návrhy aktivit pro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AP: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lnSpc>
                <a:spcPct val="110000"/>
              </a:lnSpc>
              <a:buNone/>
            </a:pP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Cíl: Trvalá </a:t>
            </a:r>
            <a: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  <a:t>podpora společného vzdělávání a rozvoje potenciálu každého dítěte, žáka, studenta a účastníka neformálního </a:t>
            </a: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</a:t>
            </a:r>
          </a:p>
          <a:p>
            <a:pPr marL="0" indent="0">
              <a:buNone/>
            </a:pPr>
            <a:endParaRPr lang="cs-CZ" b="1" u="sng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vytvoření platformy pro sdílení příkladů dobré praxe.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vytvoření otevřeného, bezpečného a přátelského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klimatu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na školách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a ve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školských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zařízeních.</a:t>
            </a: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Realizace projektů zaměřených na modernizaci a vybavení odborných učeben a bezbariérovost škol a školských zařízení.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Podpora činnosti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Regionálního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centra aplikovaných pohybových aktivit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899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Návrhy aktivit pro AP: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Cíl: Propojování </a:t>
            </a:r>
            <a:r>
              <a:rPr lang="cs-CZ" b="1" u="sng" dirty="0">
                <a:latin typeface="Calibri" panose="020F0502020204030204" pitchFamily="34" charset="0"/>
                <a:cs typeface="Calibri" panose="020F0502020204030204" pitchFamily="34" charset="0"/>
              </a:rPr>
              <a:t>formálního a neformálního </a:t>
            </a:r>
            <a:r>
              <a:rPr lang="cs-CZ" b="1" u="sng" dirty="0" smtClean="0">
                <a:latin typeface="Calibri" panose="020F0502020204030204" pitchFamily="34" charset="0"/>
                <a:cs typeface="Calibri" panose="020F0502020204030204" pitchFamily="34" charset="0"/>
              </a:rPr>
              <a:t>vzdělávání</a:t>
            </a:r>
          </a:p>
          <a:p>
            <a:pPr marL="0" indent="0">
              <a:buNone/>
            </a:pPr>
            <a:endParaRPr lang="cs-CZ" b="1" u="sng" dirty="0" smtClean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Realizace projektů zaměřených na propojování formálního a neformálního vzdělávání.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Realizace výukových programů SVČ ve školách, vzájemné návštěvy odborných pracovišť a realizace </a:t>
            </a:r>
            <a:r>
              <a:rPr lang="cs-CZ" dirty="0">
                <a:latin typeface="Calibri" panose="020F0502020204030204" pitchFamily="34" charset="0"/>
                <a:cs typeface="Calibri" panose="020F0502020204030204" pitchFamily="34" charset="0"/>
              </a:rPr>
              <a:t>tematických </a:t>
            </a: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workshopů SVČ x MŠ, ZŠ, SŠ.</a:t>
            </a:r>
          </a:p>
          <a:p>
            <a:pPr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cs-CZ" dirty="0" smtClean="0">
                <a:latin typeface="Calibri" panose="020F0502020204030204" pitchFamily="34" charset="0"/>
                <a:cs typeface="Calibri" panose="020F0502020204030204" pitchFamily="34" charset="0"/>
              </a:rPr>
              <a:t>Realizace kulatého stolu zaměřeného na propojování formálního a neformálního vzdělávání v kraji.</a:t>
            </a:r>
          </a:p>
          <a:p>
            <a:pPr>
              <a:buFont typeface="Wingdings" panose="05000000000000000000" pitchFamily="2" charset="2"/>
              <a:buChar char="q"/>
            </a:pPr>
            <a:endParaRPr lang="cs-CZ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503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Inter">
      <a:majorFont>
        <a:latin typeface="Inter"/>
        <a:ea typeface=""/>
        <a:cs typeface=""/>
      </a:majorFont>
      <a:minorFont>
        <a:latin typeface="Inte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360</TotalTime>
  <Words>569</Words>
  <Application>Microsoft Office PowerPoint</Application>
  <PresentationFormat>Širokoúhlá obrazovka</PresentationFormat>
  <Paragraphs>74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Inter</vt:lpstr>
      <vt:lpstr>Wingdings</vt:lpstr>
      <vt:lpstr>Motiv Office</vt:lpstr>
      <vt:lpstr>PLATFORMA č. 5   Společné vzdělávání a akce KLIMA</vt:lpstr>
      <vt:lpstr>Představení platformy</vt:lpstr>
      <vt:lpstr>Přehled priorit v kompetenci platformy č. 5</vt:lpstr>
      <vt:lpstr>Přehled cílů k naplnění uvedených priorit:</vt:lpstr>
      <vt:lpstr>Návrhy aktivit pro AP:</vt:lpstr>
      <vt:lpstr>Návrhy aktivit pro AP:</vt:lpstr>
      <vt:lpstr>Návrhy aktivit pro AP:</vt:lpstr>
      <vt:lpstr>Návrhy aktivit pro AP:</vt:lpstr>
      <vt:lpstr>Návrhy aktivit pro AP:</vt:lpstr>
      <vt:lpstr>Návrhy aktivit pro AP:</vt:lpstr>
      <vt:lpstr>Děkuji Vám za pozornost 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Vláčilová Bronislava</cp:lastModifiedBy>
  <cp:revision>62</cp:revision>
  <dcterms:created xsi:type="dcterms:W3CDTF">2022-03-10T07:10:19Z</dcterms:created>
  <dcterms:modified xsi:type="dcterms:W3CDTF">2022-11-29T10:18:55Z</dcterms:modified>
</cp:coreProperties>
</file>