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5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5" r:id="rId3"/>
    <p:sldId id="278" r:id="rId4"/>
    <p:sldId id="280" r:id="rId5"/>
    <p:sldId id="281" r:id="rId6"/>
    <p:sldId id="282" r:id="rId7"/>
    <p:sldId id="283" r:id="rId8"/>
    <p:sldId id="287" r:id="rId9"/>
    <p:sldId id="284" r:id="rId10"/>
    <p:sldId id="285" r:id="rId11"/>
    <p:sldId id="286" r:id="rId12"/>
    <p:sldId id="289" r:id="rId13"/>
    <p:sldId id="290" r:id="rId14"/>
    <p:sldId id="279" r:id="rId15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>
      <p:ext uri="{19B8F6BF-5375-455C-9EA6-DF929625EA0E}">
        <p15:presenceInfo xmlns:p15="http://schemas.microsoft.com/office/powerpoint/2012/main" userId="mART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8FC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2" autoAdjust="0"/>
    <p:restoredTop sz="94187" autoAdjust="0"/>
  </p:normalViewPr>
  <p:slideViewPr>
    <p:cSldViewPr>
      <p:cViewPr varScale="1">
        <p:scale>
          <a:sx n="107" d="100"/>
          <a:sy n="107" d="100"/>
        </p:scale>
        <p:origin x="1602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3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t>24.2.2016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24.2.2016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51" y="1448978"/>
            <a:ext cx="6390071" cy="442389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7"/>
            <a:ext cx="2250026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0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6779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6493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13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1496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038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8468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7663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5951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601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0826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068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3238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2978995"/>
            <a:ext cx="9906000" cy="785557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0" y="3969006"/>
            <a:ext cx="9905999" cy="2888993"/>
          </a:xfrm>
          <a:prstGeom prst="rect">
            <a:avLst/>
          </a:prstGeom>
        </p:spPr>
        <p:txBody>
          <a:bodyPr lIns="36000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1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6039746"/>
              </p:ext>
            </p:extLst>
          </p:nvPr>
        </p:nvGraphicFramePr>
        <p:xfrm>
          <a:off x="-8924" y="2258987"/>
          <a:ext cx="468312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3" name="CorelDRAW" r:id="rId3" imgW="6239160" imgH="5880600" progId="CorelDraw.Graphic.15">
                  <p:embed/>
                </p:oleObj>
              </mc:Choice>
              <mc:Fallback>
                <p:oleObj name="CorelDRAW" r:id="rId3" imgW="6239160" imgH="5880600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924" y="2258987"/>
                        <a:ext cx="4683125" cy="441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04457337"/>
              </p:ext>
            </p:extLst>
          </p:nvPr>
        </p:nvGraphicFramePr>
        <p:xfrm>
          <a:off x="362949" y="207290"/>
          <a:ext cx="1422810" cy="4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4" name="CorelDRAW" r:id="rId5" imgW="6775855" imgH="1950666" progId="CorelDraw.Graphic.15">
                  <p:embed/>
                </p:oleObj>
              </mc:Choice>
              <mc:Fallback>
                <p:oleObj name="CorelDRAW" r:id="rId5" imgW="6775855" imgH="1950666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2949" y="207290"/>
                        <a:ext cx="1422810" cy="409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66388911"/>
              </p:ext>
            </p:extLst>
          </p:nvPr>
        </p:nvGraphicFramePr>
        <p:xfrm>
          <a:off x="0" y="2270074"/>
          <a:ext cx="4683125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9" name="CorelDRAW" r:id="rId3" imgW="4683057" imgH="4399334" progId="CorelDraw.Graphic.15">
                  <p:embed/>
                </p:oleObj>
              </mc:Choice>
              <mc:Fallback>
                <p:oleObj name="CorelDRAW" r:id="rId3" imgW="4683057" imgH="4399334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270074"/>
                        <a:ext cx="4683125" cy="439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6731534"/>
              </p:ext>
            </p:extLst>
          </p:nvPr>
        </p:nvGraphicFramePr>
        <p:xfrm>
          <a:off x="0" y="2258987"/>
          <a:ext cx="4683125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3" name="CorelDRAW" r:id="rId3" imgW="4683057" imgH="2178996" progId="CorelDraw.Graphic.15">
                  <p:embed/>
                </p:oleObj>
              </mc:Choice>
              <mc:Fallback>
                <p:oleObj name="CorelDRAW" r:id="rId3" imgW="4683057" imgH="2178996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258987"/>
                        <a:ext cx="4683125" cy="2179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7" name="CorelDRAW" r:id="rId3" imgW="5691491" imgH="4370421" progId="CorelDraw.Graphic.15">
                  <p:embed/>
                </p:oleObj>
              </mc:Choice>
              <mc:Fallback>
                <p:oleObj name="CorelDRAW" r:id="rId3" imgW="5691491" imgH="4370421" progId="CorelDraw.Graphic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2993" y="2298648"/>
                        <a:ext cx="5456786" cy="4190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0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0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2" r:id="rId3"/>
    <p:sldLayoutId id="2147483693" r:id="rId4"/>
    <p:sldLayoutId id="2147483694" r:id="rId5"/>
    <p:sldLayoutId id="2147483691" r:id="rId6"/>
    <p:sldLayoutId id="214748368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789004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ANALÝZA POTŘEB NA ŠKOLÁCH – Výstupy z Dotazníkového ŠETŘENÍ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009" y="1010832"/>
            <a:ext cx="3780042" cy="250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7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čerpání finančních prostředků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353424" y="1143488"/>
            <a:ext cx="6461022" cy="1205500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63423" y="1069254"/>
            <a:ext cx="64610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Zájem o čerpání z vyhrazených finančních prostředků má 78 % SŠ a VOŠ škol v ČR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Škola, která má zájem o čerpání podala v průměru 6,5 projektových záměrů v rámci všech investičních oblastí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cs-CZ" sz="1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775" y="1086501"/>
            <a:ext cx="2587752" cy="159144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948" y="2888994"/>
            <a:ext cx="9192106" cy="348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čerpání finančních prostředků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52" y="917937"/>
            <a:ext cx="8962067" cy="558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93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 smtClean="0"/>
              <a:t>Spolupráce škol a zaměstnavatelů – překážky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52" y="944832"/>
            <a:ext cx="9628104" cy="528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97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 smtClean="0"/>
              <a:t>Spolupráce škol a zaměstnavatelů – Opatření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14" y="990008"/>
            <a:ext cx="9600772" cy="542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1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903201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DĚKUJI ZA POZORNOST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023023" y="4779015"/>
            <a:ext cx="2070023" cy="56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Mgr. Martin Úlovec</a:t>
            </a:r>
          </a:p>
          <a:p>
            <a:r>
              <a:rPr lang="cs-CZ" sz="1200" dirty="0" smtClean="0">
                <a:solidFill>
                  <a:schemeClr val="tx2">
                    <a:lumMod val="75000"/>
                  </a:schemeClr>
                </a:solidFill>
              </a:rPr>
              <a:t>martin.ulovec@nuv.cz</a:t>
            </a:r>
            <a:endParaRPr lang="cs-CZ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CÍLE ŠETŘENÍ</a:t>
            </a:r>
            <a:endParaRPr lang="cs-CZ" dirty="0"/>
          </a:p>
        </p:txBody>
      </p:sp>
      <p:sp>
        <p:nvSpPr>
          <p:cNvPr id="9" name="Zaoblený obdélník 8"/>
          <p:cNvSpPr/>
          <p:nvPr/>
        </p:nvSpPr>
        <p:spPr>
          <a:xfrm>
            <a:off x="536131" y="1427033"/>
            <a:ext cx="5490061" cy="2355793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446130" y="1352799"/>
            <a:ext cx="549006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Zmapování aktuální situace škol a jejich potřeb v rámci oblastí vymezených OP VVV (Operační program výzkum, vývoj a vzdělávání)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Zpětná vazba pro kraje a tvorbu regionální vzdělávací politiky</a:t>
            </a:r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Komunikace krajů se školami ohledně prioritizaci potřeb</a:t>
            </a:r>
          </a:p>
          <a:p>
            <a:pPr marL="449263" lvl="1" indent="-180975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Zpětná vazba pro tvorbu šablon, k jejichž čerpání se může škola po absolvování šetření přihlásit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193" y="1445878"/>
            <a:ext cx="2719686" cy="189312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623" y="3609003"/>
            <a:ext cx="2731035" cy="252620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09" y="3969006"/>
            <a:ext cx="5149594" cy="216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8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aoblený obdélník 7"/>
          <p:cNvSpPr/>
          <p:nvPr/>
        </p:nvSpPr>
        <p:spPr>
          <a:xfrm>
            <a:off x="383317" y="979923"/>
            <a:ext cx="5611594" cy="3529090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362949" y="908972"/>
            <a:ext cx="545196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Ukončení dotazníkového šetření a sběru dat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Evaluace sběru dat, monitoring návratnosti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dat - čištění a logická kontrola, tvorba nástrojů pro zpracování dat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tabulkových výstupů pro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Tvorba nástroje pro generování vyplněných dotazníků a jejich následná distribuce mezi školy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regionálně specifických dat pro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Úplné reporty pro kraje – analytické výstupy pro jednotlivé kraje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Příprava reportů za celou ČR a komparační analýza</a:t>
            </a:r>
          </a:p>
          <a:p>
            <a:pPr marL="449263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8970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AKTUALITY – analýza a tvorba výstupů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899" y="3905104"/>
            <a:ext cx="3311690" cy="248505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98" y="4625647"/>
            <a:ext cx="5606013" cy="1775238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064" y="968773"/>
            <a:ext cx="3366343" cy="266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/>
          <p:nvPr/>
        </p:nvSpPr>
        <p:spPr>
          <a:xfrm>
            <a:off x="414019" y="1475196"/>
            <a:ext cx="2668010" cy="1837008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72215" y="1358977"/>
            <a:ext cx="2758011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Databáze kontaktů: 1377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„Očištěná“ databáze kontaktů: 1365 škol</a:t>
            </a:r>
          </a:p>
          <a:p>
            <a:pPr marL="449263" lvl="1" indent="-18097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Počet kompletně vyplněných dotazníků: 1305 škol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31" y="3933899"/>
            <a:ext cx="7913443" cy="264513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034" y="838021"/>
            <a:ext cx="5850065" cy="3053673"/>
          </a:xfrm>
          <a:prstGeom prst="rect">
            <a:avLst/>
          </a:prstGeom>
        </p:spPr>
      </p:pic>
      <p:sp>
        <p:nvSpPr>
          <p:cNvPr id="3" name="Zaoblený obdélník 2"/>
          <p:cNvSpPr/>
          <p:nvPr/>
        </p:nvSpPr>
        <p:spPr>
          <a:xfrm>
            <a:off x="927401" y="5534883"/>
            <a:ext cx="7973021" cy="161467"/>
          </a:xfrm>
          <a:prstGeom prst="roundRect">
            <a:avLst/>
          </a:prstGeom>
          <a:solidFill>
            <a:srgbClr val="C00000">
              <a:alpha val="10000"/>
            </a:srgbClr>
          </a:solidFill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80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671" y="1297551"/>
            <a:ext cx="3082376" cy="2465901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573" y="4419011"/>
            <a:ext cx="8719508" cy="164191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51" y="1284878"/>
            <a:ext cx="5471675" cy="292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2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Evaluace sběru dat – monitoring návratnosti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984" y="978531"/>
            <a:ext cx="5940066" cy="1550459"/>
          </a:xfrm>
          <a:prstGeom prst="rect">
            <a:avLst/>
          </a:prstGeom>
        </p:spPr>
      </p:pic>
      <p:sp>
        <p:nvSpPr>
          <p:cNvPr id="7" name="Zaoblený obdélník 6"/>
          <p:cNvSpPr/>
          <p:nvPr/>
        </p:nvSpPr>
        <p:spPr>
          <a:xfrm>
            <a:off x="304968" y="896827"/>
            <a:ext cx="2668010" cy="1755040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175520" y="716614"/>
            <a:ext cx="275801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Start sběru dat: 25.11.2015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Ukončení sběru dat: 19.1.2016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Školám byly průběžně zasílány remindery a maily s dalšími informacemi týkajícími se realizovaného šetření.</a:t>
            </a: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90" y="2804923"/>
            <a:ext cx="9246102" cy="3546717"/>
          </a:xfrm>
          <a:prstGeom prst="rect">
            <a:avLst/>
          </a:prstGeom>
        </p:spPr>
      </p:pic>
      <p:sp>
        <p:nvSpPr>
          <p:cNvPr id="18" name="Šipka doprava 17"/>
          <p:cNvSpPr/>
          <p:nvPr/>
        </p:nvSpPr>
        <p:spPr>
          <a:xfrm>
            <a:off x="2972979" y="3458824"/>
            <a:ext cx="360000" cy="144000"/>
          </a:xfrm>
          <a:prstGeom prst="rightArrow">
            <a:avLst/>
          </a:prstGeom>
          <a:solidFill>
            <a:srgbClr val="C00000"/>
          </a:solidFill>
          <a:ln w="15875"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Zaoblený obdélník 18"/>
          <p:cNvSpPr/>
          <p:nvPr/>
        </p:nvSpPr>
        <p:spPr>
          <a:xfrm>
            <a:off x="1802966" y="3363711"/>
            <a:ext cx="1130566" cy="360004"/>
          </a:xfrm>
          <a:prstGeom prst="roundRect">
            <a:avLst/>
          </a:prstGeom>
          <a:solidFill>
            <a:schemeClr val="bg1"/>
          </a:solidFill>
          <a:ln w="6350"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9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Zaslání reminderů</a:t>
            </a:r>
            <a:endParaRPr lang="cs-CZ" sz="9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1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prioritizace povinných oblastí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37" y="1115869"/>
            <a:ext cx="8870627" cy="508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07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prioritizace povinných oblastí</a:t>
            </a:r>
            <a:endParaRPr lang="cs-CZ" dirty="0"/>
          </a:p>
        </p:txBody>
      </p:sp>
      <p:sp>
        <p:nvSpPr>
          <p:cNvPr id="6" name="Zaoblený obdélník 5"/>
          <p:cNvSpPr/>
          <p:nvPr/>
        </p:nvSpPr>
        <p:spPr>
          <a:xfrm>
            <a:off x="7162718" y="998974"/>
            <a:ext cx="2290331" cy="5208536"/>
          </a:xfrm>
          <a:prstGeom prst="roundRect">
            <a:avLst/>
          </a:prstGeom>
          <a:solidFill>
            <a:srgbClr val="F6F8FC"/>
          </a:solidFill>
          <a:ln w="254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033270" y="746900"/>
            <a:ext cx="233215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Rozvoj infrastruktury školy je prioritou v Jihočeském, Libereckém a Pardubickém kraji.</a:t>
            </a: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Důležitost podpory odborného vzdělávání je deklarována především v Karlovarském, Zlínském kraji a na Vysočině</a:t>
            </a:r>
            <a:r>
              <a:rPr lang="cs-CZ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Důležitost této oblasti dosahuje nadprůměrných hodnot také v </a:t>
            </a: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Olomouckém kraji.</a:t>
            </a:r>
            <a:endParaRPr lang="cs-CZ" sz="1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49263" lvl="1" indent="-18097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Podpora kompetencí k podnikavosti je považována za vysoce důležitou zejména v Hlavním městě Praha, Moravskoslezském a Zlínském kraji</a:t>
            </a:r>
            <a:r>
              <a:rPr lang="cs-CZ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V Olomouckém kraji je důležitost této oblasti ve srovnání s ostatními kraji velmi nízká.</a:t>
            </a:r>
            <a:endParaRPr lang="cs-CZ" sz="13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52" y="1457943"/>
            <a:ext cx="6349765" cy="45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4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nepovinné oblasti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014" y="1121498"/>
            <a:ext cx="2889875" cy="207898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014" y="3375917"/>
            <a:ext cx="2909289" cy="271473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447" y="1268975"/>
            <a:ext cx="5784600" cy="482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2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LICKY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2066</TotalTime>
  <Words>307</Words>
  <Application>Microsoft Office PowerPoint</Application>
  <PresentationFormat>A4 (210 x 297 mm)</PresentationFormat>
  <Paragraphs>48</Paragraphs>
  <Slides>14</Slides>
  <Notes>11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VELICKY</vt:lpstr>
      <vt:lpstr>CorelDRAW</vt:lpstr>
      <vt:lpstr>ANALÝZA POTŘEB NA ŠKOLÁCH – Výstupy z Dotazníkového ŠETŘENÍ</vt:lpstr>
      <vt:lpstr> CÍLE ŠETŘENÍ</vt:lpstr>
      <vt:lpstr> AKTUALITY – analýza a tvorba výstupů</vt:lpstr>
      <vt:lpstr> Evaluace sběru dat – monitoring návratnosti</vt:lpstr>
      <vt:lpstr> Evaluace sběru dat – monitoring návratnosti</vt:lpstr>
      <vt:lpstr> Evaluace sběru dat – monitoring návratnosti</vt:lpstr>
      <vt:lpstr> analýza potřeb – prioritizace povinných oblastí</vt:lpstr>
      <vt:lpstr> analýza potřeb – prioritizace povinných oblastí</vt:lpstr>
      <vt:lpstr> analýza potřeb – nepovinné oblasti</vt:lpstr>
      <vt:lpstr> analýza potřeb – čerpání finančních prostředků</vt:lpstr>
      <vt:lpstr> analýza potřeb – čerpání finančních prostředků</vt:lpstr>
      <vt:lpstr>Spolupráce škol a zaměstnavatelů – překážky</vt:lpstr>
      <vt:lpstr>Spolupráce škol a zaměstnavatelů – Opatření</vt:lpstr>
      <vt:lpstr>DĚKUJI ZA POZORNOST</vt:lpstr>
    </vt:vector>
  </TitlesOfParts>
  <Company>NUV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mARTY</cp:lastModifiedBy>
  <cp:revision>152</cp:revision>
  <dcterms:created xsi:type="dcterms:W3CDTF">2014-09-08T12:25:00Z</dcterms:created>
  <dcterms:modified xsi:type="dcterms:W3CDTF">2016-02-24T22:57:14Z</dcterms:modified>
</cp:coreProperties>
</file>