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56" r:id="rId5"/>
    <p:sldId id="275" r:id="rId6"/>
    <p:sldId id="270" r:id="rId7"/>
    <p:sldId id="276" r:id="rId8"/>
    <p:sldId id="277" r:id="rId9"/>
    <p:sldId id="278" r:id="rId10"/>
    <p:sldId id="282" r:id="rId11"/>
    <p:sldId id="271" r:id="rId12"/>
    <p:sldId id="272" r:id="rId13"/>
    <p:sldId id="273" r:id="rId14"/>
    <p:sldId id="274" r:id="rId15"/>
    <p:sldId id="279" r:id="rId16"/>
    <p:sldId id="283" r:id="rId17"/>
    <p:sldId id="260" r:id="rId18"/>
    <p:sldId id="261" r:id="rId19"/>
    <p:sldId id="262" r:id="rId20"/>
    <p:sldId id="263" r:id="rId21"/>
    <p:sldId id="264" r:id="rId22"/>
    <p:sldId id="281" r:id="rId23"/>
  </p:sldIdLst>
  <p:sldSz cx="9144000" cy="6858000" type="screen4x3"/>
  <p:notesSz cx="6797675" cy="987425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E96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s-ola-25\data\Trh%20prace\Mik&#353;an&#237;k\Statistiky\PNO_p&#345;epo&#269;et_od_roku_2005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s-ola-25\data\Trh%20prace\Mik&#353;an&#237;k\Statistiky\Grafy_mesicni.xls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aroslav.miksanik\Documents\D\TEXTY\ANALYZA\graf_struktura_v&#283;k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279329861385691"/>
          <c:y val="2.7357034916090033E-2"/>
          <c:w val="0.86591232767353143"/>
          <c:h val="0.82665735748548663"/>
        </c:manualLayout>
      </c:layout>
      <c:lineChart>
        <c:grouping val="standard"/>
        <c:varyColors val="0"/>
        <c:ser>
          <c:idx val="0"/>
          <c:order val="0"/>
          <c:tx>
            <c:strRef>
              <c:f>'Podíl 15-64'!$A$16</c:f>
              <c:strCache>
                <c:ptCount val="1"/>
                <c:pt idx="0">
                  <c:v>Olomoucký kraj</c:v>
                </c:pt>
              </c:strCache>
            </c:strRef>
          </c:tx>
          <c:spPr>
            <a:ln w="38100">
              <a:solidFill>
                <a:srgbClr val="1A1AE4"/>
              </a:solidFill>
            </a:ln>
          </c:spPr>
          <c:marker>
            <c:symbol val="none"/>
          </c:marker>
          <c:cat>
            <c:numRef>
              <c:f>'Podíl 15-64'!$BA$8:$FA$8</c:f>
              <c:numCache>
                <c:formatCode>mmm\-yy</c:formatCode>
                <c:ptCount val="105"/>
                <c:pt idx="0">
                  <c:v>39904</c:v>
                </c:pt>
                <c:pt idx="1">
                  <c:v>39934</c:v>
                </c:pt>
                <c:pt idx="2">
                  <c:v>39965</c:v>
                </c:pt>
                <c:pt idx="3">
                  <c:v>39995</c:v>
                </c:pt>
                <c:pt idx="4">
                  <c:v>40026</c:v>
                </c:pt>
                <c:pt idx="5">
                  <c:v>40057</c:v>
                </c:pt>
                <c:pt idx="6">
                  <c:v>40087</c:v>
                </c:pt>
                <c:pt idx="7">
                  <c:v>40118</c:v>
                </c:pt>
                <c:pt idx="8">
                  <c:v>40148</c:v>
                </c:pt>
                <c:pt idx="9">
                  <c:v>40179</c:v>
                </c:pt>
                <c:pt idx="10">
                  <c:v>40210</c:v>
                </c:pt>
                <c:pt idx="11">
                  <c:v>40238</c:v>
                </c:pt>
                <c:pt idx="12">
                  <c:v>40269</c:v>
                </c:pt>
                <c:pt idx="13">
                  <c:v>40299</c:v>
                </c:pt>
                <c:pt idx="14">
                  <c:v>40330</c:v>
                </c:pt>
                <c:pt idx="15">
                  <c:v>40360</c:v>
                </c:pt>
                <c:pt idx="16">
                  <c:v>40391</c:v>
                </c:pt>
                <c:pt idx="17">
                  <c:v>40422</c:v>
                </c:pt>
                <c:pt idx="18">
                  <c:v>40452</c:v>
                </c:pt>
                <c:pt idx="19">
                  <c:v>40483</c:v>
                </c:pt>
                <c:pt idx="20">
                  <c:v>40513</c:v>
                </c:pt>
                <c:pt idx="21">
                  <c:v>40544</c:v>
                </c:pt>
                <c:pt idx="22">
                  <c:v>40575</c:v>
                </c:pt>
                <c:pt idx="23">
                  <c:v>40603</c:v>
                </c:pt>
                <c:pt idx="24">
                  <c:v>40634</c:v>
                </c:pt>
                <c:pt idx="25">
                  <c:v>40664</c:v>
                </c:pt>
                <c:pt idx="26">
                  <c:v>40695</c:v>
                </c:pt>
                <c:pt idx="27">
                  <c:v>40725</c:v>
                </c:pt>
                <c:pt idx="28">
                  <c:v>40756</c:v>
                </c:pt>
                <c:pt idx="29">
                  <c:v>40787</c:v>
                </c:pt>
                <c:pt idx="30">
                  <c:v>40817</c:v>
                </c:pt>
                <c:pt idx="31">
                  <c:v>40848</c:v>
                </c:pt>
                <c:pt idx="32">
                  <c:v>40878</c:v>
                </c:pt>
                <c:pt idx="33">
                  <c:v>40909</c:v>
                </c:pt>
                <c:pt idx="34">
                  <c:v>40940</c:v>
                </c:pt>
                <c:pt idx="35">
                  <c:v>40969</c:v>
                </c:pt>
                <c:pt idx="36">
                  <c:v>41000</c:v>
                </c:pt>
                <c:pt idx="37">
                  <c:v>41030</c:v>
                </c:pt>
                <c:pt idx="38">
                  <c:v>41061</c:v>
                </c:pt>
                <c:pt idx="39">
                  <c:v>41091</c:v>
                </c:pt>
                <c:pt idx="40">
                  <c:v>41122</c:v>
                </c:pt>
                <c:pt idx="41">
                  <c:v>41153</c:v>
                </c:pt>
                <c:pt idx="42">
                  <c:v>41183</c:v>
                </c:pt>
                <c:pt idx="43">
                  <c:v>41214</c:v>
                </c:pt>
                <c:pt idx="44">
                  <c:v>41244</c:v>
                </c:pt>
                <c:pt idx="45">
                  <c:v>41275</c:v>
                </c:pt>
                <c:pt idx="46">
                  <c:v>41306</c:v>
                </c:pt>
                <c:pt idx="47">
                  <c:v>41334</c:v>
                </c:pt>
                <c:pt idx="48">
                  <c:v>41365</c:v>
                </c:pt>
                <c:pt idx="49">
                  <c:v>41395</c:v>
                </c:pt>
                <c:pt idx="50">
                  <c:v>41426</c:v>
                </c:pt>
                <c:pt idx="51">
                  <c:v>41456</c:v>
                </c:pt>
                <c:pt idx="52">
                  <c:v>41487</c:v>
                </c:pt>
                <c:pt idx="53">
                  <c:v>41518</c:v>
                </c:pt>
                <c:pt idx="54">
                  <c:v>41548</c:v>
                </c:pt>
                <c:pt idx="55">
                  <c:v>41579</c:v>
                </c:pt>
                <c:pt idx="56">
                  <c:v>41609</c:v>
                </c:pt>
                <c:pt idx="57">
                  <c:v>41640</c:v>
                </c:pt>
                <c:pt idx="58">
                  <c:v>41671</c:v>
                </c:pt>
                <c:pt idx="59">
                  <c:v>41699</c:v>
                </c:pt>
                <c:pt idx="60">
                  <c:v>41730</c:v>
                </c:pt>
                <c:pt idx="61">
                  <c:v>41760</c:v>
                </c:pt>
                <c:pt idx="62">
                  <c:v>41791</c:v>
                </c:pt>
                <c:pt idx="63">
                  <c:v>41821</c:v>
                </c:pt>
                <c:pt idx="64">
                  <c:v>41852</c:v>
                </c:pt>
                <c:pt idx="65">
                  <c:v>41883</c:v>
                </c:pt>
                <c:pt idx="66">
                  <c:v>41913</c:v>
                </c:pt>
                <c:pt idx="67">
                  <c:v>41944</c:v>
                </c:pt>
                <c:pt idx="68">
                  <c:v>41974</c:v>
                </c:pt>
                <c:pt idx="69">
                  <c:v>42005</c:v>
                </c:pt>
                <c:pt idx="70">
                  <c:v>42036</c:v>
                </c:pt>
                <c:pt idx="71">
                  <c:v>42064</c:v>
                </c:pt>
                <c:pt idx="72">
                  <c:v>42095</c:v>
                </c:pt>
                <c:pt idx="73">
                  <c:v>42125</c:v>
                </c:pt>
                <c:pt idx="74">
                  <c:v>42156</c:v>
                </c:pt>
                <c:pt idx="75">
                  <c:v>42186</c:v>
                </c:pt>
                <c:pt idx="76">
                  <c:v>42217</c:v>
                </c:pt>
                <c:pt idx="77">
                  <c:v>42248</c:v>
                </c:pt>
                <c:pt idx="78">
                  <c:v>42278</c:v>
                </c:pt>
                <c:pt idx="79">
                  <c:v>42309</c:v>
                </c:pt>
                <c:pt idx="80">
                  <c:v>42339</c:v>
                </c:pt>
                <c:pt idx="81">
                  <c:v>42370</c:v>
                </c:pt>
                <c:pt idx="82">
                  <c:v>42401</c:v>
                </c:pt>
                <c:pt idx="83">
                  <c:v>42430</c:v>
                </c:pt>
                <c:pt idx="84">
                  <c:v>42461</c:v>
                </c:pt>
                <c:pt idx="85">
                  <c:v>42491</c:v>
                </c:pt>
                <c:pt idx="86">
                  <c:v>42522</c:v>
                </c:pt>
                <c:pt idx="87">
                  <c:v>42552</c:v>
                </c:pt>
                <c:pt idx="88">
                  <c:v>42583</c:v>
                </c:pt>
                <c:pt idx="89">
                  <c:v>42614</c:v>
                </c:pt>
                <c:pt idx="90">
                  <c:v>42644</c:v>
                </c:pt>
                <c:pt idx="91">
                  <c:v>42675</c:v>
                </c:pt>
                <c:pt idx="92">
                  <c:v>42705</c:v>
                </c:pt>
                <c:pt idx="93">
                  <c:v>42736</c:v>
                </c:pt>
                <c:pt idx="94">
                  <c:v>42767</c:v>
                </c:pt>
                <c:pt idx="95">
                  <c:v>42795</c:v>
                </c:pt>
                <c:pt idx="96">
                  <c:v>42826</c:v>
                </c:pt>
                <c:pt idx="97">
                  <c:v>42856</c:v>
                </c:pt>
                <c:pt idx="98">
                  <c:v>42887</c:v>
                </c:pt>
                <c:pt idx="99">
                  <c:v>42917</c:v>
                </c:pt>
                <c:pt idx="100">
                  <c:v>42948</c:v>
                </c:pt>
                <c:pt idx="101">
                  <c:v>42979</c:v>
                </c:pt>
                <c:pt idx="102">
                  <c:v>43009</c:v>
                </c:pt>
                <c:pt idx="103">
                  <c:v>43040</c:v>
                </c:pt>
                <c:pt idx="104">
                  <c:v>43070</c:v>
                </c:pt>
              </c:numCache>
            </c:numRef>
          </c:cat>
          <c:val>
            <c:numRef>
              <c:f>'Podíl 15-64'!$BA$16:$ES$16</c:f>
              <c:numCache>
                <c:formatCode>0.0</c:formatCode>
                <c:ptCount val="97"/>
                <c:pt idx="0">
                  <c:v>7.1411409982832588</c:v>
                </c:pt>
                <c:pt idx="1">
                  <c:v>7.1970736997696179</c:v>
                </c:pt>
                <c:pt idx="2">
                  <c:v>7.312801598957587</c:v>
                </c:pt>
                <c:pt idx="3">
                  <c:v>7.8030325284229614</c:v>
                </c:pt>
                <c:pt idx="4">
                  <c:v>7.9124839292313522</c:v>
                </c:pt>
                <c:pt idx="5">
                  <c:v>8.0661394680086254</c:v>
                </c:pt>
                <c:pt idx="6">
                  <c:v>8.0064479592130358</c:v>
                </c:pt>
                <c:pt idx="7">
                  <c:v>8.188458876495833</c:v>
                </c:pt>
                <c:pt idx="8">
                  <c:v>8.8604427674961368</c:v>
                </c:pt>
                <c:pt idx="9">
                  <c:v>9.5537437827610159</c:v>
                </c:pt>
                <c:pt idx="10">
                  <c:v>9.667567614479216</c:v>
                </c:pt>
                <c:pt idx="11">
                  <c:v>9.3060769852047116</c:v>
                </c:pt>
                <c:pt idx="12">
                  <c:v>8.4678738585375033</c:v>
                </c:pt>
                <c:pt idx="13">
                  <c:v>8.0214782288307447</c:v>
                </c:pt>
                <c:pt idx="14">
                  <c:v>7.7557623758855794</c:v>
                </c:pt>
                <c:pt idx="15">
                  <c:v>7.8702166428252003</c:v>
                </c:pt>
                <c:pt idx="16">
                  <c:v>7.7952229005444487</c:v>
                </c:pt>
                <c:pt idx="17">
                  <c:v>7.7625052318488237</c:v>
                </c:pt>
                <c:pt idx="18">
                  <c:v>7.6823830541500593</c:v>
                </c:pt>
                <c:pt idx="19">
                  <c:v>7.9463063082161502</c:v>
                </c:pt>
                <c:pt idx="20">
                  <c:v>9.0760955580274025</c:v>
                </c:pt>
                <c:pt idx="21">
                  <c:v>9.3957055470619117</c:v>
                </c:pt>
                <c:pt idx="22">
                  <c:v>9.2103127777828675</c:v>
                </c:pt>
                <c:pt idx="23">
                  <c:v>8.7631234039103347</c:v>
                </c:pt>
                <c:pt idx="24">
                  <c:v>8.1072920001990614</c:v>
                </c:pt>
                <c:pt idx="25">
                  <c:v>7.6758863401022071</c:v>
                </c:pt>
                <c:pt idx="26">
                  <c:v>7.4628516730856926</c:v>
                </c:pt>
                <c:pt idx="27">
                  <c:v>7.569474585110024</c:v>
                </c:pt>
                <c:pt idx="28">
                  <c:v>7.4279969147258029</c:v>
                </c:pt>
                <c:pt idx="29">
                  <c:v>7.3755034309142236</c:v>
                </c:pt>
                <c:pt idx="30">
                  <c:v>7.2871692496454061</c:v>
                </c:pt>
                <c:pt idx="31">
                  <c:v>7.4570043177874616</c:v>
                </c:pt>
                <c:pt idx="32">
                  <c:v>8.3326715780254901</c:v>
                </c:pt>
                <c:pt idx="33">
                  <c:v>8.831474178310204</c:v>
                </c:pt>
                <c:pt idx="34">
                  <c:v>8.9679232992624627</c:v>
                </c:pt>
                <c:pt idx="35">
                  <c:v>8.5666283022537755</c:v>
                </c:pt>
                <c:pt idx="36">
                  <c:v>8.0162257533564549</c:v>
                </c:pt>
                <c:pt idx="37">
                  <c:v>7.705124631666191</c:v>
                </c:pt>
                <c:pt idx="38">
                  <c:v>7.4844140528697967</c:v>
                </c:pt>
                <c:pt idx="39">
                  <c:v>7.5841032256554444</c:v>
                </c:pt>
                <c:pt idx="40">
                  <c:v>7.5792589928562348</c:v>
                </c:pt>
                <c:pt idx="41">
                  <c:v>7.6908447742571813</c:v>
                </c:pt>
                <c:pt idx="42">
                  <c:v>7.8076726202446034</c:v>
                </c:pt>
                <c:pt idx="43">
                  <c:v>8.1237566028675303</c:v>
                </c:pt>
                <c:pt idx="44">
                  <c:v>8.9347055460263007</c:v>
                </c:pt>
                <c:pt idx="45">
                  <c:v>9.8000000000000007</c:v>
                </c:pt>
                <c:pt idx="46">
                  <c:v>10</c:v>
                </c:pt>
                <c:pt idx="47">
                  <c:v>9.7974644509954167</c:v>
                </c:pt>
                <c:pt idx="48">
                  <c:v>9.1999999999999993</c:v>
                </c:pt>
                <c:pt idx="49">
                  <c:v>8.791193575186929</c:v>
                </c:pt>
                <c:pt idx="50">
                  <c:v>8.531106722562912</c:v>
                </c:pt>
                <c:pt idx="51">
                  <c:v>8.6793578278601338</c:v>
                </c:pt>
                <c:pt idx="52">
                  <c:v>8.6999999999999993</c:v>
                </c:pt>
                <c:pt idx="53">
                  <c:v>8.801130309908741</c:v>
                </c:pt>
                <c:pt idx="54">
                  <c:v>8.806523110022999</c:v>
                </c:pt>
                <c:pt idx="55">
                  <c:v>9</c:v>
                </c:pt>
                <c:pt idx="56">
                  <c:v>9.7858708716038887</c:v>
                </c:pt>
                <c:pt idx="57">
                  <c:v>10.5</c:v>
                </c:pt>
                <c:pt idx="58">
                  <c:v>10.5</c:v>
                </c:pt>
                <c:pt idx="59">
                  <c:v>10.1</c:v>
                </c:pt>
                <c:pt idx="60">
                  <c:v>9.3000000000000007</c:v>
                </c:pt>
                <c:pt idx="61">
                  <c:v>8.8000000000000007</c:v>
                </c:pt>
                <c:pt idx="62">
                  <c:v>8.5</c:v>
                </c:pt>
                <c:pt idx="63">
                  <c:v>8.5759681016105969</c:v>
                </c:pt>
                <c:pt idx="64">
                  <c:v>8.4687163788678212</c:v>
                </c:pt>
                <c:pt idx="65">
                  <c:v>8.3000000000000007</c:v>
                </c:pt>
                <c:pt idx="66">
                  <c:v>8.1999999999999993</c:v>
                </c:pt>
                <c:pt idx="67">
                  <c:v>8.1999999999999993</c:v>
                </c:pt>
                <c:pt idx="68">
                  <c:v>8.8182168828847463</c:v>
                </c:pt>
                <c:pt idx="69">
                  <c:v>9.1999999999999993</c:v>
                </c:pt>
                <c:pt idx="70">
                  <c:v>9</c:v>
                </c:pt>
                <c:pt idx="71">
                  <c:v>8.5</c:v>
                </c:pt>
                <c:pt idx="72">
                  <c:v>7.6853027078801723</c:v>
                </c:pt>
                <c:pt idx="73">
                  <c:v>7.1517039572273413</c:v>
                </c:pt>
                <c:pt idx="74">
                  <c:v>6.8351399817363694</c:v>
                </c:pt>
                <c:pt idx="75">
                  <c:v>6.8684629901943381</c:v>
                </c:pt>
                <c:pt idx="76">
                  <c:v>6.7604365394414101</c:v>
                </c:pt>
                <c:pt idx="77">
                  <c:v>6.6238282287752863</c:v>
                </c:pt>
                <c:pt idx="78">
                  <c:v>6.4036357595462414</c:v>
                </c:pt>
                <c:pt idx="79">
                  <c:v>6.4421133627660758</c:v>
                </c:pt>
                <c:pt idx="80">
                  <c:v>7.0058108445331726</c:v>
                </c:pt>
                <c:pt idx="81">
                  <c:v>7.3</c:v>
                </c:pt>
                <c:pt idx="82">
                  <c:v>7.1830265240310815</c:v>
                </c:pt>
                <c:pt idx="83">
                  <c:v>6.7663049302365454</c:v>
                </c:pt>
                <c:pt idx="84">
                  <c:v>6.1639287880886764</c:v>
                </c:pt>
                <c:pt idx="85">
                  <c:v>5.8107513721290474</c:v>
                </c:pt>
                <c:pt idx="86">
                  <c:v>5.669327502936329</c:v>
                </c:pt>
                <c:pt idx="87">
                  <c:v>5.8</c:v>
                </c:pt>
                <c:pt idx="88">
                  <c:v>5.6890588021117789</c:v>
                </c:pt>
                <c:pt idx="89">
                  <c:v>5.5797520056952878</c:v>
                </c:pt>
                <c:pt idx="90">
                  <c:v>5.4</c:v>
                </c:pt>
                <c:pt idx="91">
                  <c:v>5.4545279929315384</c:v>
                </c:pt>
                <c:pt idx="92">
                  <c:v>5.9</c:v>
                </c:pt>
                <c:pt idx="93" formatCode="General">
                  <c:v>6.1</c:v>
                </c:pt>
                <c:pt idx="94">
                  <c:v>6</c:v>
                </c:pt>
                <c:pt idx="95" formatCode="General">
                  <c:v>5.5</c:v>
                </c:pt>
                <c:pt idx="96">
                  <c:v>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'Podíl 15-64'!$A$17</c:f>
              <c:strCache>
                <c:ptCount val="1"/>
                <c:pt idx="0">
                  <c:v>Česká republika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'Podíl 15-64'!$BA$8:$FA$8</c:f>
              <c:numCache>
                <c:formatCode>mmm\-yy</c:formatCode>
                <c:ptCount val="105"/>
                <c:pt idx="0">
                  <c:v>39904</c:v>
                </c:pt>
                <c:pt idx="1">
                  <c:v>39934</c:v>
                </c:pt>
                <c:pt idx="2">
                  <c:v>39965</c:v>
                </c:pt>
                <c:pt idx="3">
                  <c:v>39995</c:v>
                </c:pt>
                <c:pt idx="4">
                  <c:v>40026</c:v>
                </c:pt>
                <c:pt idx="5">
                  <c:v>40057</c:v>
                </c:pt>
                <c:pt idx="6">
                  <c:v>40087</c:v>
                </c:pt>
                <c:pt idx="7">
                  <c:v>40118</c:v>
                </c:pt>
                <c:pt idx="8">
                  <c:v>40148</c:v>
                </c:pt>
                <c:pt idx="9">
                  <c:v>40179</c:v>
                </c:pt>
                <c:pt idx="10">
                  <c:v>40210</c:v>
                </c:pt>
                <c:pt idx="11">
                  <c:v>40238</c:v>
                </c:pt>
                <c:pt idx="12">
                  <c:v>40269</c:v>
                </c:pt>
                <c:pt idx="13">
                  <c:v>40299</c:v>
                </c:pt>
                <c:pt idx="14">
                  <c:v>40330</c:v>
                </c:pt>
                <c:pt idx="15">
                  <c:v>40360</c:v>
                </c:pt>
                <c:pt idx="16">
                  <c:v>40391</c:v>
                </c:pt>
                <c:pt idx="17">
                  <c:v>40422</c:v>
                </c:pt>
                <c:pt idx="18">
                  <c:v>40452</c:v>
                </c:pt>
                <c:pt idx="19">
                  <c:v>40483</c:v>
                </c:pt>
                <c:pt idx="20">
                  <c:v>40513</c:v>
                </c:pt>
                <c:pt idx="21">
                  <c:v>40544</c:v>
                </c:pt>
                <c:pt idx="22">
                  <c:v>40575</c:v>
                </c:pt>
                <c:pt idx="23">
                  <c:v>40603</c:v>
                </c:pt>
                <c:pt idx="24">
                  <c:v>40634</c:v>
                </c:pt>
                <c:pt idx="25">
                  <c:v>40664</c:v>
                </c:pt>
                <c:pt idx="26">
                  <c:v>40695</c:v>
                </c:pt>
                <c:pt idx="27">
                  <c:v>40725</c:v>
                </c:pt>
                <c:pt idx="28">
                  <c:v>40756</c:v>
                </c:pt>
                <c:pt idx="29">
                  <c:v>40787</c:v>
                </c:pt>
                <c:pt idx="30">
                  <c:v>40817</c:v>
                </c:pt>
                <c:pt idx="31">
                  <c:v>40848</c:v>
                </c:pt>
                <c:pt idx="32">
                  <c:v>40878</c:v>
                </c:pt>
                <c:pt idx="33">
                  <c:v>40909</c:v>
                </c:pt>
                <c:pt idx="34">
                  <c:v>40940</c:v>
                </c:pt>
                <c:pt idx="35">
                  <c:v>40969</c:v>
                </c:pt>
                <c:pt idx="36">
                  <c:v>41000</c:v>
                </c:pt>
                <c:pt idx="37">
                  <c:v>41030</c:v>
                </c:pt>
                <c:pt idx="38">
                  <c:v>41061</c:v>
                </c:pt>
                <c:pt idx="39">
                  <c:v>41091</c:v>
                </c:pt>
                <c:pt idx="40">
                  <c:v>41122</c:v>
                </c:pt>
                <c:pt idx="41">
                  <c:v>41153</c:v>
                </c:pt>
                <c:pt idx="42">
                  <c:v>41183</c:v>
                </c:pt>
                <c:pt idx="43">
                  <c:v>41214</c:v>
                </c:pt>
                <c:pt idx="44">
                  <c:v>41244</c:v>
                </c:pt>
                <c:pt idx="45">
                  <c:v>41275</c:v>
                </c:pt>
                <c:pt idx="46">
                  <c:v>41306</c:v>
                </c:pt>
                <c:pt idx="47">
                  <c:v>41334</c:v>
                </c:pt>
                <c:pt idx="48">
                  <c:v>41365</c:v>
                </c:pt>
                <c:pt idx="49">
                  <c:v>41395</c:v>
                </c:pt>
                <c:pt idx="50">
                  <c:v>41426</c:v>
                </c:pt>
                <c:pt idx="51">
                  <c:v>41456</c:v>
                </c:pt>
                <c:pt idx="52">
                  <c:v>41487</c:v>
                </c:pt>
                <c:pt idx="53">
                  <c:v>41518</c:v>
                </c:pt>
                <c:pt idx="54">
                  <c:v>41548</c:v>
                </c:pt>
                <c:pt idx="55">
                  <c:v>41579</c:v>
                </c:pt>
                <c:pt idx="56">
                  <c:v>41609</c:v>
                </c:pt>
                <c:pt idx="57">
                  <c:v>41640</c:v>
                </c:pt>
                <c:pt idx="58">
                  <c:v>41671</c:v>
                </c:pt>
                <c:pt idx="59">
                  <c:v>41699</c:v>
                </c:pt>
                <c:pt idx="60">
                  <c:v>41730</c:v>
                </c:pt>
                <c:pt idx="61">
                  <c:v>41760</c:v>
                </c:pt>
                <c:pt idx="62">
                  <c:v>41791</c:v>
                </c:pt>
                <c:pt idx="63">
                  <c:v>41821</c:v>
                </c:pt>
                <c:pt idx="64">
                  <c:v>41852</c:v>
                </c:pt>
                <c:pt idx="65">
                  <c:v>41883</c:v>
                </c:pt>
                <c:pt idx="66">
                  <c:v>41913</c:v>
                </c:pt>
                <c:pt idx="67">
                  <c:v>41944</c:v>
                </c:pt>
                <c:pt idx="68">
                  <c:v>41974</c:v>
                </c:pt>
                <c:pt idx="69">
                  <c:v>42005</c:v>
                </c:pt>
                <c:pt idx="70">
                  <c:v>42036</c:v>
                </c:pt>
                <c:pt idx="71">
                  <c:v>42064</c:v>
                </c:pt>
                <c:pt idx="72">
                  <c:v>42095</c:v>
                </c:pt>
                <c:pt idx="73">
                  <c:v>42125</c:v>
                </c:pt>
                <c:pt idx="74">
                  <c:v>42156</c:v>
                </c:pt>
                <c:pt idx="75">
                  <c:v>42186</c:v>
                </c:pt>
                <c:pt idx="76">
                  <c:v>42217</c:v>
                </c:pt>
                <c:pt idx="77">
                  <c:v>42248</c:v>
                </c:pt>
                <c:pt idx="78">
                  <c:v>42278</c:v>
                </c:pt>
                <c:pt idx="79">
                  <c:v>42309</c:v>
                </c:pt>
                <c:pt idx="80">
                  <c:v>42339</c:v>
                </c:pt>
                <c:pt idx="81">
                  <c:v>42370</c:v>
                </c:pt>
                <c:pt idx="82">
                  <c:v>42401</c:v>
                </c:pt>
                <c:pt idx="83">
                  <c:v>42430</c:v>
                </c:pt>
                <c:pt idx="84">
                  <c:v>42461</c:v>
                </c:pt>
                <c:pt idx="85">
                  <c:v>42491</c:v>
                </c:pt>
                <c:pt idx="86">
                  <c:v>42522</c:v>
                </c:pt>
                <c:pt idx="87">
                  <c:v>42552</c:v>
                </c:pt>
                <c:pt idx="88">
                  <c:v>42583</c:v>
                </c:pt>
                <c:pt idx="89">
                  <c:v>42614</c:v>
                </c:pt>
                <c:pt idx="90">
                  <c:v>42644</c:v>
                </c:pt>
                <c:pt idx="91">
                  <c:v>42675</c:v>
                </c:pt>
                <c:pt idx="92">
                  <c:v>42705</c:v>
                </c:pt>
                <c:pt idx="93">
                  <c:v>42736</c:v>
                </c:pt>
                <c:pt idx="94">
                  <c:v>42767</c:v>
                </c:pt>
                <c:pt idx="95">
                  <c:v>42795</c:v>
                </c:pt>
                <c:pt idx="96">
                  <c:v>42826</c:v>
                </c:pt>
                <c:pt idx="97">
                  <c:v>42856</c:v>
                </c:pt>
                <c:pt idx="98">
                  <c:v>42887</c:v>
                </c:pt>
                <c:pt idx="99">
                  <c:v>42917</c:v>
                </c:pt>
                <c:pt idx="100">
                  <c:v>42948</c:v>
                </c:pt>
                <c:pt idx="101">
                  <c:v>42979</c:v>
                </c:pt>
                <c:pt idx="102">
                  <c:v>43009</c:v>
                </c:pt>
                <c:pt idx="103">
                  <c:v>43040</c:v>
                </c:pt>
                <c:pt idx="104">
                  <c:v>43070</c:v>
                </c:pt>
              </c:numCache>
            </c:numRef>
          </c:cat>
          <c:val>
            <c:numRef>
              <c:f>'Podíl 15-64'!$BA$17:$ES$17</c:f>
              <c:numCache>
                <c:formatCode>0.0</c:formatCode>
                <c:ptCount val="97"/>
                <c:pt idx="0">
                  <c:v>5.9930083031923589</c:v>
                </c:pt>
                <c:pt idx="1">
                  <c:v>6.0142306066079465</c:v>
                </c:pt>
                <c:pt idx="2">
                  <c:v>6.0996454977841248</c:v>
                </c:pt>
                <c:pt idx="3">
                  <c:v>6.409151367792659</c:v>
                </c:pt>
                <c:pt idx="4">
                  <c:v>6.5153711357756494</c:v>
                </c:pt>
                <c:pt idx="5">
                  <c:v>6.5765701252178479</c:v>
                </c:pt>
                <c:pt idx="6">
                  <c:v>6.5303270488133673</c:v>
                </c:pt>
                <c:pt idx="7">
                  <c:v>6.6429722542643761</c:v>
                </c:pt>
                <c:pt idx="8">
                  <c:v>7.1160683935922826</c:v>
                </c:pt>
                <c:pt idx="9">
                  <c:v>7.5899567231510536</c:v>
                </c:pt>
                <c:pt idx="10">
                  <c:v>7.6746054219481925</c:v>
                </c:pt>
                <c:pt idx="11">
                  <c:v>7.5127560394618529</c:v>
                </c:pt>
                <c:pt idx="12">
                  <c:v>7.0730386732865052</c:v>
                </c:pt>
                <c:pt idx="13">
                  <c:v>6.747430473696717</c:v>
                </c:pt>
                <c:pt idx="14">
                  <c:v>6.5932492093513275</c:v>
                </c:pt>
                <c:pt idx="15">
                  <c:v>6.6989461058920412</c:v>
                </c:pt>
                <c:pt idx="16">
                  <c:v>6.644085321211092</c:v>
                </c:pt>
                <c:pt idx="17">
                  <c:v>6.5963682031100088</c:v>
                </c:pt>
                <c:pt idx="18">
                  <c:v>6.5369714114320754</c:v>
                </c:pt>
                <c:pt idx="19">
                  <c:v>6.6391175392427506</c:v>
                </c:pt>
                <c:pt idx="20">
                  <c:v>7.4030310069303944</c:v>
                </c:pt>
                <c:pt idx="21">
                  <c:v>7.5810087074744263</c:v>
                </c:pt>
                <c:pt idx="22">
                  <c:v>7.4734524559453908</c:v>
                </c:pt>
                <c:pt idx="23">
                  <c:v>7.1863839643038236</c:v>
                </c:pt>
                <c:pt idx="24">
                  <c:v>6.736343695698527</c:v>
                </c:pt>
                <c:pt idx="25">
                  <c:v>6.4060093263916986</c:v>
                </c:pt>
                <c:pt idx="26">
                  <c:v>6.3072957221250805</c:v>
                </c:pt>
                <c:pt idx="27">
                  <c:v>6.443742771890375</c:v>
                </c:pt>
                <c:pt idx="28">
                  <c:v>6.3942288873314155</c:v>
                </c:pt>
                <c:pt idx="29">
                  <c:v>6.2920638899723391</c:v>
                </c:pt>
                <c:pt idx="30">
                  <c:v>6.2125811221236749</c:v>
                </c:pt>
                <c:pt idx="31">
                  <c:v>6.284419523120448</c:v>
                </c:pt>
                <c:pt idx="32">
                  <c:v>6.7694025198106269</c:v>
                </c:pt>
                <c:pt idx="33">
                  <c:v>7.1323599894546286</c:v>
                </c:pt>
                <c:pt idx="34">
                  <c:v>7.2390182657379079</c:v>
                </c:pt>
                <c:pt idx="35">
                  <c:v>7.0097531403253779</c:v>
                </c:pt>
                <c:pt idx="36">
                  <c:v>6.6369620390368862</c:v>
                </c:pt>
                <c:pt idx="37">
                  <c:v>6.4426869029829694</c:v>
                </c:pt>
                <c:pt idx="38">
                  <c:v>6.3510565595616377</c:v>
                </c:pt>
                <c:pt idx="39">
                  <c:v>6.5155684612848583</c:v>
                </c:pt>
                <c:pt idx="40">
                  <c:v>6.5352496274617646</c:v>
                </c:pt>
                <c:pt idx="41">
                  <c:v>6.6292178615213446</c:v>
                </c:pt>
                <c:pt idx="42">
                  <c:v>6.677011396033528</c:v>
                </c:pt>
                <c:pt idx="43">
                  <c:v>6.8</c:v>
                </c:pt>
                <c:pt idx="44">
                  <c:v>7.4</c:v>
                </c:pt>
                <c:pt idx="45">
                  <c:v>8</c:v>
                </c:pt>
                <c:pt idx="46">
                  <c:v>8.1</c:v>
                </c:pt>
                <c:pt idx="47">
                  <c:v>8</c:v>
                </c:pt>
                <c:pt idx="48">
                  <c:v>7.7</c:v>
                </c:pt>
                <c:pt idx="49">
                  <c:v>7.5</c:v>
                </c:pt>
                <c:pt idx="50">
                  <c:v>7.3</c:v>
                </c:pt>
                <c:pt idx="51">
                  <c:v>7.5</c:v>
                </c:pt>
                <c:pt idx="52">
                  <c:v>7.5</c:v>
                </c:pt>
                <c:pt idx="53">
                  <c:v>7.6</c:v>
                </c:pt>
                <c:pt idx="54">
                  <c:v>7.6</c:v>
                </c:pt>
                <c:pt idx="55">
                  <c:v>7.7</c:v>
                </c:pt>
                <c:pt idx="56">
                  <c:v>8.1999999999999993</c:v>
                </c:pt>
                <c:pt idx="57">
                  <c:v>8.6</c:v>
                </c:pt>
                <c:pt idx="58">
                  <c:v>8.6</c:v>
                </c:pt>
                <c:pt idx="59">
                  <c:v>8.3000000000000007</c:v>
                </c:pt>
                <c:pt idx="60">
                  <c:v>7.9</c:v>
                </c:pt>
                <c:pt idx="61">
                  <c:v>7.5</c:v>
                </c:pt>
                <c:pt idx="62">
                  <c:v>7.4</c:v>
                </c:pt>
                <c:pt idx="63">
                  <c:v>7.4</c:v>
                </c:pt>
                <c:pt idx="64">
                  <c:v>7.4</c:v>
                </c:pt>
                <c:pt idx="65">
                  <c:v>7.3</c:v>
                </c:pt>
                <c:pt idx="66">
                  <c:v>7.1</c:v>
                </c:pt>
                <c:pt idx="67">
                  <c:v>7.1</c:v>
                </c:pt>
                <c:pt idx="68">
                  <c:v>7.5</c:v>
                </c:pt>
                <c:pt idx="69">
                  <c:v>7.7</c:v>
                </c:pt>
                <c:pt idx="70">
                  <c:v>7.5</c:v>
                </c:pt>
                <c:pt idx="71">
                  <c:v>7.2</c:v>
                </c:pt>
                <c:pt idx="72">
                  <c:v>6.7</c:v>
                </c:pt>
                <c:pt idx="73">
                  <c:v>6.4</c:v>
                </c:pt>
                <c:pt idx="74">
                  <c:v>6.2</c:v>
                </c:pt>
                <c:pt idx="75">
                  <c:v>6.3</c:v>
                </c:pt>
                <c:pt idx="76">
                  <c:v>6.2</c:v>
                </c:pt>
                <c:pt idx="77">
                  <c:v>6</c:v>
                </c:pt>
                <c:pt idx="78">
                  <c:v>5.9</c:v>
                </c:pt>
                <c:pt idx="79">
                  <c:v>5.9</c:v>
                </c:pt>
                <c:pt idx="80">
                  <c:v>6.2</c:v>
                </c:pt>
                <c:pt idx="81">
                  <c:v>6.4</c:v>
                </c:pt>
                <c:pt idx="82">
                  <c:v>6.3</c:v>
                </c:pt>
                <c:pt idx="83">
                  <c:v>6.1</c:v>
                </c:pt>
                <c:pt idx="84">
                  <c:v>5.7</c:v>
                </c:pt>
                <c:pt idx="85">
                  <c:v>5.4</c:v>
                </c:pt>
                <c:pt idx="86">
                  <c:v>5.2</c:v>
                </c:pt>
                <c:pt idx="87">
                  <c:v>5.4</c:v>
                </c:pt>
                <c:pt idx="88">
                  <c:v>5.3</c:v>
                </c:pt>
                <c:pt idx="89">
                  <c:v>5.2</c:v>
                </c:pt>
                <c:pt idx="90">
                  <c:v>5</c:v>
                </c:pt>
                <c:pt idx="91">
                  <c:v>4.9003855116660429</c:v>
                </c:pt>
                <c:pt idx="92">
                  <c:v>5.2</c:v>
                </c:pt>
                <c:pt idx="93" formatCode="General">
                  <c:v>5.3</c:v>
                </c:pt>
                <c:pt idx="94">
                  <c:v>5.0999999999999996</c:v>
                </c:pt>
                <c:pt idx="95" formatCode="General">
                  <c:v>4.8</c:v>
                </c:pt>
                <c:pt idx="96" formatCode="General">
                  <c:v>4.4000000000000004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3554560"/>
        <c:axId val="88801664"/>
      </c:lineChart>
      <c:dateAx>
        <c:axId val="73554560"/>
        <c:scaling>
          <c:orientation val="minMax"/>
        </c:scaling>
        <c:delete val="0"/>
        <c:axPos val="b"/>
        <c:numFmt formatCode="mmm\-yy" sourceLinked="0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 rot="-270000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endParaRPr lang="cs-CZ"/>
          </a:p>
        </c:txPr>
        <c:crossAx val="88801664"/>
        <c:crosses val="autoZero"/>
        <c:auto val="1"/>
        <c:lblOffset val="100"/>
        <c:baseTimeUnit val="months"/>
        <c:majorUnit val="3"/>
        <c:majorTimeUnit val="months"/>
      </c:dateAx>
      <c:valAx>
        <c:axId val="88801664"/>
        <c:scaling>
          <c:orientation val="minMax"/>
          <c:max val="11"/>
          <c:min val="3"/>
        </c:scaling>
        <c:delete val="0"/>
        <c:axPos val="l"/>
        <c:majorGridlines>
          <c:spPr>
            <a:ln>
              <a:solidFill>
                <a:schemeClr val="tx1"/>
              </a:solidFill>
            </a:ln>
          </c:spPr>
        </c:majorGridlines>
        <c:minorGridlines>
          <c:spPr>
            <a:ln>
              <a:prstDash val="sysDash"/>
            </a:ln>
          </c:spPr>
        </c:minorGridlines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r>
                  <a:rPr lang="cs-CZ" sz="1600">
                    <a:latin typeface="+mn-lt"/>
                  </a:rPr>
                  <a:t>Podíl nezaměstnaných osob v %</a:t>
                </a:r>
              </a:p>
            </c:rich>
          </c:tx>
          <c:layout>
            <c:manualLayout>
              <c:xMode val="edge"/>
              <c:yMode val="edge"/>
              <c:x val="5.1393862711207009E-4"/>
              <c:y val="9.8092910799943103E-2"/>
            </c:manualLayout>
          </c:layout>
          <c:overlay val="0"/>
        </c:title>
        <c:numFmt formatCode="0.0" sourceLinked="1"/>
        <c:majorTickMark val="out"/>
        <c:minorTickMark val="in"/>
        <c:tickLblPos val="nextTo"/>
        <c:spPr>
          <a:ln w="1270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endParaRPr lang="cs-CZ"/>
          </a:p>
        </c:txPr>
        <c:crossAx val="73554560"/>
        <c:crosses val="autoZero"/>
        <c:crossBetween val="midCat"/>
        <c:majorUnit val="1"/>
        <c:minorUnit val="0.5"/>
      </c:valAx>
      <c:spPr>
        <a:ln w="12700" cmpd="sng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49476682317233489"/>
          <c:y val="0.55967298038088298"/>
          <c:w val="0.27864003280862093"/>
          <c:h val="0.18301772565823912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</c:spPr>
      <c:txPr>
        <a:bodyPr/>
        <a:lstStyle/>
        <a:p>
          <a:pPr>
            <a:defRPr sz="1600" b="1" i="0" u="none" strike="noStrike" baseline="0">
              <a:solidFill>
                <a:srgbClr val="000000"/>
              </a:solidFill>
              <a:latin typeface="+mn-lt"/>
              <a:ea typeface="Arial"/>
              <a:cs typeface="Arial"/>
            </a:defRPr>
          </a:pPr>
          <a:endParaRPr lang="cs-CZ"/>
        </a:p>
      </c:tx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cs-CZ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33467760944846597"/>
          <c:y val="2.4608501118568233E-2"/>
          <c:w val="0.61524730126995064"/>
          <c:h val="0.89363444635279854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00FF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0CC00"/>
              </a:solidFill>
            </c:spPr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5"/>
            <c:invertIfNegative val="0"/>
            <c:bubble3D val="0"/>
            <c:spPr>
              <a:solidFill>
                <a:srgbClr val="1503FD"/>
              </a:solidFill>
            </c:spPr>
          </c:dPt>
          <c:dPt>
            <c:idx val="12"/>
            <c:invertIfNegative val="0"/>
            <c:bubble3D val="0"/>
          </c:dPt>
          <c:dPt>
            <c:idx val="13"/>
            <c:invertIfNegative val="0"/>
            <c:bubble3D val="0"/>
          </c:dPt>
          <c:dLbls>
            <c:dLbl>
              <c:idx val="0"/>
              <c:layout>
                <c:manualLayout>
                  <c:x val="5.8922041921046918E-4"/>
                  <c:y val="-2.1383356492203181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991475892656808E-3"/>
                  <c:y val="2.973664713410116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1791533078645981E-3"/>
                  <c:y val="9.1863517060367447E-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6044689031655758E-3"/>
                  <c:y val="-7.168635170603674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2551909950413764E-2"/>
                  <c:y val="-2.150301065308012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1.9300142084423535E-3"/>
                  <c:y val="-2.751852709587772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3.1597939940857752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5.2940740789149789E-3"/>
                  <c:y val="-2.1048023169663905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1.0236471546734459E-2"/>
                  <c:y val="2.672888462315570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2.0831835678388675E-2"/>
                  <c:y val="2.672888462315619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2313642151985292E-2"/>
                  <c:y val="-2.110159024239617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9.2481554337099803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8.9567934717493265E-3"/>
                  <c:y val="-5.037212904963965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5.4133346436219653E-3"/>
                  <c:y val="-4.474486645051721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1.0984722853481068E-2"/>
                  <c:y val="2.237146827234830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+mn-lt"/>
                    <a:ea typeface="Arial"/>
                    <a:cs typeface="Arial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'MN v krajích'!$A$7:$A$21</c:f>
              <c:strCache>
                <c:ptCount val="15"/>
                <c:pt idx="0">
                  <c:v>Celkem ČR</c:v>
                </c:pt>
                <c:pt idx="1">
                  <c:v>Ústecký kraj</c:v>
                </c:pt>
                <c:pt idx="2">
                  <c:v>Moravskoslezský kraj</c:v>
                </c:pt>
                <c:pt idx="3">
                  <c:v>Jihomoravský kraj</c:v>
                </c:pt>
                <c:pt idx="4">
                  <c:v>Olomoucký kraj</c:v>
                </c:pt>
                <c:pt idx="5">
                  <c:v>Liberecký kraj</c:v>
                </c:pt>
                <c:pt idx="6">
                  <c:v>Karlovarský kraj</c:v>
                </c:pt>
                <c:pt idx="7">
                  <c:v>Zlínský kraj</c:v>
                </c:pt>
                <c:pt idx="8">
                  <c:v>Kraj Vysočina</c:v>
                </c:pt>
                <c:pt idx="9">
                  <c:v>Středočeský kraj</c:v>
                </c:pt>
                <c:pt idx="10">
                  <c:v>Jihočeský kraj</c:v>
                </c:pt>
                <c:pt idx="11">
                  <c:v>Hlavní město Praha</c:v>
                </c:pt>
                <c:pt idx="12">
                  <c:v>Královéhradecký kraj</c:v>
                </c:pt>
                <c:pt idx="13">
                  <c:v>Pardubický kraj</c:v>
                </c:pt>
                <c:pt idx="14">
                  <c:v>Plzeňský kraj</c:v>
                </c:pt>
              </c:strCache>
            </c:strRef>
          </c:cat>
          <c:val>
            <c:numRef>
              <c:f>'MN v krajích'!$B$7:$B$21</c:f>
              <c:numCache>
                <c:formatCode>0.0</c:formatCode>
                <c:ptCount val="15"/>
                <c:pt idx="0">
                  <c:v>4.4000000000000004</c:v>
                </c:pt>
                <c:pt idx="1">
                  <c:v>7.0158572255794276</c:v>
                </c:pt>
                <c:pt idx="2">
                  <c:v>6.6866388405478441</c:v>
                </c:pt>
                <c:pt idx="3">
                  <c:v>5.1793423378754087</c:v>
                </c:pt>
                <c:pt idx="4">
                  <c:v>4.987585433252665</c:v>
                </c:pt>
                <c:pt idx="5">
                  <c:v>4.563790294954523</c:v>
                </c:pt>
                <c:pt idx="6">
                  <c:v>4.5515401753776343</c:v>
                </c:pt>
                <c:pt idx="7">
                  <c:v>3.9791073372296077</c:v>
                </c:pt>
                <c:pt idx="8">
                  <c:v>3.7879243196461201</c:v>
                </c:pt>
                <c:pt idx="9">
                  <c:v>3.6379843705666737</c:v>
                </c:pt>
                <c:pt idx="10">
                  <c:v>3.2252489684819947</c:v>
                </c:pt>
                <c:pt idx="11">
                  <c:v>3.0419595722307191</c:v>
                </c:pt>
                <c:pt idx="12">
                  <c:v>3.0408686421537627</c:v>
                </c:pt>
                <c:pt idx="13">
                  <c:v>3.0219006242493438</c:v>
                </c:pt>
                <c:pt idx="14">
                  <c:v>2.7405181609826683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4"/>
        <c:overlap val="-24"/>
        <c:axId val="88865408"/>
        <c:axId val="92868992"/>
      </c:barChart>
      <c:catAx>
        <c:axId val="88865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endParaRPr lang="cs-CZ"/>
          </a:p>
        </c:txPr>
        <c:crossAx val="92868992"/>
        <c:crosses val="autoZero"/>
        <c:auto val="1"/>
        <c:lblAlgn val="ctr"/>
        <c:lblOffset val="100"/>
        <c:noMultiLvlLbl val="0"/>
      </c:catAx>
      <c:valAx>
        <c:axId val="92868992"/>
        <c:scaling>
          <c:orientation val="minMax"/>
          <c:max val="8"/>
        </c:scaling>
        <c:delete val="0"/>
        <c:axPos val="b"/>
        <c:majorGridlines>
          <c:spPr>
            <a:ln>
              <a:prstDash val="sysDash"/>
            </a:ln>
          </c:spPr>
        </c:majorGridlines>
        <c:numFmt formatCode="0.0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+mn-lt"/>
                <a:ea typeface="Arial"/>
                <a:cs typeface="Arial"/>
              </a:defRPr>
            </a:pPr>
            <a:endParaRPr lang="cs-CZ"/>
          </a:p>
        </c:txPr>
        <c:crossAx val="88865408"/>
        <c:crosses val="autoZero"/>
        <c:crossBetween val="between"/>
        <c:majorUnit val="2"/>
      </c:valAx>
      <c:spPr>
        <a:ln>
          <a:solidFill>
            <a:schemeClr val="tx1">
              <a:lumMod val="50000"/>
              <a:lumOff val="50000"/>
            </a:schemeClr>
          </a:solidFill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cs-CZ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8642455131248049E-2"/>
          <c:y val="3.8750156230471192E-2"/>
          <c:w val="0.88726907412435518"/>
          <c:h val="0.84781183602049748"/>
        </c:manualLayout>
      </c:layout>
      <c:barChart>
        <c:barDir val="col"/>
        <c:grouping val="clustered"/>
        <c:varyColors val="0"/>
        <c:ser>
          <c:idx val="1"/>
          <c:order val="0"/>
          <c:tx>
            <c:v>Podíl věkové skupiny</c:v>
          </c:tx>
          <c:spPr>
            <a:gradFill rotWithShape="0">
              <a:gsLst>
                <a:gs pos="0">
                  <a:srgbClr val="FF0000">
                    <a:gamma/>
                    <a:tint val="23922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tint val="23922"/>
                    <a:invGamma/>
                  </a:srgbClr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4.0745768847859533E-4"/>
                  <c:y val="-4.556509298998569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4037469454249254E-3"/>
                  <c:y val="3.695475565554305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335718510046581E-3"/>
                  <c:y val="1.755295122993346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4025703683591275E-4"/>
                  <c:y val="1.540530341432642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1.9841269841269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4.5977011494252873E-3"/>
                  <c:y val="1.68040958399513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List1!$C$64:$C$69</c:f>
              <c:strCache>
                <c:ptCount val="6"/>
                <c:pt idx="0">
                  <c:v>do 19 let</c:v>
                </c:pt>
                <c:pt idx="1">
                  <c:v>20-29</c:v>
                </c:pt>
                <c:pt idx="2">
                  <c:v>30-39</c:v>
                </c:pt>
                <c:pt idx="3">
                  <c:v>40-49</c:v>
                </c:pt>
                <c:pt idx="4">
                  <c:v>50-59</c:v>
                </c:pt>
                <c:pt idx="5">
                  <c:v>nad 60 l.</c:v>
                </c:pt>
              </c:strCache>
            </c:strRef>
          </c:cat>
          <c:val>
            <c:numRef>
              <c:f>List1!$G$124:$G$129</c:f>
              <c:numCache>
                <c:formatCode>0.0%</c:formatCode>
                <c:ptCount val="6"/>
                <c:pt idx="0">
                  <c:v>2.8458199660313266E-2</c:v>
                </c:pt>
                <c:pt idx="1">
                  <c:v>0.18618607284393282</c:v>
                </c:pt>
                <c:pt idx="2">
                  <c:v>0.2052462728816758</c:v>
                </c:pt>
                <c:pt idx="3">
                  <c:v>0.23181732402340063</c:v>
                </c:pt>
                <c:pt idx="4">
                  <c:v>0.27646725797320248</c:v>
                </c:pt>
                <c:pt idx="5">
                  <c:v>7.1824872617475E-2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01635584"/>
        <c:axId val="101637120"/>
      </c:barChart>
      <c:catAx>
        <c:axId val="1016355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/>
            </a:pPr>
            <a:endParaRPr lang="cs-CZ"/>
          </a:p>
        </c:txPr>
        <c:crossAx val="101637120"/>
        <c:crosses val="autoZero"/>
        <c:auto val="1"/>
        <c:lblAlgn val="ctr"/>
        <c:lblOffset val="20"/>
        <c:tickLblSkip val="1"/>
        <c:tickMarkSkip val="1"/>
        <c:noMultiLvlLbl val="0"/>
      </c:catAx>
      <c:valAx>
        <c:axId val="101637120"/>
        <c:scaling>
          <c:orientation val="minMax"/>
          <c:max val="0.30000000000000004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0%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/>
            </a:pPr>
            <a:endParaRPr lang="cs-CZ"/>
          </a:p>
        </c:txPr>
        <c:crossAx val="101635584"/>
        <c:crosses val="autoZero"/>
        <c:crossBetween val="between"/>
      </c:valAx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10026947763379826"/>
          <c:y val="9.789213848268967E-2"/>
          <c:w val="0.42144086263142477"/>
          <c:h val="9.9688800582170195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600"/>
          </a:pPr>
          <a:endParaRPr lang="cs-CZ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400" b="1" i="0" u="none" strike="noStrike" baseline="0">
          <a:solidFill>
            <a:srgbClr val="000000"/>
          </a:solidFill>
          <a:latin typeface="+mn-lt"/>
          <a:ea typeface="Arial"/>
          <a:cs typeface="Arial"/>
        </a:defRPr>
      </a:pPr>
      <a:endParaRPr lang="cs-CZ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FADB08-4FC4-42B4-A715-32324E621681}" type="datetimeFigureOut">
              <a:rPr lang="cs-CZ" smtClean="0"/>
              <a:t>9.6.2017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E65301-D5DE-4D4C-8D6F-D1083A02E68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88113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C633949-4E4B-4AEB-9CE7-91918ADEEBCC}" type="datetimeFigureOut">
              <a:rPr lang="cs-CZ"/>
              <a:pPr>
                <a:defRPr/>
              </a:pPr>
              <a:t>9.6.2017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642B231-0557-4C09-A458-E88E2D46873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4462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3686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8C61F7F-D94C-496E-A2B4-14B7C80EEEA4}" type="slidenum">
              <a:rPr lang="cs-CZ" altLang="cs-CZ" smtClean="0"/>
              <a:pPr eaLnBrk="1" hangingPunct="1"/>
              <a:t>9</a:t>
            </a:fld>
            <a:endParaRPr lang="cs-CZ" alt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7" descr="1600×1200_UP_-0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975199"/>
            <a:ext cx="7772400" cy="1470025"/>
          </a:xfrm>
        </p:spPr>
        <p:txBody>
          <a:bodyPr anchor="b"/>
          <a:lstStyle>
            <a:lvl1pPr algn="ctr">
              <a:defRPr sz="7000" b="0"/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83568" y="5301208"/>
            <a:ext cx="7776864" cy="576064"/>
          </a:xfrm>
        </p:spPr>
        <p:txBody>
          <a:bodyPr>
            <a:normAutofit/>
          </a:bodyPr>
          <a:lstStyle>
            <a:lvl1pPr marL="0" indent="0" algn="ctr">
              <a:buNone/>
              <a:defRPr sz="30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 dirty="0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>
              <a:defRPr/>
            </a:pPr>
            <a:fld id="{65E3E243-1AEA-4FAA-B495-A1555346E2D7}" type="datetime1">
              <a:rPr lang="cs-CZ"/>
              <a:pPr>
                <a:defRPr/>
              </a:pPr>
              <a:t>9.6.2017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>
              <a:defRPr/>
            </a:pPr>
            <a:fld id="{853DA629-D3B3-49B5-BD5A-A5637C78E74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4695279"/>
            <a:ext cx="8134672" cy="1470025"/>
          </a:xfrm>
        </p:spPr>
        <p:txBody>
          <a:bodyPr anchor="b"/>
          <a:lstStyle>
            <a:lvl1pPr algn="l">
              <a:defRPr sz="7000" b="0">
                <a:solidFill>
                  <a:srgbClr val="999999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E72A7-2AB9-447C-A14E-9E09C63F5A5B}" type="datetime1">
              <a:rPr lang="cs-CZ"/>
              <a:pPr>
                <a:defRPr/>
              </a:pPr>
              <a:t>9.6.2017</a:t>
            </a:fld>
            <a:endParaRPr lang="cs-CZ" dirty="0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FD442-C700-4F2F-873B-B0C81A57600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0000">
              <a:defRPr/>
            </a:lvl1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387A5-492F-4C56-880D-A6BD89FA1F89}" type="datetime1">
              <a:rPr lang="cs-CZ"/>
              <a:pPr>
                <a:defRPr/>
              </a:pPr>
              <a:t>9.6.2017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CD60A-37A9-4939-B6D6-B2D7779A73C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brázek 7" descr="1600×1200_UP_-02opr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2195513" y="188913"/>
            <a:ext cx="6624637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8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684213" y="1700213"/>
            <a:ext cx="8135937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84213" y="6516688"/>
            <a:ext cx="935037" cy="287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86F61C-A7FA-4D47-B3CB-0F36C75FF62F}" type="datetime1">
              <a:rPr lang="cs-CZ"/>
              <a:pPr>
                <a:defRPr/>
              </a:pPr>
              <a:t>9.6.2017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339975" y="6516688"/>
            <a:ext cx="3960813" cy="287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692275" y="6516688"/>
            <a:ext cx="576263" cy="287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56F1E5-1761-4C62-84A6-9B9FE1F3DDB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1" r:id="rId2"/>
    <p:sldLayoutId id="2147483662" r:id="rId3"/>
  </p:sldLayoutIdLst>
  <p:transition spd="med">
    <p:wipe dir="r"/>
  </p:transition>
  <p:hf sldNum="0" hdr="0" ftr="0" dt="0"/>
  <p:txStyles>
    <p:titleStyle>
      <a:lvl1pPr algn="r" rtl="0" fontAlgn="base">
        <a:spcBef>
          <a:spcPct val="0"/>
        </a:spcBef>
        <a:spcAft>
          <a:spcPct val="0"/>
        </a:spcAft>
        <a:defRPr sz="4000" b="1" kern="1200">
          <a:solidFill>
            <a:srgbClr val="001E96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9pPr>
    </p:titleStyle>
    <p:bodyStyle>
      <a:lvl1pPr marL="358775" indent="-358775" algn="l" rtl="0" fontAlgn="base">
        <a:spcBef>
          <a:spcPts val="1200"/>
        </a:spcBef>
        <a:spcAft>
          <a:spcPct val="0"/>
        </a:spcAft>
        <a:buClr>
          <a:srgbClr val="001E96"/>
        </a:buClr>
        <a:buFont typeface="Arial" charset="0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358775" indent="-358775" algn="l" rtl="0" fontAlgn="base">
        <a:spcBef>
          <a:spcPts val="600"/>
        </a:spcBef>
        <a:spcAft>
          <a:spcPct val="0"/>
        </a:spcAft>
        <a:buClr>
          <a:srgbClr val="001E96"/>
        </a:buClr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358775" algn="l" rtl="0" fontAlgn="base">
        <a:spcBef>
          <a:spcPts val="600"/>
        </a:spcBef>
        <a:spcAft>
          <a:spcPct val="0"/>
        </a:spcAft>
        <a:buClr>
          <a:srgbClr val="001E96"/>
        </a:buClr>
        <a:buSzPct val="120000"/>
        <a:buFont typeface="Arial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358775" indent="-358775" algn="l" rtl="0" fontAlgn="base">
        <a:spcBef>
          <a:spcPts val="60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358775" indent="-358775" algn="l" rtl="0" fontAlgn="base">
        <a:spcBef>
          <a:spcPts val="60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ctrTitle"/>
          </p:nvPr>
        </p:nvSpPr>
        <p:spPr>
          <a:xfrm>
            <a:off x="685800" y="3975100"/>
            <a:ext cx="7772400" cy="1470025"/>
          </a:xfrm>
        </p:spPr>
        <p:txBody>
          <a:bodyPr/>
          <a:lstStyle/>
          <a:p>
            <a:r>
              <a:rPr lang="cs-CZ" sz="4800" b="1" dirty="0" smtClean="0"/>
              <a:t>VZDĚLÁVÁNÍ</a:t>
            </a:r>
            <a:br>
              <a:rPr lang="cs-CZ" sz="4800" b="1" dirty="0" smtClean="0"/>
            </a:br>
            <a:r>
              <a:rPr lang="cs-CZ" sz="4800" b="1" dirty="0" smtClean="0"/>
              <a:t>(ve službách zaměstnanosti)</a:t>
            </a: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827088" y="6275388"/>
            <a:ext cx="7561262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500" dirty="0" smtClean="0">
                <a:latin typeface="Calibri" pitchFamily="34" charset="0"/>
              </a:rPr>
              <a:t>Jolana Palinková</a:t>
            </a:r>
            <a:endParaRPr lang="cs-CZ" sz="1500" dirty="0"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altLang="cs-CZ" sz="3200" dirty="0" smtClean="0"/>
              <a:t>Zvolená rekvalifikace </a:t>
            </a:r>
          </a:p>
        </p:txBody>
      </p:sp>
      <p:sp>
        <p:nvSpPr>
          <p:cNvPr id="17410" name="Zástupný symbol pro obsah 2"/>
          <p:cNvSpPr>
            <a:spLocks noGrp="1"/>
          </p:cNvSpPr>
          <p:nvPr>
            <p:ph idx="1"/>
          </p:nvPr>
        </p:nvSpPr>
        <p:spPr>
          <a:xfrm>
            <a:off x="250825" y="1341438"/>
            <a:ext cx="8713788" cy="5256212"/>
          </a:xfrm>
        </p:spPr>
        <p:txBody>
          <a:bodyPr/>
          <a:lstStyle/>
          <a:p>
            <a:pPr marL="342900" indent="-342900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cs-CZ" sz="2000" dirty="0" smtClean="0"/>
          </a:p>
          <a:p>
            <a:pPr marL="342900" indent="-342900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200" dirty="0" err="1" smtClean="0">
                <a:solidFill>
                  <a:srgbClr val="002060"/>
                </a:solidFill>
              </a:rPr>
              <a:t>UoZ</a:t>
            </a:r>
            <a:r>
              <a:rPr lang="cs-CZ" sz="2200" dirty="0" smtClean="0">
                <a:solidFill>
                  <a:srgbClr val="002060"/>
                </a:solidFill>
              </a:rPr>
              <a:t> si sám zvolí druh pracovní činnosti, na kterou se bude rekvalifikovat.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200" dirty="0" err="1" smtClean="0">
                <a:solidFill>
                  <a:srgbClr val="002060"/>
                </a:solidFill>
              </a:rPr>
              <a:t>UoZ</a:t>
            </a:r>
            <a:r>
              <a:rPr lang="cs-CZ" sz="2200" dirty="0" smtClean="0">
                <a:solidFill>
                  <a:srgbClr val="002060"/>
                </a:solidFill>
              </a:rPr>
              <a:t> si sám zvolí rekvalifikační zařízení, které má rekvalifikaci provést.</a:t>
            </a:r>
          </a:p>
          <a:p>
            <a:pPr marL="342900" indent="-342900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200" dirty="0" smtClean="0">
                <a:solidFill>
                  <a:srgbClr val="002060"/>
                </a:solidFill>
              </a:rPr>
              <a:t>Úřad </a:t>
            </a:r>
            <a:r>
              <a:rPr lang="cs-CZ" sz="2200" dirty="0">
                <a:solidFill>
                  <a:srgbClr val="002060"/>
                </a:solidFill>
              </a:rPr>
              <a:t>práce posoudí uplatnitelnost požadované kvalifikace na trhu </a:t>
            </a:r>
            <a:r>
              <a:rPr lang="cs-CZ" sz="2200" dirty="0" smtClean="0">
                <a:solidFill>
                  <a:srgbClr val="002060"/>
                </a:solidFill>
              </a:rPr>
              <a:t>práce.</a:t>
            </a:r>
            <a:endParaRPr lang="cs-CZ" sz="2200" dirty="0">
              <a:solidFill>
                <a:srgbClr val="002060"/>
              </a:solidFill>
            </a:endParaRPr>
          </a:p>
          <a:p>
            <a:pPr marL="342900" indent="-342900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200" dirty="0" smtClean="0">
                <a:solidFill>
                  <a:srgbClr val="002060"/>
                </a:solidFill>
              </a:rPr>
              <a:t>Stanovena </a:t>
            </a:r>
            <a:r>
              <a:rPr lang="cs-CZ" sz="2200" dirty="0">
                <a:solidFill>
                  <a:srgbClr val="002060"/>
                </a:solidFill>
              </a:rPr>
              <a:t>maximální výše nákladů rekvalifikace hrazená úřadem práce /50 tis. Kč v průběhu 3 let/, pokud se překročí, rozdíl ceny hradí </a:t>
            </a:r>
            <a:r>
              <a:rPr lang="cs-CZ" sz="2200" dirty="0" err="1" smtClean="0">
                <a:solidFill>
                  <a:srgbClr val="002060"/>
                </a:solidFill>
              </a:rPr>
              <a:t>UoZ</a:t>
            </a:r>
            <a:r>
              <a:rPr lang="cs-CZ" sz="2200" dirty="0" smtClean="0">
                <a:solidFill>
                  <a:srgbClr val="002060"/>
                </a:solidFill>
              </a:rPr>
              <a:t>.</a:t>
            </a:r>
            <a:endParaRPr lang="cs-CZ" sz="2200" dirty="0">
              <a:solidFill>
                <a:srgbClr val="002060"/>
              </a:solidFill>
            </a:endParaRPr>
          </a:p>
          <a:p>
            <a:pPr marL="342900" indent="-342900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200" dirty="0" smtClean="0">
                <a:solidFill>
                  <a:srgbClr val="002060"/>
                </a:solidFill>
              </a:rPr>
              <a:t>Úhrada </a:t>
            </a:r>
            <a:r>
              <a:rPr lang="cs-CZ" sz="2200" dirty="0">
                <a:solidFill>
                  <a:srgbClr val="002060"/>
                </a:solidFill>
              </a:rPr>
              <a:t>jen po úspěšně složené závěrečné </a:t>
            </a:r>
            <a:r>
              <a:rPr lang="cs-CZ" sz="2200" dirty="0" smtClean="0">
                <a:solidFill>
                  <a:srgbClr val="002060"/>
                </a:solidFill>
              </a:rPr>
              <a:t>zkoušce.</a:t>
            </a:r>
            <a:endParaRPr lang="cs-CZ" sz="2200" dirty="0">
              <a:solidFill>
                <a:srgbClr val="002060"/>
              </a:solidFill>
            </a:endParaRPr>
          </a:p>
          <a:p>
            <a:pPr marL="342900" indent="-342900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cs-CZ" sz="2200" dirty="0" smtClean="0">
                <a:solidFill>
                  <a:srgbClr val="002060"/>
                </a:solidFill>
              </a:rPr>
              <a:t>Jiné </a:t>
            </a:r>
            <a:r>
              <a:rPr lang="cs-CZ" sz="2200" dirty="0">
                <a:solidFill>
                  <a:srgbClr val="002060"/>
                </a:solidFill>
              </a:rPr>
              <a:t>náklady než cenu zvolené rekvalifikace úřad práce nehradí /nehradí zdravotní prohlídky, jízdné, podporu při rekvalifikaci</a:t>
            </a:r>
            <a:r>
              <a:rPr lang="cs-CZ" sz="2200" dirty="0" smtClean="0">
                <a:solidFill>
                  <a:srgbClr val="002060"/>
                </a:solidFill>
              </a:rPr>
              <a:t>/.</a:t>
            </a:r>
            <a:endParaRPr lang="cs-CZ" sz="2200" dirty="0">
              <a:solidFill>
                <a:srgbClr val="002060"/>
              </a:solidFill>
            </a:endParaRPr>
          </a:p>
          <a:p>
            <a:pPr marL="358775" algn="just" eaLnBrk="1" hangingPunct="1">
              <a:defRPr/>
            </a:pPr>
            <a:endParaRPr lang="cs-CZ" sz="2200" dirty="0" smtClean="0"/>
          </a:p>
          <a:p>
            <a:pPr marL="358775" algn="just" eaLnBrk="1" hangingPunct="1">
              <a:defRPr/>
            </a:pPr>
            <a:endParaRPr lang="cs-CZ" dirty="0" smtClean="0"/>
          </a:p>
          <a:p>
            <a:pPr marL="358775" algn="just" eaLnBrk="1" hangingPunct="1">
              <a:defRPr/>
            </a:pPr>
            <a:endParaRPr lang="cs-CZ" dirty="0" smtClean="0"/>
          </a:p>
          <a:p>
            <a:pPr marL="358775" eaLnBrk="1" hangingPunct="1">
              <a:defRPr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95537058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sz="3200" dirty="0" smtClean="0"/>
              <a:t>Rekvalifikace zaměstnanců</a:t>
            </a:r>
            <a:endParaRPr lang="cs-CZ" altLang="cs-CZ" dirty="0" smtClean="0"/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>
          <a:xfrm>
            <a:off x="684213" y="1484784"/>
            <a:ext cx="8135937" cy="4896543"/>
          </a:xfrm>
        </p:spPr>
        <p:txBody>
          <a:bodyPr/>
          <a:lstStyle/>
          <a:p>
            <a:pPr algn="just">
              <a:defRPr/>
            </a:pPr>
            <a:endParaRPr lang="cs-CZ" sz="2000" dirty="0" smtClean="0">
              <a:solidFill>
                <a:srgbClr val="002060"/>
              </a:solidFill>
            </a:endParaRPr>
          </a:p>
          <a:p>
            <a:pPr algn="just">
              <a:defRPr/>
            </a:pPr>
            <a:r>
              <a:rPr lang="cs-CZ" sz="2000" dirty="0" smtClean="0">
                <a:solidFill>
                  <a:srgbClr val="002060"/>
                </a:solidFill>
              </a:rPr>
              <a:t>Zaměstnavatelům</a:t>
            </a:r>
            <a:r>
              <a:rPr lang="cs-CZ" sz="2000" dirty="0">
                <a:solidFill>
                  <a:srgbClr val="002060"/>
                </a:solidFill>
              </a:rPr>
              <a:t>, kteří provádějí rekvalifikaci v zájmu dalšího pracovního uplatnění svých zaměstnanců, mohou být na základě písemné dohody s příslušným úřadem práce plně nebo částečně hrazeny náklady spojené s touto činností (§110 odst. 1 zák. č. 435/2004 Sb., v platném znění</a:t>
            </a:r>
            <a:r>
              <a:rPr lang="cs-CZ" sz="2000" dirty="0" smtClean="0">
                <a:solidFill>
                  <a:srgbClr val="002060"/>
                </a:solidFill>
              </a:rPr>
              <a:t>).</a:t>
            </a:r>
          </a:p>
          <a:p>
            <a:pPr algn="just">
              <a:defRPr/>
            </a:pPr>
            <a:r>
              <a:rPr lang="cs-CZ" sz="2000" b="1" dirty="0" smtClean="0">
                <a:solidFill>
                  <a:srgbClr val="002060"/>
                </a:solidFill>
              </a:rPr>
              <a:t>Vhodné v případě, že zaměstnavatel nemůže zaměstnancům bez rekvalifikace  nadále zajistit ve firmě pracovní uplatnění (zaměstnanci jsou ohroženi ztrátou zaměstnání), nebo v případě, že je potřeba u stávajícího zaměstnance zvýšit, rozšířit, prohloubit jeho stávající kvalifikaci z důvodu jeho dalšího pracovního uplatnění u společnosti.</a:t>
            </a:r>
            <a:endParaRPr lang="cs-CZ" sz="2000" b="1" dirty="0">
              <a:solidFill>
                <a:srgbClr val="002060"/>
              </a:solidFill>
            </a:endParaRPr>
          </a:p>
          <a:p>
            <a:pPr algn="just">
              <a:defRPr/>
            </a:pPr>
            <a:r>
              <a:rPr lang="cs-CZ" sz="2000" dirty="0">
                <a:solidFill>
                  <a:srgbClr val="002060"/>
                </a:solidFill>
              </a:rPr>
              <a:t>V tomto případě lze hradit jen kurzovné (nikoli náhradu mzdy, která přísluší rekvalifikovanému zaměstnanci po dobu rekvalifikace v pracovní době, ani např. cestovné nebo náklady na ochranné pracovní prostředky).</a:t>
            </a:r>
          </a:p>
          <a:p>
            <a:pPr marL="0" indent="0" algn="just">
              <a:defRPr/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331733184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3200" dirty="0" smtClean="0"/>
              <a:t>Studium pedagogiky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rgbClr val="002060"/>
                </a:solidFill>
              </a:rPr>
              <a:t>K</a:t>
            </a:r>
            <a:r>
              <a:rPr lang="cs-CZ" dirty="0" smtClean="0">
                <a:solidFill>
                  <a:srgbClr val="002060"/>
                </a:solidFill>
              </a:rPr>
              <a:t>urz </a:t>
            </a:r>
            <a:r>
              <a:rPr lang="cs-CZ" dirty="0">
                <a:solidFill>
                  <a:srgbClr val="002060"/>
                </a:solidFill>
              </a:rPr>
              <a:t>Studium pedagogiky pro asistenty pedagoga je </a:t>
            </a:r>
            <a:r>
              <a:rPr lang="cs-CZ" b="1" dirty="0">
                <a:solidFill>
                  <a:srgbClr val="002060"/>
                </a:solidFill>
              </a:rPr>
              <a:t> realizován dle zákona 563/2004 Sb., o pedagogických pracovnících a o změně některých zákonů, ve znění pozdějších předpisů, </a:t>
            </a:r>
            <a:r>
              <a:rPr lang="cs-CZ" dirty="0">
                <a:solidFill>
                  <a:srgbClr val="002060"/>
                </a:solidFill>
              </a:rPr>
              <a:t>a to ve vzdělávacích programech akreditovaných dle § 25 a § 27 tohoto zákona.</a:t>
            </a:r>
            <a:r>
              <a:rPr lang="cs-CZ" b="1" dirty="0">
                <a:solidFill>
                  <a:srgbClr val="002060"/>
                </a:solidFill>
              </a:rPr>
              <a:t> </a:t>
            </a:r>
            <a:r>
              <a:rPr lang="cs-CZ" b="1" dirty="0" smtClean="0">
                <a:solidFill>
                  <a:srgbClr val="FF0000"/>
                </a:solidFill>
              </a:rPr>
              <a:t>Nejedná </a:t>
            </a:r>
            <a:r>
              <a:rPr lang="cs-CZ" b="1" dirty="0">
                <a:solidFill>
                  <a:srgbClr val="FF0000"/>
                </a:solidFill>
              </a:rPr>
              <a:t>se však </a:t>
            </a:r>
            <a:r>
              <a:rPr lang="cs-CZ" b="1" dirty="0" smtClean="0">
                <a:solidFill>
                  <a:srgbClr val="FF0000"/>
                </a:solidFill>
              </a:rPr>
              <a:t>o </a:t>
            </a:r>
            <a:r>
              <a:rPr lang="cs-CZ" b="1" dirty="0">
                <a:solidFill>
                  <a:srgbClr val="FF0000"/>
                </a:solidFill>
              </a:rPr>
              <a:t>rekvalifikaci, </a:t>
            </a:r>
            <a:r>
              <a:rPr lang="cs-CZ" b="1" dirty="0">
                <a:solidFill>
                  <a:srgbClr val="002060"/>
                </a:solidFill>
              </a:rPr>
              <a:t>ale o další vzdělávání zaměstnanců, které ze zákona zajišťuje zaměstnavatel a Úřad práce nemůže jeho náklady v rámci rekvalifikace hradit</a:t>
            </a:r>
            <a:r>
              <a:rPr lang="cs-CZ" dirty="0">
                <a:solidFill>
                  <a:srgbClr val="002060"/>
                </a:solidFill>
              </a:rPr>
              <a:t>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6707171"/>
      </p:ext>
    </p:extLst>
  </p:cSld>
  <p:clrMapOvr>
    <a:masterClrMapping/>
  </p:clrMapOvr>
  <p:transition spd="med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01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3756490"/>
      </p:ext>
    </p:extLst>
  </p:cSld>
  <p:clrMapOvr>
    <a:masterClrMapping/>
  </p:clrMapOvr>
  <p:transition spd="med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6"/>
          <p:cNvSpPr>
            <a:spLocks noGrp="1"/>
          </p:cNvSpPr>
          <p:nvPr>
            <p:ph type="title"/>
          </p:nvPr>
        </p:nvSpPr>
        <p:spPr>
          <a:xfrm>
            <a:off x="2195513" y="115888"/>
            <a:ext cx="6624637" cy="576262"/>
          </a:xfrm>
        </p:spPr>
        <p:txBody>
          <a:bodyPr/>
          <a:lstStyle/>
          <a:p>
            <a:pPr eaLnBrk="1" hangingPunct="1"/>
            <a:r>
              <a:rPr lang="cs-CZ" sz="3200" smtClean="0"/>
              <a:t>Nezaměstnanost </a:t>
            </a:r>
            <a:br>
              <a:rPr lang="cs-CZ" sz="3200" smtClean="0"/>
            </a:br>
            <a:endParaRPr lang="cs-CZ" sz="3200" smtClean="0"/>
          </a:p>
        </p:txBody>
      </p:sp>
      <p:sp>
        <p:nvSpPr>
          <p:cNvPr id="6147" name="Nadpis 6"/>
          <p:cNvSpPr txBox="1">
            <a:spLocks/>
          </p:cNvSpPr>
          <p:nvPr/>
        </p:nvSpPr>
        <p:spPr bwMode="auto">
          <a:xfrm>
            <a:off x="1979613" y="692150"/>
            <a:ext cx="684053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cs-CZ" sz="2400" b="1">
                <a:solidFill>
                  <a:srgbClr val="0000FF"/>
                </a:solidFill>
                <a:latin typeface="Calibri" pitchFamily="34" charset="0"/>
              </a:rPr>
              <a:t>Vývoj podílu nezaměstnaných osob v Olomouc. kraji </a:t>
            </a:r>
            <a:r>
              <a:rPr lang="cs-CZ" sz="3200" b="1">
                <a:solidFill>
                  <a:srgbClr val="0000FF"/>
                </a:solidFill>
                <a:latin typeface="Calibri" pitchFamily="34" charset="0"/>
              </a:rPr>
              <a:t/>
            </a:r>
            <a:br>
              <a:rPr lang="cs-CZ" sz="3200" b="1">
                <a:solidFill>
                  <a:srgbClr val="0000FF"/>
                </a:solidFill>
                <a:latin typeface="Calibri" pitchFamily="34" charset="0"/>
              </a:rPr>
            </a:br>
            <a:endParaRPr lang="cs-CZ" sz="3200" b="1">
              <a:solidFill>
                <a:srgbClr val="0000FF"/>
              </a:solidFill>
              <a:latin typeface="Calibri" pitchFamily="34" charset="0"/>
            </a:endParaRPr>
          </a:p>
        </p:txBody>
      </p:sp>
      <p:graphicFrame>
        <p:nvGraphicFramePr>
          <p:cNvPr id="5" name="Graf 4"/>
          <p:cNvGraphicFramePr>
            <a:graphicFrameLocks/>
          </p:cNvGraphicFramePr>
          <p:nvPr/>
        </p:nvGraphicFramePr>
        <p:xfrm>
          <a:off x="395535" y="1569720"/>
          <a:ext cx="8424615" cy="4271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3100406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6"/>
          <p:cNvSpPr>
            <a:spLocks noGrp="1"/>
          </p:cNvSpPr>
          <p:nvPr>
            <p:ph type="title"/>
          </p:nvPr>
        </p:nvSpPr>
        <p:spPr>
          <a:xfrm>
            <a:off x="2195513" y="115888"/>
            <a:ext cx="6624637" cy="576262"/>
          </a:xfrm>
        </p:spPr>
        <p:txBody>
          <a:bodyPr/>
          <a:lstStyle/>
          <a:p>
            <a:pPr eaLnBrk="1" hangingPunct="1"/>
            <a:r>
              <a:rPr lang="cs-CZ" altLang="cs-CZ" sz="3200" smtClean="0"/>
              <a:t>Nezaměstnanost </a:t>
            </a:r>
            <a:br>
              <a:rPr lang="cs-CZ" altLang="cs-CZ" sz="3200" smtClean="0"/>
            </a:br>
            <a:endParaRPr lang="cs-CZ" altLang="cs-CZ" sz="3200" smtClean="0"/>
          </a:p>
        </p:txBody>
      </p:sp>
      <p:sp>
        <p:nvSpPr>
          <p:cNvPr id="7171" name="Nadpis 6"/>
          <p:cNvSpPr txBox="1">
            <a:spLocks/>
          </p:cNvSpPr>
          <p:nvPr/>
        </p:nvSpPr>
        <p:spPr bwMode="auto">
          <a:xfrm>
            <a:off x="2195513" y="692150"/>
            <a:ext cx="662463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cs-CZ" altLang="cs-CZ" sz="2400" b="1">
                <a:solidFill>
                  <a:srgbClr val="0000FF"/>
                </a:solidFill>
                <a:latin typeface="Calibri" pitchFamily="34" charset="0"/>
              </a:rPr>
              <a:t>Podíl nezaměstnaných osob v krajích k 30. 4. 2017</a:t>
            </a:r>
            <a:r>
              <a:rPr lang="cs-CZ" altLang="cs-CZ" sz="3200" b="1">
                <a:solidFill>
                  <a:srgbClr val="0000FF"/>
                </a:solidFill>
                <a:latin typeface="Calibri" pitchFamily="34" charset="0"/>
              </a:rPr>
              <a:t/>
            </a:r>
            <a:br>
              <a:rPr lang="cs-CZ" altLang="cs-CZ" sz="3200" b="1">
                <a:solidFill>
                  <a:srgbClr val="0000FF"/>
                </a:solidFill>
                <a:latin typeface="Calibri" pitchFamily="34" charset="0"/>
              </a:rPr>
            </a:br>
            <a:endParaRPr lang="cs-CZ" altLang="cs-CZ" sz="3200" b="1">
              <a:solidFill>
                <a:srgbClr val="0000FF"/>
              </a:solidFill>
              <a:latin typeface="Calibri" pitchFamily="34" charset="0"/>
            </a:endParaRPr>
          </a:p>
        </p:txBody>
      </p:sp>
      <p:graphicFrame>
        <p:nvGraphicFramePr>
          <p:cNvPr id="5" name="Graf 4"/>
          <p:cNvGraphicFramePr>
            <a:graphicFrameLocks/>
          </p:cNvGraphicFramePr>
          <p:nvPr/>
        </p:nvGraphicFramePr>
        <p:xfrm>
          <a:off x="899592" y="1448780"/>
          <a:ext cx="7344816" cy="4751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0442364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6"/>
          <p:cNvSpPr>
            <a:spLocks noGrp="1"/>
          </p:cNvSpPr>
          <p:nvPr>
            <p:ph type="title"/>
          </p:nvPr>
        </p:nvSpPr>
        <p:spPr>
          <a:xfrm>
            <a:off x="2195513" y="188913"/>
            <a:ext cx="6624637" cy="719137"/>
          </a:xfrm>
        </p:spPr>
        <p:txBody>
          <a:bodyPr/>
          <a:lstStyle/>
          <a:p>
            <a:pPr eaLnBrk="1" hangingPunct="1"/>
            <a:r>
              <a:rPr lang="cs-CZ" sz="3200" smtClean="0"/>
              <a:t>Nezaměstnanost</a:t>
            </a:r>
          </a:p>
        </p:txBody>
      </p:sp>
      <p:sp>
        <p:nvSpPr>
          <p:cNvPr id="8195" name="Nadpis 6"/>
          <p:cNvSpPr txBox="1">
            <a:spLocks/>
          </p:cNvSpPr>
          <p:nvPr/>
        </p:nvSpPr>
        <p:spPr bwMode="auto">
          <a:xfrm>
            <a:off x="1871663" y="692150"/>
            <a:ext cx="694848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cs-CZ" sz="2400" b="1" dirty="0">
                <a:solidFill>
                  <a:srgbClr val="0000FF"/>
                </a:solidFill>
                <a:latin typeface="Calibri" pitchFamily="34" charset="0"/>
              </a:rPr>
              <a:t>Nezaměstnanost v kraji k </a:t>
            </a:r>
            <a:r>
              <a:rPr lang="cs-CZ" sz="2400" b="1" dirty="0" smtClean="0">
                <a:solidFill>
                  <a:srgbClr val="0000FF"/>
                </a:solidFill>
                <a:latin typeface="Calibri" pitchFamily="34" charset="0"/>
              </a:rPr>
              <a:t>31. 5. </a:t>
            </a:r>
            <a:r>
              <a:rPr lang="cs-CZ" sz="2400" b="1" dirty="0">
                <a:solidFill>
                  <a:srgbClr val="0000FF"/>
                </a:solidFill>
                <a:latin typeface="Calibri" pitchFamily="34" charset="0"/>
              </a:rPr>
              <a:t>2017</a:t>
            </a:r>
            <a:r>
              <a:rPr lang="cs-CZ" sz="3200" b="1" dirty="0">
                <a:solidFill>
                  <a:srgbClr val="0000FF"/>
                </a:solidFill>
                <a:latin typeface="Calibri" pitchFamily="34" charset="0"/>
              </a:rPr>
              <a:t/>
            </a:r>
            <a:br>
              <a:rPr lang="cs-CZ" sz="3200" b="1" dirty="0">
                <a:solidFill>
                  <a:srgbClr val="0000FF"/>
                </a:solidFill>
                <a:latin typeface="Calibri" pitchFamily="34" charset="0"/>
              </a:rPr>
            </a:br>
            <a:endParaRPr lang="cs-CZ" sz="32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8196" name="TextovéPole 7"/>
          <p:cNvSpPr txBox="1">
            <a:spLocks noChangeArrowheads="1"/>
          </p:cNvSpPr>
          <p:nvPr/>
        </p:nvSpPr>
        <p:spPr bwMode="auto">
          <a:xfrm>
            <a:off x="293688" y="1557338"/>
            <a:ext cx="8516937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Na konci </a:t>
            </a:r>
            <a:r>
              <a:rPr lang="cs-CZ" sz="2000" b="1" dirty="0" smtClean="0">
                <a:latin typeface="Calibri" pitchFamily="34" charset="0"/>
              </a:rPr>
              <a:t>května </a:t>
            </a: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celkový počet </a:t>
            </a:r>
            <a:r>
              <a:rPr lang="cs-CZ" sz="2000" b="1" dirty="0" err="1">
                <a:solidFill>
                  <a:srgbClr val="000000"/>
                </a:solidFill>
                <a:latin typeface="Calibri" pitchFamily="34" charset="0"/>
              </a:rPr>
              <a:t>UoZ</a:t>
            </a: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 v kraji: </a:t>
            </a:r>
            <a:r>
              <a:rPr lang="cs-CZ" sz="2000" b="1" dirty="0" smtClean="0">
                <a:solidFill>
                  <a:srgbClr val="0000FF"/>
                </a:solidFill>
                <a:latin typeface="Calibri" pitchFamily="34" charset="0"/>
              </a:rPr>
              <a:t>22 495 </a:t>
            </a:r>
            <a:endParaRPr lang="cs-CZ" sz="2000" b="1" dirty="0">
              <a:solidFill>
                <a:srgbClr val="0000FF"/>
              </a:solidFill>
              <a:latin typeface="Calibri" pitchFamily="34" charset="0"/>
            </a:endParaRPr>
          </a:p>
          <a:p>
            <a:pPr marL="342900" indent="-342900" eaLnBrk="1" hangingPunct="1">
              <a:lnSpc>
                <a:spcPct val="200000"/>
              </a:lnSpc>
              <a:buFontTx/>
              <a:buChar char="-"/>
            </a:pPr>
            <a:r>
              <a:rPr lang="cs-CZ" sz="2000" b="1" dirty="0" smtClean="0">
                <a:solidFill>
                  <a:srgbClr val="000000"/>
                </a:solidFill>
                <a:latin typeface="Calibri" pitchFamily="34" charset="0"/>
              </a:rPr>
              <a:t>počet </a:t>
            </a: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uchazečů o zaměstnání je </a:t>
            </a:r>
            <a:r>
              <a:rPr lang="cs-CZ" sz="2000" b="1" dirty="0">
                <a:latin typeface="Calibri" pitchFamily="34" charset="0"/>
              </a:rPr>
              <a:t>o</a:t>
            </a:r>
            <a:r>
              <a:rPr lang="cs-CZ" sz="2000" b="1" dirty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cs-CZ" sz="2000" b="1" dirty="0" smtClean="0">
                <a:solidFill>
                  <a:srgbClr val="0000FF"/>
                </a:solidFill>
                <a:latin typeface="Calibri" pitchFamily="34" charset="0"/>
              </a:rPr>
              <a:t>1550 </a:t>
            </a:r>
            <a:r>
              <a:rPr lang="cs-CZ" sz="2000" b="1" dirty="0" smtClean="0">
                <a:latin typeface="Calibri" pitchFamily="34" charset="0"/>
              </a:rPr>
              <a:t>nižší</a:t>
            </a:r>
            <a:r>
              <a:rPr lang="cs-CZ" sz="20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než před </a:t>
            </a:r>
            <a:r>
              <a:rPr lang="cs-CZ" sz="2000" b="1" dirty="0" smtClean="0">
                <a:solidFill>
                  <a:srgbClr val="000000"/>
                </a:solidFill>
                <a:latin typeface="Calibri" pitchFamily="34" charset="0"/>
              </a:rPr>
              <a:t>měsícem, </a:t>
            </a:r>
          </a:p>
          <a:p>
            <a:pPr eaLnBrk="1" hangingPunct="1"/>
            <a:r>
              <a:rPr lang="cs-CZ" sz="2000" b="1" dirty="0" smtClean="0">
                <a:solidFill>
                  <a:srgbClr val="000000"/>
                </a:solidFill>
                <a:latin typeface="Calibri" pitchFamily="34" charset="0"/>
              </a:rPr>
              <a:t>				 o </a:t>
            </a:r>
            <a:r>
              <a:rPr lang="cs-CZ" sz="2000" b="1" dirty="0" smtClean="0">
                <a:solidFill>
                  <a:srgbClr val="0000FF"/>
                </a:solidFill>
                <a:latin typeface="Calibri" pitchFamily="34" charset="0"/>
              </a:rPr>
              <a:t>5089 </a:t>
            </a:r>
            <a:r>
              <a:rPr lang="cs-CZ" sz="2000" b="1" dirty="0" smtClean="0">
                <a:latin typeface="Calibri" pitchFamily="34" charset="0"/>
              </a:rPr>
              <a:t>nižší než před rokem </a:t>
            </a:r>
          </a:p>
          <a:p>
            <a:pPr eaLnBrk="1" hangingPunct="1">
              <a:lnSpc>
                <a:spcPct val="200000"/>
              </a:lnSpc>
            </a:pPr>
            <a:r>
              <a:rPr lang="cs-CZ" sz="2000" b="1" dirty="0" smtClean="0">
                <a:solidFill>
                  <a:srgbClr val="000000"/>
                </a:solidFill>
                <a:latin typeface="Calibri" pitchFamily="34" charset="0"/>
              </a:rPr>
              <a:t>- </a:t>
            </a: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nejnižší počet nezaměstnaných v kraji od listopadu 2008,</a:t>
            </a:r>
          </a:p>
          <a:p>
            <a:pPr eaLnBrk="1" hangingPunct="1">
              <a:lnSpc>
                <a:spcPct val="200000"/>
              </a:lnSpc>
            </a:pP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- </a:t>
            </a:r>
            <a:r>
              <a:rPr lang="cs-CZ" sz="2000" b="1" dirty="0" smtClean="0">
                <a:solidFill>
                  <a:srgbClr val="000000"/>
                </a:solidFill>
                <a:latin typeface="Calibri" pitchFamily="34" charset="0"/>
              </a:rPr>
              <a:t>Olomoucký </a:t>
            </a: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kraj vykazuje </a:t>
            </a:r>
            <a:r>
              <a:rPr lang="cs-CZ" sz="2000" b="1" dirty="0">
                <a:solidFill>
                  <a:srgbClr val="0000FF"/>
                </a:solidFill>
                <a:latin typeface="Calibri" pitchFamily="34" charset="0"/>
              </a:rPr>
              <a:t>4.</a:t>
            </a: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 nejvyšší nezaměstnanost,</a:t>
            </a:r>
          </a:p>
          <a:p>
            <a:pPr marL="342900" indent="-342900" eaLnBrk="1" hangingPunct="1">
              <a:lnSpc>
                <a:spcPct val="200000"/>
              </a:lnSpc>
              <a:buFontTx/>
              <a:buChar char="-"/>
            </a:pPr>
            <a:r>
              <a:rPr lang="cs-CZ" sz="2000" b="1" dirty="0" smtClean="0">
                <a:solidFill>
                  <a:srgbClr val="000000"/>
                </a:solidFill>
                <a:latin typeface="Calibri" pitchFamily="34" charset="0"/>
              </a:rPr>
              <a:t>počet </a:t>
            </a:r>
            <a:r>
              <a:rPr lang="cs-CZ" sz="2000" b="1" dirty="0" smtClean="0">
                <a:solidFill>
                  <a:srgbClr val="0000FF"/>
                </a:solidFill>
                <a:latin typeface="Calibri" pitchFamily="34" charset="0"/>
              </a:rPr>
              <a:t>8293 </a:t>
            </a:r>
            <a:r>
              <a:rPr lang="cs-CZ" sz="2000" b="1" dirty="0" smtClean="0">
                <a:solidFill>
                  <a:srgbClr val="000000"/>
                </a:solidFill>
                <a:latin typeface="Calibri" pitchFamily="34" charset="0"/>
              </a:rPr>
              <a:t>volných </a:t>
            </a: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míst </a:t>
            </a:r>
            <a:r>
              <a:rPr lang="cs-CZ" sz="20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cs-CZ" sz="2000" b="1" dirty="0">
                <a:latin typeface="Calibri" pitchFamily="34" charset="0"/>
              </a:rPr>
              <a:t>je nejvyšší od vzniku úřadu </a:t>
            </a:r>
            <a:r>
              <a:rPr lang="cs-CZ" sz="2000" b="1" dirty="0" smtClean="0">
                <a:latin typeface="Calibri" pitchFamily="34" charset="0"/>
              </a:rPr>
              <a:t>práce</a:t>
            </a:r>
            <a:r>
              <a:rPr lang="cs-CZ" sz="2000" b="1" dirty="0" smtClean="0">
                <a:solidFill>
                  <a:srgbClr val="000000"/>
                </a:solidFill>
                <a:latin typeface="Calibri" pitchFamily="34" charset="0"/>
              </a:rPr>
              <a:t>,</a:t>
            </a:r>
          </a:p>
          <a:p>
            <a:pPr marL="342900" indent="-342900" eaLnBrk="1" hangingPunct="1">
              <a:lnSpc>
                <a:spcPct val="200000"/>
              </a:lnSpc>
              <a:buFontTx/>
              <a:buChar char="-"/>
            </a:pP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na 1 volné místo připadají </a:t>
            </a:r>
            <a:r>
              <a:rPr lang="cs-CZ" sz="2000" b="1" dirty="0">
                <a:solidFill>
                  <a:srgbClr val="0000FF"/>
                </a:solidFill>
                <a:latin typeface="Calibri" pitchFamily="34" charset="0"/>
              </a:rPr>
              <a:t>2,5</a:t>
            </a: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 uchazečů o zaměstnání (v ČR </a:t>
            </a:r>
            <a:r>
              <a:rPr lang="cs-CZ" sz="2000" b="1" dirty="0" smtClean="0">
                <a:solidFill>
                  <a:srgbClr val="FF0000"/>
                </a:solidFill>
                <a:latin typeface="Calibri" pitchFamily="34" charset="0"/>
              </a:rPr>
              <a:t>1,8</a:t>
            </a:r>
            <a:r>
              <a:rPr lang="cs-CZ" sz="2000" b="1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osoby</a:t>
            </a:r>
            <a:r>
              <a:rPr lang="cs-CZ" sz="2000" b="1" dirty="0" smtClean="0">
                <a:solidFill>
                  <a:srgbClr val="000000"/>
                </a:solidFill>
                <a:latin typeface="Calibri" pitchFamily="34" charset="0"/>
              </a:rPr>
              <a:t>).</a:t>
            </a:r>
            <a:endParaRPr lang="cs-CZ" sz="2000" b="1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77267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6"/>
          <p:cNvSpPr>
            <a:spLocks noGrp="1"/>
          </p:cNvSpPr>
          <p:nvPr>
            <p:ph type="title"/>
          </p:nvPr>
        </p:nvSpPr>
        <p:spPr>
          <a:xfrm>
            <a:off x="2195513" y="115888"/>
            <a:ext cx="6624637" cy="576262"/>
          </a:xfrm>
        </p:spPr>
        <p:txBody>
          <a:bodyPr/>
          <a:lstStyle/>
          <a:p>
            <a:pPr eaLnBrk="1" hangingPunct="1"/>
            <a:r>
              <a:rPr lang="cs-CZ" altLang="cs-CZ" sz="3200" smtClean="0"/>
              <a:t>Nezaměstnanost </a:t>
            </a:r>
            <a:br>
              <a:rPr lang="cs-CZ" altLang="cs-CZ" sz="3200" smtClean="0"/>
            </a:br>
            <a:endParaRPr lang="cs-CZ" altLang="cs-CZ" sz="3200" smtClean="0"/>
          </a:p>
        </p:txBody>
      </p:sp>
      <p:sp>
        <p:nvSpPr>
          <p:cNvPr id="9219" name="Nadpis 6"/>
          <p:cNvSpPr txBox="1">
            <a:spLocks/>
          </p:cNvSpPr>
          <p:nvPr/>
        </p:nvSpPr>
        <p:spPr bwMode="auto">
          <a:xfrm>
            <a:off x="2195513" y="692150"/>
            <a:ext cx="662463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cs-CZ" altLang="cs-CZ" sz="2400" b="1" dirty="0">
                <a:solidFill>
                  <a:srgbClr val="0000FF"/>
                </a:solidFill>
                <a:latin typeface="Calibri" pitchFamily="34" charset="0"/>
              </a:rPr>
              <a:t>Struktura nezaměstnanosti v kraji k </a:t>
            </a:r>
            <a:r>
              <a:rPr lang="cs-CZ" altLang="cs-CZ" sz="2400" b="1" dirty="0" smtClean="0">
                <a:solidFill>
                  <a:srgbClr val="0000FF"/>
                </a:solidFill>
                <a:latin typeface="Calibri" pitchFamily="34" charset="0"/>
              </a:rPr>
              <a:t>31. 5. </a:t>
            </a:r>
            <a:r>
              <a:rPr lang="cs-CZ" altLang="cs-CZ" sz="2400" b="1" dirty="0">
                <a:solidFill>
                  <a:srgbClr val="0000FF"/>
                </a:solidFill>
                <a:latin typeface="Calibri" pitchFamily="34" charset="0"/>
              </a:rPr>
              <a:t>2017</a:t>
            </a:r>
            <a:r>
              <a:rPr lang="cs-CZ" altLang="cs-CZ" sz="3200" b="1" dirty="0">
                <a:solidFill>
                  <a:srgbClr val="0000FF"/>
                </a:solidFill>
                <a:latin typeface="Calibri" pitchFamily="34" charset="0"/>
              </a:rPr>
              <a:t/>
            </a:r>
            <a:br>
              <a:rPr lang="cs-CZ" altLang="cs-CZ" sz="3200" b="1" dirty="0">
                <a:solidFill>
                  <a:srgbClr val="0000FF"/>
                </a:solidFill>
                <a:latin typeface="Calibri" pitchFamily="34" charset="0"/>
              </a:rPr>
            </a:br>
            <a:endParaRPr lang="cs-CZ" altLang="cs-CZ" sz="32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graphicFrame>
        <p:nvGraphicFramePr>
          <p:cNvPr id="7" name="Group 1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146223"/>
              </p:ext>
            </p:extLst>
          </p:nvPr>
        </p:nvGraphicFramePr>
        <p:xfrm>
          <a:off x="511174" y="1557338"/>
          <a:ext cx="8453313" cy="1044576"/>
        </p:xfrm>
        <a:graphic>
          <a:graphicData uri="http://schemas.openxmlformats.org/drawingml/2006/table">
            <a:tbl>
              <a:tblPr/>
              <a:tblGrid>
                <a:gridCol w="1643351"/>
                <a:gridCol w="1806116"/>
                <a:gridCol w="1763061"/>
                <a:gridCol w="1686406"/>
                <a:gridCol w="1554379"/>
              </a:tblGrid>
              <a:tr h="70084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Kategorie</a:t>
                      </a:r>
                    </a:p>
                  </a:txBody>
                  <a:tcPr marL="91438" marR="91438" marT="45621" marB="4562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B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Nezaměstnaní celkem</a:t>
                      </a:r>
                    </a:p>
                  </a:txBody>
                  <a:tcPr marL="91438" marR="91438" marT="45621" marB="45621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B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Ženy</a:t>
                      </a:r>
                    </a:p>
                  </a:txBody>
                  <a:tcPr marL="91438" marR="91438" marT="45621" marB="456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B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Zdravotně postižení</a:t>
                      </a:r>
                    </a:p>
                  </a:txBody>
                  <a:tcPr marL="91438" marR="91438" marT="45621" marB="456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B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Absolventi škol</a:t>
                      </a:r>
                    </a:p>
                  </a:txBody>
                  <a:tcPr marL="91438" marR="91438" marT="45621" marB="456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BC9"/>
                    </a:solidFill>
                  </a:tcPr>
                </a:tc>
              </a:tr>
              <a:tr h="3437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Počet </a:t>
                      </a: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(podíl)</a:t>
                      </a:r>
                    </a:p>
                  </a:txBody>
                  <a:tcPr marL="91438" marR="91438" marT="45621" marB="45621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FBC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20 945</a:t>
                      </a:r>
                    </a:p>
                  </a:txBody>
                  <a:tcPr marL="91438" marR="91438" marT="45621" marB="456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10 782 </a:t>
                      </a: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(51,5%)</a:t>
                      </a:r>
                    </a:p>
                  </a:txBody>
                  <a:tcPr marL="91438" marR="91438" marT="45621" marB="456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3 470 </a:t>
                      </a: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(16,6 %)</a:t>
                      </a:r>
                    </a:p>
                  </a:txBody>
                  <a:tcPr marL="91438" marR="91438" marT="45621" marB="456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7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721 </a:t>
                      </a: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(3,4 %)</a:t>
                      </a:r>
                    </a:p>
                  </a:txBody>
                  <a:tcPr marL="91438" marR="91438" marT="45621" marB="4562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41" name="Text Box 162"/>
          <p:cNvSpPr txBox="1">
            <a:spLocks noChangeArrowheads="1"/>
          </p:cNvSpPr>
          <p:nvPr/>
        </p:nvSpPr>
        <p:spPr bwMode="auto">
          <a:xfrm>
            <a:off x="3598863" y="1117600"/>
            <a:ext cx="21415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sz="2000" b="1">
                <a:solidFill>
                  <a:srgbClr val="0000FF"/>
                </a:solidFill>
                <a:latin typeface="Calibri" pitchFamily="34" charset="0"/>
              </a:rPr>
              <a:t>Základní kategorie</a:t>
            </a:r>
          </a:p>
        </p:txBody>
      </p:sp>
      <p:sp>
        <p:nvSpPr>
          <p:cNvPr id="9242" name="Text Box 164"/>
          <p:cNvSpPr txBox="1">
            <a:spLocks noChangeArrowheads="1"/>
          </p:cNvSpPr>
          <p:nvPr/>
        </p:nvSpPr>
        <p:spPr bwMode="auto">
          <a:xfrm>
            <a:off x="3675063" y="2754313"/>
            <a:ext cx="19875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 sz="2000" b="1">
                <a:solidFill>
                  <a:srgbClr val="0000FF"/>
                </a:solidFill>
                <a:latin typeface="Calibri" pitchFamily="34" charset="0"/>
              </a:rPr>
              <a:t>Věková struktura</a:t>
            </a:r>
          </a:p>
        </p:txBody>
      </p:sp>
      <p:graphicFrame>
        <p:nvGraphicFramePr>
          <p:cNvPr id="8" name="Chart 23"/>
          <p:cNvGraphicFramePr>
            <a:graphicFrameLocks/>
          </p:cNvGraphicFramePr>
          <p:nvPr/>
        </p:nvGraphicFramePr>
        <p:xfrm>
          <a:off x="1176450" y="3136901"/>
          <a:ext cx="6984776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6299651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6"/>
          <p:cNvSpPr>
            <a:spLocks noGrp="1"/>
          </p:cNvSpPr>
          <p:nvPr>
            <p:ph type="title"/>
          </p:nvPr>
        </p:nvSpPr>
        <p:spPr>
          <a:xfrm>
            <a:off x="2195513" y="188913"/>
            <a:ext cx="6624637" cy="719137"/>
          </a:xfrm>
        </p:spPr>
        <p:txBody>
          <a:bodyPr/>
          <a:lstStyle/>
          <a:p>
            <a:pPr eaLnBrk="1" hangingPunct="1"/>
            <a:r>
              <a:rPr lang="cs-CZ" sz="3200" smtClean="0"/>
              <a:t>Nezaměstnanost</a:t>
            </a:r>
          </a:p>
        </p:txBody>
      </p:sp>
      <p:graphicFrame>
        <p:nvGraphicFramePr>
          <p:cNvPr id="6" name="Group 18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9682759"/>
              </p:ext>
            </p:extLst>
          </p:nvPr>
        </p:nvGraphicFramePr>
        <p:xfrm>
          <a:off x="6264275" y="1268413"/>
          <a:ext cx="2782888" cy="5121276"/>
        </p:xfrm>
        <a:graphic>
          <a:graphicData uri="http://schemas.openxmlformats.org/drawingml/2006/table">
            <a:tbl>
              <a:tblPr/>
              <a:tblGrid>
                <a:gridCol w="612231"/>
                <a:gridCol w="1295922"/>
                <a:gridCol w="874735"/>
              </a:tblGrid>
              <a:tr h="396317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Poř</a:t>
                      </a: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.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Okres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PNO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6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</a:t>
                      </a: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Karviná</a:t>
                      </a: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9,7 %</a:t>
                      </a: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2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:</a:t>
                      </a: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6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6.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Jeseník</a:t>
                      </a: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6,3 %</a:t>
                      </a: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2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:</a:t>
                      </a: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6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14.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Přerov</a:t>
                      </a: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5,6 %</a:t>
                      </a: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6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:</a:t>
                      </a: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6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19.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Šumperk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4,8 %</a:t>
                      </a: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9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:</a:t>
                      </a: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317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24.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Olomouc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4,4 %</a:t>
                      </a: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6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:</a:t>
                      </a: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317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53.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Prostějov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</a:rPr>
                        <a:t> 3,1 %</a:t>
                      </a: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6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:</a:t>
                      </a: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204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77.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1410" marR="91410" marT="45715" marB="45715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Rychnov</a:t>
                      </a:r>
                    </a:p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nad </a:t>
                      </a:r>
                      <a:r>
                        <a:rPr kumimoji="0" lang="cs-CZ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Kněž</a:t>
                      </a: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.</a:t>
                      </a:r>
                      <a:endParaRPr kumimoji="0" lang="cs-CZ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+mn-cs"/>
                      </a:endParaRP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1,3 %</a:t>
                      </a:r>
                    </a:p>
                  </a:txBody>
                  <a:tcPr marL="91410" marR="91410" marT="45715" marB="457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05" name="Nadpis 6"/>
          <p:cNvSpPr txBox="1">
            <a:spLocks/>
          </p:cNvSpPr>
          <p:nvPr/>
        </p:nvSpPr>
        <p:spPr bwMode="auto">
          <a:xfrm>
            <a:off x="1871663" y="692150"/>
            <a:ext cx="694848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cs-CZ" sz="2400" b="1">
                <a:solidFill>
                  <a:srgbClr val="0000FF"/>
                </a:solidFill>
                <a:latin typeface="Calibri" pitchFamily="34" charset="0"/>
              </a:rPr>
              <a:t>Nezaměstnanost v jednotlivých okresech kraje</a:t>
            </a:r>
            <a:r>
              <a:rPr lang="cs-CZ" sz="3200" b="1">
                <a:solidFill>
                  <a:srgbClr val="0000FF"/>
                </a:solidFill>
                <a:latin typeface="Calibri" pitchFamily="34" charset="0"/>
              </a:rPr>
              <a:t/>
            </a:r>
            <a:br>
              <a:rPr lang="cs-CZ" sz="3200" b="1">
                <a:solidFill>
                  <a:srgbClr val="0000FF"/>
                </a:solidFill>
                <a:latin typeface="Calibri" pitchFamily="34" charset="0"/>
              </a:rPr>
            </a:br>
            <a:endParaRPr lang="cs-CZ" sz="3200" b="1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10306" name="TextovéPole 7"/>
          <p:cNvSpPr txBox="1">
            <a:spLocks noChangeArrowheads="1"/>
          </p:cNvSpPr>
          <p:nvPr/>
        </p:nvSpPr>
        <p:spPr bwMode="auto">
          <a:xfrm>
            <a:off x="3175" y="1412875"/>
            <a:ext cx="6227763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- ve všech okresech meziroční pokles nezaměstnanosti,</a:t>
            </a:r>
            <a:endParaRPr lang="cs-CZ" sz="2000" b="1" dirty="0">
              <a:solidFill>
                <a:srgbClr val="FF0000"/>
              </a:solidFill>
              <a:latin typeface="Calibri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- největší pokles nezaměstnanosti (</a:t>
            </a:r>
            <a:r>
              <a:rPr lang="cs-CZ" sz="2000" b="1" dirty="0">
                <a:solidFill>
                  <a:srgbClr val="FF0000"/>
                </a:solidFill>
                <a:latin typeface="Calibri" pitchFamily="34" charset="0"/>
              </a:rPr>
              <a:t>o </a:t>
            </a:r>
            <a:r>
              <a:rPr lang="cs-CZ" sz="2000" b="1" dirty="0" smtClean="0">
                <a:solidFill>
                  <a:srgbClr val="FF0000"/>
                </a:solidFill>
                <a:latin typeface="Calibri" pitchFamily="34" charset="0"/>
              </a:rPr>
              <a:t>14</a:t>
            </a:r>
            <a:r>
              <a:rPr lang="cs-CZ" sz="2000" b="1" dirty="0" smtClean="0">
                <a:solidFill>
                  <a:srgbClr val="FF3300"/>
                </a:solidFill>
                <a:latin typeface="Calibri" pitchFamily="34" charset="0"/>
              </a:rPr>
              <a:t> </a:t>
            </a:r>
            <a:r>
              <a:rPr lang="cs-CZ" sz="2000" b="1" dirty="0">
                <a:solidFill>
                  <a:srgbClr val="FF3300"/>
                </a:solidFill>
                <a:latin typeface="Calibri" pitchFamily="34" charset="0"/>
              </a:rPr>
              <a:t>%</a:t>
            </a: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) v okrese Jeseník, nejmenší (</a:t>
            </a:r>
            <a:r>
              <a:rPr lang="cs-CZ" sz="2000" b="1" dirty="0">
                <a:solidFill>
                  <a:srgbClr val="FF0000"/>
                </a:solidFill>
                <a:latin typeface="Calibri" pitchFamily="34" charset="0"/>
              </a:rPr>
              <a:t>o 7 %</a:t>
            </a: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) v okrese Prostějov,</a:t>
            </a:r>
          </a:p>
          <a:p>
            <a:pPr eaLnBrk="1" hangingPunct="1">
              <a:lnSpc>
                <a:spcPct val="150000"/>
              </a:lnSpc>
            </a:pP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- Jesenicko ještě v čele s nejvyšší nezaměstnaností – vysoká sezónnost, v létě možná bude v čele okres Přerov,</a:t>
            </a:r>
          </a:p>
          <a:p>
            <a:pPr eaLnBrk="1" hangingPunct="1">
              <a:lnSpc>
                <a:spcPct val="150000"/>
              </a:lnSpc>
            </a:pP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- nejvyšší počet </a:t>
            </a:r>
            <a:r>
              <a:rPr lang="cs-CZ" sz="2000" b="1" dirty="0" err="1">
                <a:solidFill>
                  <a:srgbClr val="000000"/>
                </a:solidFill>
                <a:latin typeface="Calibri" pitchFamily="34" charset="0"/>
              </a:rPr>
              <a:t>UoZ</a:t>
            </a: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 na 1 volné místo na Jesenicku          </a:t>
            </a:r>
            <a:r>
              <a:rPr lang="cs-CZ" sz="2000" b="1" dirty="0" smtClean="0">
                <a:solidFill>
                  <a:srgbClr val="000000"/>
                </a:solidFill>
                <a:latin typeface="Calibri" pitchFamily="34" charset="0"/>
              </a:rPr>
              <a:t>(</a:t>
            </a:r>
            <a:r>
              <a:rPr lang="cs-CZ" sz="2000" b="1" dirty="0" smtClean="0">
                <a:solidFill>
                  <a:srgbClr val="FF0000"/>
                </a:solidFill>
                <a:latin typeface="Calibri" pitchFamily="34" charset="0"/>
              </a:rPr>
              <a:t>7 </a:t>
            </a:r>
            <a:r>
              <a:rPr lang="cs-CZ" sz="2000" b="1" dirty="0">
                <a:solidFill>
                  <a:srgbClr val="FF0000"/>
                </a:solidFill>
                <a:latin typeface="Calibri" pitchFamily="34" charset="0"/>
              </a:rPr>
              <a:t>osob</a:t>
            </a: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), naopak nejnižší v okrese Prostějov (</a:t>
            </a:r>
            <a:r>
              <a:rPr lang="cs-CZ" sz="2000" b="1" dirty="0">
                <a:solidFill>
                  <a:srgbClr val="FF0000"/>
                </a:solidFill>
                <a:latin typeface="Calibri" pitchFamily="34" charset="0"/>
              </a:rPr>
              <a:t>2 osoby</a:t>
            </a: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),</a:t>
            </a:r>
          </a:p>
          <a:p>
            <a:pPr eaLnBrk="1" hangingPunct="1">
              <a:lnSpc>
                <a:spcPct val="150000"/>
              </a:lnSpc>
            </a:pP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- v rámci pověřených OÚ nejhorší situace na </a:t>
            </a:r>
            <a:r>
              <a:rPr lang="cs-CZ" sz="2000" b="1" dirty="0" err="1">
                <a:solidFill>
                  <a:srgbClr val="000000"/>
                </a:solidFill>
                <a:latin typeface="Calibri" pitchFamily="34" charset="0"/>
              </a:rPr>
              <a:t>Hanušovicku</a:t>
            </a: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 (PNO=</a:t>
            </a:r>
            <a:r>
              <a:rPr lang="cs-CZ" sz="2000" b="1" dirty="0">
                <a:solidFill>
                  <a:srgbClr val="FF0000"/>
                </a:solidFill>
                <a:latin typeface="Calibri" pitchFamily="34" charset="0"/>
              </a:rPr>
              <a:t>11,1 %</a:t>
            </a: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) a </a:t>
            </a:r>
            <a:r>
              <a:rPr lang="cs-CZ" sz="2000" b="1" dirty="0" err="1">
                <a:solidFill>
                  <a:srgbClr val="000000"/>
                </a:solidFill>
                <a:latin typeface="Calibri" pitchFamily="34" charset="0"/>
              </a:rPr>
              <a:t>Javornicku</a:t>
            </a: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 (</a:t>
            </a:r>
            <a:r>
              <a:rPr lang="cs-CZ" sz="2000" b="1" dirty="0">
                <a:solidFill>
                  <a:srgbClr val="FF0000"/>
                </a:solidFill>
                <a:latin typeface="Calibri" pitchFamily="34" charset="0"/>
              </a:rPr>
              <a:t>10,1 %</a:t>
            </a: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), naopak nejlepší na Litovelsku (</a:t>
            </a:r>
            <a:r>
              <a:rPr lang="cs-CZ" sz="2000" b="1" dirty="0">
                <a:solidFill>
                  <a:srgbClr val="FF0000"/>
                </a:solidFill>
                <a:latin typeface="Calibri" pitchFamily="34" charset="0"/>
              </a:rPr>
              <a:t>2,5 %</a:t>
            </a: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) a </a:t>
            </a:r>
            <a:r>
              <a:rPr lang="cs-CZ" sz="2000" b="1" dirty="0" err="1">
                <a:solidFill>
                  <a:srgbClr val="000000"/>
                </a:solidFill>
                <a:latin typeface="Calibri" pitchFamily="34" charset="0"/>
              </a:rPr>
              <a:t>Konicku</a:t>
            </a: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 (</a:t>
            </a:r>
            <a:r>
              <a:rPr lang="cs-CZ" sz="2000" b="1" dirty="0">
                <a:solidFill>
                  <a:srgbClr val="FF0000"/>
                </a:solidFill>
                <a:latin typeface="Calibri" pitchFamily="34" charset="0"/>
              </a:rPr>
              <a:t>2,8 %</a:t>
            </a:r>
            <a:r>
              <a:rPr lang="cs-CZ" sz="2000" b="1" dirty="0">
                <a:solidFill>
                  <a:srgbClr val="000000"/>
                </a:solidFill>
                <a:latin typeface="Calibri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72223316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4213" y="2420887"/>
            <a:ext cx="8135937" cy="4104457"/>
          </a:xfrm>
        </p:spPr>
        <p:txBody>
          <a:bodyPr/>
          <a:lstStyle/>
          <a:p>
            <a:pPr algn="ctr"/>
            <a:r>
              <a:rPr lang="cs-CZ" b="1" dirty="0">
                <a:solidFill>
                  <a:srgbClr val="002060"/>
                </a:solidFill>
              </a:rPr>
              <a:t>Děkuji Vám za </a:t>
            </a:r>
            <a:r>
              <a:rPr lang="cs-CZ" b="1" dirty="0" smtClean="0">
                <a:solidFill>
                  <a:srgbClr val="002060"/>
                </a:solidFill>
              </a:rPr>
              <a:t>pozornost</a:t>
            </a:r>
            <a:r>
              <a:rPr lang="cs-CZ" b="1" dirty="0">
                <a:solidFill>
                  <a:srgbClr val="002060"/>
                </a:solidFill>
              </a:rPr>
              <a:t/>
            </a:r>
            <a:br>
              <a:rPr lang="cs-CZ" b="1" dirty="0">
                <a:solidFill>
                  <a:srgbClr val="002060"/>
                </a:solidFill>
              </a:rPr>
            </a:br>
            <a:endParaRPr lang="cs-CZ" b="1" dirty="0">
              <a:solidFill>
                <a:srgbClr val="002060"/>
              </a:solidFill>
            </a:endParaRPr>
          </a:p>
          <a:p>
            <a:pPr algn="ctr"/>
            <a:endParaRPr lang="cs-CZ" b="1" dirty="0" smtClean="0">
              <a:solidFill>
                <a:srgbClr val="002060"/>
              </a:solidFill>
            </a:endParaRPr>
          </a:p>
          <a:p>
            <a:pPr algn="ctr"/>
            <a:r>
              <a:rPr lang="cs-CZ" b="1" dirty="0" smtClean="0">
                <a:solidFill>
                  <a:srgbClr val="002060"/>
                </a:solidFill>
              </a:rPr>
              <a:t>http</a:t>
            </a:r>
            <a:r>
              <a:rPr lang="cs-CZ" b="1" dirty="0">
                <a:solidFill>
                  <a:srgbClr val="002060"/>
                </a:solidFill>
              </a:rPr>
              <a:t>://portal.mpsv.cz</a:t>
            </a:r>
          </a:p>
          <a:p>
            <a:pPr algn="ctr"/>
            <a:r>
              <a:rPr lang="cs-CZ" b="1" dirty="0">
                <a:solidFill>
                  <a:srgbClr val="002060"/>
                </a:solidFill>
                <a:latin typeface="Calibri" pitchFamily="34" charset="0"/>
              </a:rPr>
              <a:t>http://www.uradprace.cz</a:t>
            </a:r>
          </a:p>
          <a:p>
            <a:pPr algn="ctr"/>
            <a:r>
              <a:rPr lang="cs-CZ" b="1" dirty="0">
                <a:solidFill>
                  <a:srgbClr val="333399"/>
                </a:solidFill>
              </a:rPr>
              <a:t/>
            </a:r>
            <a:br>
              <a:rPr lang="cs-CZ" b="1" dirty="0">
                <a:solidFill>
                  <a:srgbClr val="333399"/>
                </a:solidFill>
              </a:rPr>
            </a:br>
            <a:endParaRPr lang="cs-CZ" b="1" dirty="0" smtClean="0">
              <a:solidFill>
                <a:srgbClr val="333399"/>
              </a:solidFill>
            </a:endParaRPr>
          </a:p>
          <a:p>
            <a:pPr algn="ctr"/>
            <a:endParaRPr lang="cs-CZ" sz="2000" b="1" dirty="0">
              <a:solidFill>
                <a:srgbClr val="333399"/>
              </a:solidFill>
            </a:endParaRPr>
          </a:p>
          <a:p>
            <a:pPr algn="ctr"/>
            <a:endParaRPr lang="cs-CZ" sz="2000" b="1" dirty="0" smtClean="0">
              <a:solidFill>
                <a:srgbClr val="333399"/>
              </a:solidFill>
            </a:endParaRPr>
          </a:p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97362556"/>
      </p:ext>
    </p:extLst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6"/>
          <p:cNvSpPr>
            <a:spLocks noGrp="1"/>
          </p:cNvSpPr>
          <p:nvPr>
            <p:ph type="title"/>
          </p:nvPr>
        </p:nvSpPr>
        <p:spPr>
          <a:xfrm>
            <a:off x="2195513" y="188640"/>
            <a:ext cx="6624637" cy="1440160"/>
          </a:xfrm>
        </p:spPr>
        <p:txBody>
          <a:bodyPr/>
          <a:lstStyle/>
          <a:p>
            <a:pPr algn="ctr"/>
            <a:r>
              <a:rPr lang="cs-CZ" sz="3200" dirty="0" smtClean="0">
                <a:solidFill>
                  <a:srgbClr val="000099"/>
                </a:solidFill>
              </a:rPr>
              <a:t>Úřad práce ČR</a:t>
            </a:r>
            <a:br>
              <a:rPr lang="cs-CZ" sz="3200" dirty="0" smtClean="0">
                <a:solidFill>
                  <a:srgbClr val="000099"/>
                </a:solidFill>
              </a:rPr>
            </a:br>
            <a:r>
              <a:rPr lang="cs-CZ" sz="3200" dirty="0" smtClean="0">
                <a:solidFill>
                  <a:srgbClr val="000099"/>
                </a:solidFill>
              </a:rPr>
              <a:t>základní oblasti státní správy</a:t>
            </a:r>
            <a:r>
              <a:rPr lang="cs-CZ" sz="3200" dirty="0">
                <a:solidFill>
                  <a:srgbClr val="000099"/>
                </a:solidFill>
              </a:rPr>
              <a:t/>
            </a:r>
            <a:br>
              <a:rPr lang="cs-CZ" sz="3200" dirty="0">
                <a:solidFill>
                  <a:srgbClr val="000099"/>
                </a:solidFill>
              </a:rPr>
            </a:br>
            <a:endParaRPr lang="cs-CZ" sz="3200" dirty="0" smtClean="0"/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>
          <a:xfrm>
            <a:off x="684213" y="2060847"/>
            <a:ext cx="8135937" cy="4065315"/>
          </a:xfrm>
        </p:spPr>
        <p:txBody>
          <a:bodyPr/>
          <a:lstStyle/>
          <a:p>
            <a:pPr marL="342900" indent="-342900">
              <a:lnSpc>
                <a:spcPct val="120000"/>
              </a:lnSpc>
              <a:buFont typeface="Arial" charset="0"/>
              <a:buChar char="●"/>
              <a:defRPr/>
            </a:pPr>
            <a:r>
              <a:rPr lang="cs-CZ" sz="2400" b="1" dirty="0" smtClean="0"/>
              <a:t>Státní </a:t>
            </a:r>
            <a:r>
              <a:rPr lang="cs-CZ" sz="2400" b="1" dirty="0"/>
              <a:t>sociální </a:t>
            </a:r>
            <a:r>
              <a:rPr lang="cs-CZ" sz="2400" b="1" dirty="0" smtClean="0"/>
              <a:t>podpora</a:t>
            </a:r>
            <a:endParaRPr lang="cs-CZ" sz="2400" b="1" dirty="0"/>
          </a:p>
          <a:p>
            <a:pPr marL="342900" indent="-342900">
              <a:lnSpc>
                <a:spcPct val="120000"/>
              </a:lnSpc>
              <a:buFont typeface="Arial" charset="0"/>
              <a:buChar char="●"/>
              <a:defRPr/>
            </a:pPr>
            <a:r>
              <a:rPr lang="cs-CZ" sz="2400" b="1" dirty="0" smtClean="0"/>
              <a:t>Příspěvek </a:t>
            </a:r>
            <a:r>
              <a:rPr lang="cs-CZ" sz="2400" b="1" dirty="0"/>
              <a:t>na </a:t>
            </a:r>
            <a:r>
              <a:rPr lang="cs-CZ" sz="2400" b="1" dirty="0" smtClean="0"/>
              <a:t>péči</a:t>
            </a:r>
          </a:p>
          <a:p>
            <a:pPr marL="342900" indent="-342900">
              <a:lnSpc>
                <a:spcPct val="120000"/>
              </a:lnSpc>
              <a:buFont typeface="Arial" charset="0"/>
              <a:buChar char="●"/>
              <a:defRPr/>
            </a:pPr>
            <a:r>
              <a:rPr lang="cs-CZ" sz="2400" b="1" dirty="0"/>
              <a:t>P</a:t>
            </a:r>
            <a:r>
              <a:rPr lang="cs-CZ" sz="2400" b="1" dirty="0" smtClean="0"/>
              <a:t>omoc </a:t>
            </a:r>
            <a:r>
              <a:rPr lang="cs-CZ" sz="2400" b="1" dirty="0"/>
              <a:t>v hmotné </a:t>
            </a:r>
            <a:r>
              <a:rPr lang="cs-CZ" sz="2400" b="1" dirty="0" smtClean="0"/>
              <a:t>nouzi</a:t>
            </a:r>
          </a:p>
          <a:p>
            <a:pPr marL="342900" indent="-342900">
              <a:lnSpc>
                <a:spcPct val="120000"/>
              </a:lnSpc>
              <a:buFont typeface="Arial" charset="0"/>
              <a:buChar char="●"/>
              <a:defRPr/>
            </a:pPr>
            <a:r>
              <a:rPr lang="cs-CZ" sz="2400" b="1" dirty="0" smtClean="0"/>
              <a:t>Dávky </a:t>
            </a:r>
            <a:r>
              <a:rPr lang="cs-CZ" sz="2400" b="1" dirty="0"/>
              <a:t>pro osoby se zdravotním </a:t>
            </a:r>
            <a:r>
              <a:rPr lang="cs-CZ" sz="2400" b="1" dirty="0" smtClean="0"/>
              <a:t>postižením</a:t>
            </a:r>
          </a:p>
          <a:p>
            <a:pPr marL="342900" indent="-342900">
              <a:lnSpc>
                <a:spcPct val="120000"/>
              </a:lnSpc>
              <a:buFont typeface="Arial" charset="0"/>
              <a:buChar char="●"/>
              <a:defRPr/>
            </a:pPr>
            <a:r>
              <a:rPr lang="cs-CZ" sz="2400" b="1" dirty="0" smtClean="0"/>
              <a:t>Zaměstnanost: základní poradenství + speciální poradenství</a:t>
            </a:r>
            <a:endParaRPr lang="cs-CZ" sz="2400" b="1" dirty="0"/>
          </a:p>
          <a:p>
            <a:pPr marL="0" indent="0">
              <a:lnSpc>
                <a:spcPct val="120000"/>
              </a:lnSpc>
              <a:defRPr/>
            </a:pPr>
            <a:r>
              <a:rPr lang="cs-CZ" sz="2400" b="1" dirty="0"/>
              <a:t/>
            </a:r>
            <a:br>
              <a:rPr lang="cs-CZ" sz="2400" b="1" dirty="0"/>
            </a:br>
            <a:r>
              <a:rPr lang="cs-CZ" sz="2400" b="1" dirty="0"/>
              <a:t/>
            </a:r>
            <a:br>
              <a:rPr lang="cs-CZ" sz="2400" b="1" dirty="0"/>
            </a:br>
            <a:endParaRPr lang="cs-CZ" sz="2400" b="1" dirty="0"/>
          </a:p>
          <a:p>
            <a:pPr marL="358775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60788747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3200" dirty="0" smtClean="0"/>
              <a:t>Poradenství </a:t>
            </a:r>
            <a:br>
              <a:rPr lang="cs-CZ" sz="3200" dirty="0" smtClean="0"/>
            </a:br>
            <a:r>
              <a:rPr lang="cs-CZ" sz="3200" dirty="0" smtClean="0"/>
              <a:t>ve službách zaměstnanosti</a:t>
            </a:r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z="2400" b="1" dirty="0" smtClean="0">
              <a:solidFill>
                <a:srgbClr val="002368"/>
              </a:solidFill>
            </a:endParaRPr>
          </a:p>
          <a:p>
            <a:pPr marL="458425" indent="-457200">
              <a:buAutoNum type="arabicParenR"/>
            </a:pPr>
            <a:r>
              <a:rPr lang="cs-CZ" sz="2400" b="1" dirty="0" smtClean="0">
                <a:solidFill>
                  <a:srgbClr val="002368"/>
                </a:solidFill>
              </a:rPr>
              <a:t>Poradenství </a:t>
            </a:r>
            <a:r>
              <a:rPr lang="cs-CZ" sz="2400" b="1" dirty="0">
                <a:solidFill>
                  <a:srgbClr val="002368"/>
                </a:solidFill>
              </a:rPr>
              <a:t>pro zprostředkování</a:t>
            </a:r>
            <a:r>
              <a:rPr lang="cs-CZ" sz="2400" dirty="0">
                <a:solidFill>
                  <a:srgbClr val="002368"/>
                </a:solidFill>
              </a:rPr>
              <a:t> vhodného zaměstnání fyzické osobě se zaměřuje na posouzení zdravotních, kvalifikačních a osobnostních předpokladů pro doporučení vhodného zaměstnání, přípravy pro povolání a rekvalifikace</a:t>
            </a:r>
            <a:r>
              <a:rPr lang="cs-CZ" sz="2400" dirty="0" smtClean="0">
                <a:solidFill>
                  <a:srgbClr val="002368"/>
                </a:solidFill>
              </a:rPr>
              <a:t>.</a:t>
            </a:r>
          </a:p>
          <a:p>
            <a:pPr marL="458425" indent="-457200">
              <a:buAutoNum type="arabicParenR"/>
            </a:pPr>
            <a:endParaRPr lang="cs-CZ" sz="2400" dirty="0">
              <a:solidFill>
                <a:srgbClr val="002368"/>
              </a:solidFill>
            </a:endParaRPr>
          </a:p>
          <a:p>
            <a:r>
              <a:rPr lang="cs-CZ" sz="2400" b="1" dirty="0" smtClean="0">
                <a:solidFill>
                  <a:srgbClr val="002368"/>
                </a:solidFill>
              </a:rPr>
              <a:t>2) Poradenství </a:t>
            </a:r>
            <a:r>
              <a:rPr lang="cs-CZ" sz="2400" b="1" dirty="0">
                <a:solidFill>
                  <a:srgbClr val="002368"/>
                </a:solidFill>
              </a:rPr>
              <a:t>pro zaměstnavatele </a:t>
            </a:r>
            <a:r>
              <a:rPr lang="cs-CZ" sz="2400" dirty="0">
                <a:solidFill>
                  <a:srgbClr val="002368"/>
                </a:solidFill>
              </a:rPr>
              <a:t>se zaměřuje na výběr </a:t>
            </a:r>
            <a:r>
              <a:rPr lang="cs-CZ" sz="2400" dirty="0" smtClean="0">
                <a:solidFill>
                  <a:srgbClr val="002368"/>
                </a:solidFill>
              </a:rPr>
              <a:t>zaměstnanců </a:t>
            </a:r>
            <a:r>
              <a:rPr lang="cs-CZ" sz="2400" dirty="0">
                <a:solidFill>
                  <a:srgbClr val="002368"/>
                </a:solidFill>
              </a:rPr>
              <a:t>pro zaměstnavatele a zajištění souladu mezi požadavky zaměstnavatelů a nabídkou pracovních sil na trhu práce.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30914176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3200" dirty="0" smtClean="0"/>
              <a:t>Poradenství </a:t>
            </a:r>
            <a:br>
              <a:rPr lang="cs-CZ" sz="3200" dirty="0" smtClean="0"/>
            </a:br>
            <a:r>
              <a:rPr lang="cs-CZ" sz="3200" dirty="0" smtClean="0"/>
              <a:t>ve službách zaměstnanosti</a:t>
            </a:r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b="1" dirty="0" smtClean="0">
                <a:solidFill>
                  <a:srgbClr val="002368"/>
                </a:solidFill>
              </a:rPr>
              <a:t>3) </a:t>
            </a:r>
            <a:r>
              <a:rPr lang="cs-CZ" sz="2400" b="1" dirty="0">
                <a:solidFill>
                  <a:srgbClr val="002368"/>
                </a:solidFill>
              </a:rPr>
              <a:t>Poradenství pro volbu povolání </a:t>
            </a:r>
            <a:r>
              <a:rPr lang="cs-CZ" sz="2400" dirty="0">
                <a:solidFill>
                  <a:srgbClr val="002368"/>
                </a:solidFill>
              </a:rPr>
              <a:t>se zaměřuje zejména na poskytování informací o povoláních, předpokladech a způsobilosti pro výkon určitého povolání, možnostech studia, přípravy na povolání a možnostech pracovního uplatnění.</a:t>
            </a:r>
          </a:p>
          <a:p>
            <a:r>
              <a:rPr lang="cs-CZ" sz="2400" dirty="0">
                <a:solidFill>
                  <a:srgbClr val="002368"/>
                </a:solidFill>
              </a:rPr>
              <a:t>Poradenství je poskytováno </a:t>
            </a:r>
            <a:r>
              <a:rPr lang="cs-CZ" sz="2400" b="1" dirty="0">
                <a:solidFill>
                  <a:srgbClr val="002368"/>
                </a:solidFill>
              </a:rPr>
              <a:t>žákům a studentům škol a jiným fyzickým nebo právnickým osobám</a:t>
            </a:r>
            <a:r>
              <a:rPr lang="cs-CZ" sz="2400" dirty="0">
                <a:solidFill>
                  <a:srgbClr val="002368"/>
                </a:solidFill>
              </a:rPr>
              <a:t>; tím není dotčeno poskytování poradenských služeb v resortu </a:t>
            </a:r>
            <a:r>
              <a:rPr lang="cs-CZ" sz="2400" dirty="0" smtClean="0">
                <a:solidFill>
                  <a:srgbClr val="002368"/>
                </a:solidFill>
              </a:rPr>
              <a:t>školství.</a:t>
            </a:r>
            <a:endParaRPr lang="cs-CZ" sz="2400" dirty="0">
              <a:solidFill>
                <a:srgbClr val="002368"/>
              </a:solidFill>
            </a:endParaRPr>
          </a:p>
          <a:p>
            <a:r>
              <a:rPr lang="cs-CZ" sz="2400" b="1" dirty="0" smtClean="0">
                <a:solidFill>
                  <a:srgbClr val="002368"/>
                </a:solidFill>
              </a:rPr>
              <a:t>4) </a:t>
            </a:r>
            <a:r>
              <a:rPr lang="cs-CZ" sz="2400" b="1" dirty="0">
                <a:solidFill>
                  <a:srgbClr val="002368"/>
                </a:solidFill>
              </a:rPr>
              <a:t>Poradenství pro volbu rekvalifikace </a:t>
            </a:r>
            <a:r>
              <a:rPr lang="cs-CZ" sz="2400" dirty="0">
                <a:solidFill>
                  <a:srgbClr val="002368"/>
                </a:solidFill>
              </a:rPr>
              <a:t>se zaměřuje na určování obsahu a rozsahu rekvalifikace a vychází z dosavadní kvalifikace, zdravotního stavu, schopností a zkušeností fyzické osoby, která má být rekvalifikována.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35172135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3200" dirty="0" smtClean="0"/>
              <a:t>Poradenství</a:t>
            </a:r>
            <a:br>
              <a:rPr lang="cs-CZ" sz="3200" dirty="0" smtClean="0"/>
            </a:br>
            <a:r>
              <a:rPr lang="cs-CZ" sz="3200" dirty="0" smtClean="0"/>
              <a:t> ve službách zaměstnanosti</a:t>
            </a:r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sz="2400" b="1" dirty="0" smtClean="0">
              <a:solidFill>
                <a:srgbClr val="002368"/>
              </a:solidFill>
            </a:endParaRPr>
          </a:p>
          <a:p>
            <a:r>
              <a:rPr lang="cs-CZ" sz="2400" b="1" dirty="0" smtClean="0">
                <a:solidFill>
                  <a:srgbClr val="002368"/>
                </a:solidFill>
              </a:rPr>
              <a:t>5) </a:t>
            </a:r>
            <a:r>
              <a:rPr lang="cs-CZ" sz="2400" b="1" dirty="0">
                <a:solidFill>
                  <a:srgbClr val="002368"/>
                </a:solidFill>
              </a:rPr>
              <a:t>Poradenství pro volbu přípravy k práci osob se zdravotním postižením</a:t>
            </a:r>
            <a:r>
              <a:rPr lang="cs-CZ" sz="2400" dirty="0">
                <a:solidFill>
                  <a:srgbClr val="002368"/>
                </a:solidFill>
              </a:rPr>
              <a:t> se zaměřuje na řešení specifických potřeb ve zdravotní, sociální a jiných oblastech života těchto osob a na odstranění překážek jejich přístupu na trh práce</a:t>
            </a:r>
            <a:r>
              <a:rPr lang="cs-CZ" sz="2400" dirty="0" smtClean="0">
                <a:solidFill>
                  <a:srgbClr val="002368"/>
                </a:solidFill>
              </a:rPr>
              <a:t>.</a:t>
            </a:r>
          </a:p>
          <a:p>
            <a:endParaRPr lang="cs-CZ" sz="2400" dirty="0">
              <a:solidFill>
                <a:srgbClr val="002368"/>
              </a:solidFill>
            </a:endParaRPr>
          </a:p>
          <a:p>
            <a:r>
              <a:rPr lang="cs-CZ" sz="2400" b="1" dirty="0" smtClean="0">
                <a:solidFill>
                  <a:srgbClr val="002368"/>
                </a:solidFill>
              </a:rPr>
              <a:t>6) Poradenství </a:t>
            </a:r>
            <a:r>
              <a:rPr lang="cs-CZ" sz="2400" b="1" dirty="0">
                <a:solidFill>
                  <a:srgbClr val="002368"/>
                </a:solidFill>
              </a:rPr>
              <a:t>při výběru vhodných nástrojů aktivní politiky </a:t>
            </a:r>
            <a:r>
              <a:rPr lang="cs-CZ" sz="2400" dirty="0">
                <a:solidFill>
                  <a:srgbClr val="002368"/>
                </a:solidFill>
              </a:rPr>
              <a:t>zaměstnanosti se zaměřuje na usměrňování pracovního uplatnění fyzických osob u zaměstnavatelů v souladu s požadavky a možnostmi trhu práce. </a:t>
            </a:r>
          </a:p>
          <a:p>
            <a:endParaRPr lang="cs-CZ" sz="2000" dirty="0">
              <a:solidFill>
                <a:srgbClr val="002368"/>
              </a:solidFill>
            </a:endParaRP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72015993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1916" y="188640"/>
            <a:ext cx="6624637" cy="1800200"/>
          </a:xfrm>
        </p:spPr>
        <p:txBody>
          <a:bodyPr/>
          <a:lstStyle/>
          <a:p>
            <a:pPr marL="1225" lvl="0" algn="ctr">
              <a:spcBef>
                <a:spcPts val="1200"/>
              </a:spcBef>
            </a:pPr>
            <a:r>
              <a:rPr lang="cs-CZ" sz="3200" dirty="0" smtClean="0"/>
              <a:t>Poradenství pro volbu povolání </a:t>
            </a:r>
            <a:br>
              <a:rPr lang="cs-CZ" sz="3200" dirty="0" smtClean="0"/>
            </a:br>
            <a:r>
              <a:rPr lang="cs-CZ" sz="3200" dirty="0" smtClean="0"/>
              <a:t>a změnu zaměstnání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76" y="1412776"/>
            <a:ext cx="8135937" cy="4641974"/>
          </a:xfrm>
        </p:spPr>
        <p:txBody>
          <a:bodyPr/>
          <a:lstStyle/>
          <a:p>
            <a:pPr marL="1225" indent="0" algn="just"/>
            <a:endParaRPr lang="cs-CZ" b="1" dirty="0" smtClean="0">
              <a:solidFill>
                <a:srgbClr val="002368"/>
              </a:solidFill>
            </a:endParaRPr>
          </a:p>
          <a:p>
            <a:pPr marL="1225" indent="0" algn="just"/>
            <a:r>
              <a:rPr lang="cs-CZ" sz="2000" dirty="0" smtClean="0">
                <a:solidFill>
                  <a:srgbClr val="002368"/>
                </a:solidFill>
              </a:rPr>
              <a:t>	</a:t>
            </a:r>
            <a:r>
              <a:rPr lang="cs-CZ" sz="2000" dirty="0">
                <a:solidFill>
                  <a:srgbClr val="002368"/>
                </a:solidFill>
              </a:rPr>
              <a:t>	</a:t>
            </a:r>
            <a:r>
              <a:rPr lang="cs-CZ" sz="2000" b="1" dirty="0">
                <a:solidFill>
                  <a:srgbClr val="FF0000"/>
                </a:solidFill>
              </a:rPr>
              <a:t>Informační a poradenské středisko pro volbu a změnu </a:t>
            </a:r>
            <a:r>
              <a:rPr lang="cs-CZ" sz="2000" b="1" dirty="0" smtClean="0">
                <a:solidFill>
                  <a:srgbClr val="FF0000"/>
                </a:solidFill>
              </a:rPr>
              <a:t>		povolání </a:t>
            </a:r>
            <a:r>
              <a:rPr lang="cs-CZ" sz="2000" b="1" dirty="0">
                <a:solidFill>
                  <a:srgbClr val="FF0000"/>
                </a:solidFill>
              </a:rPr>
              <a:t>( IPS)</a:t>
            </a:r>
            <a:endParaRPr lang="cs-CZ" sz="2000" b="1" dirty="0" smtClean="0">
              <a:solidFill>
                <a:srgbClr val="FF0000"/>
              </a:solidFill>
            </a:endParaRPr>
          </a:p>
          <a:p>
            <a:pPr marL="1225" indent="0" algn="just"/>
            <a:r>
              <a:rPr lang="cs-CZ" sz="2400" dirty="0" smtClean="0">
                <a:solidFill>
                  <a:srgbClr val="002060"/>
                </a:solidFill>
              </a:rPr>
              <a:t>IPS poskytuje od roku 1994 </a:t>
            </a:r>
            <a:r>
              <a:rPr lang="cs-CZ" sz="2400" dirty="0">
                <a:solidFill>
                  <a:srgbClr val="002060"/>
                </a:solidFill>
              </a:rPr>
              <a:t>komplexní informační a poradenské </a:t>
            </a:r>
            <a:r>
              <a:rPr lang="cs-CZ" sz="2400" dirty="0" smtClean="0">
                <a:solidFill>
                  <a:srgbClr val="002060"/>
                </a:solidFill>
              </a:rPr>
              <a:t>služby kariérového poradenství. </a:t>
            </a:r>
          </a:p>
          <a:p>
            <a:pPr marL="1225" indent="0" algn="just"/>
            <a:r>
              <a:rPr lang="cs-CZ" sz="2400" dirty="0" smtClean="0">
                <a:solidFill>
                  <a:srgbClr val="002060"/>
                </a:solidFill>
              </a:rPr>
              <a:t>Jedná se o informace a poradenství nezbytné </a:t>
            </a:r>
            <a:r>
              <a:rPr lang="cs-CZ" sz="2400" dirty="0">
                <a:solidFill>
                  <a:srgbClr val="002060"/>
                </a:solidFill>
              </a:rPr>
              <a:t>k profesní </a:t>
            </a:r>
            <a:r>
              <a:rPr lang="cs-CZ" sz="2400" dirty="0" smtClean="0">
                <a:solidFill>
                  <a:srgbClr val="002060"/>
                </a:solidFill>
              </a:rPr>
              <a:t>orientaci, uplatnění </a:t>
            </a:r>
            <a:r>
              <a:rPr lang="cs-CZ" sz="2400" dirty="0">
                <a:solidFill>
                  <a:srgbClr val="002060"/>
                </a:solidFill>
              </a:rPr>
              <a:t>na trhu </a:t>
            </a:r>
            <a:r>
              <a:rPr lang="cs-CZ" sz="2400" dirty="0" smtClean="0">
                <a:solidFill>
                  <a:srgbClr val="002060"/>
                </a:solidFill>
              </a:rPr>
              <a:t>práce, ke zvýšení zaměstnatelnosti 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rgbClr val="002060"/>
                </a:solidFill>
              </a:rPr>
              <a:t>žákům </a:t>
            </a:r>
            <a:r>
              <a:rPr lang="cs-CZ" sz="2400" dirty="0">
                <a:solidFill>
                  <a:srgbClr val="002060"/>
                </a:solidFill>
              </a:rPr>
              <a:t>základních a středních </a:t>
            </a:r>
            <a:r>
              <a:rPr lang="cs-CZ" sz="2400" dirty="0" smtClean="0">
                <a:solidFill>
                  <a:srgbClr val="002060"/>
                </a:solidFill>
              </a:rPr>
              <a:t>škol </a:t>
            </a:r>
            <a:r>
              <a:rPr lang="cs-CZ" sz="2400" dirty="0">
                <a:solidFill>
                  <a:srgbClr val="002060"/>
                </a:solidFill>
              </a:rPr>
              <a:t>absolventům škol, </a:t>
            </a:r>
            <a:r>
              <a:rPr lang="cs-CZ" sz="2400" dirty="0" smtClean="0">
                <a:solidFill>
                  <a:srgbClr val="002060"/>
                </a:solidFill>
              </a:rPr>
              <a:t>mladistvým,</a:t>
            </a:r>
          </a:p>
          <a:p>
            <a:pPr marL="342900" lvl="1" indent="-342900" algn="just">
              <a:buFont typeface="Arial" panose="020B0604020202020204" pitchFamily="34" charset="0"/>
              <a:buChar char="•"/>
            </a:pPr>
            <a:r>
              <a:rPr lang="cs-CZ" sz="2400" dirty="0" smtClean="0">
                <a:solidFill>
                  <a:srgbClr val="002060"/>
                </a:solidFill>
              </a:rPr>
              <a:t>uchazečům, zájemcům  o zaměstnání, fyzickým a právnickým osobám.</a:t>
            </a:r>
            <a:endParaRPr lang="cs-CZ" sz="2400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1700808"/>
            <a:ext cx="1292225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51643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13315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8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079177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cs-CZ" altLang="cs-CZ" sz="3200" dirty="0" smtClean="0"/>
              <a:t> Poradenství pro volbu rekvalifikace</a:t>
            </a:r>
          </a:p>
        </p:txBody>
      </p:sp>
      <p:sp>
        <p:nvSpPr>
          <p:cNvPr id="16386" name="Zástupný symbol pro obsah 2"/>
          <p:cNvSpPr>
            <a:spLocks noGrp="1"/>
          </p:cNvSpPr>
          <p:nvPr>
            <p:ph idx="1"/>
          </p:nvPr>
        </p:nvSpPr>
        <p:spPr>
          <a:xfrm>
            <a:off x="250825" y="836712"/>
            <a:ext cx="8642350" cy="5904656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endParaRPr lang="cs-CZ" sz="2000" b="1" u="sng" dirty="0" smtClean="0">
              <a:cs typeface="Arial" pitchFamily="34" charset="0"/>
            </a:endParaRPr>
          </a:p>
          <a:p>
            <a:pPr marL="0" indent="0" algn="just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cs-CZ" sz="2000" b="1" dirty="0" smtClean="0">
                <a:solidFill>
                  <a:srgbClr val="001E96"/>
                </a:solidFill>
                <a:cs typeface="Arial" pitchFamily="34" charset="0"/>
              </a:rPr>
              <a:t>			</a:t>
            </a:r>
          </a:p>
          <a:p>
            <a:pPr marL="0" indent="0" algn="just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cs-CZ" sz="2400" b="1" dirty="0" smtClean="0">
                <a:solidFill>
                  <a:srgbClr val="FF0000"/>
                </a:solidFill>
                <a:cs typeface="Arial" pitchFamily="34" charset="0"/>
              </a:rPr>
              <a:t>Rekvalifikací </a:t>
            </a:r>
            <a:r>
              <a:rPr lang="cs-CZ" sz="2400" b="1" dirty="0">
                <a:solidFill>
                  <a:srgbClr val="FF0000"/>
                </a:solidFill>
                <a:cs typeface="Arial" pitchFamily="34" charset="0"/>
              </a:rPr>
              <a:t>se rozumí </a:t>
            </a:r>
            <a:endParaRPr lang="cs-CZ" sz="2000" b="1" u="sng" dirty="0">
              <a:solidFill>
                <a:srgbClr val="002060"/>
              </a:solidFill>
              <a:cs typeface="Arial" pitchFamily="34" charset="0"/>
            </a:endParaRPr>
          </a:p>
          <a:p>
            <a:pPr algn="just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Získání </a:t>
            </a:r>
            <a:r>
              <a:rPr lang="cs-CZ" sz="2400" dirty="0">
                <a:solidFill>
                  <a:srgbClr val="002060"/>
                </a:solidFill>
                <a:cs typeface="Arial" pitchFamily="34" charset="0"/>
              </a:rPr>
              <a:t>nové kvalifikace, zvýšení, rozšíření nebo prohloubení dosavadní kvalifikace. Za rekvalifikaci se považuje i získání kvalifikace pro pracovní uplatnění fyzické osoby, která doposud žádnou kvalifikaci </a:t>
            </a: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nezískala.</a:t>
            </a:r>
            <a:endParaRPr lang="cs-CZ" sz="2400" dirty="0">
              <a:solidFill>
                <a:srgbClr val="002060"/>
              </a:solidFill>
              <a:cs typeface="Arial" pitchFamily="34" charset="0"/>
            </a:endParaRPr>
          </a:p>
          <a:p>
            <a:pPr algn="just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Uskutečňuje se na základě dohody mezi ÚP a </a:t>
            </a:r>
            <a:r>
              <a:rPr lang="cs-CZ" sz="2400" dirty="0" err="1" smtClean="0">
                <a:solidFill>
                  <a:srgbClr val="002060"/>
                </a:solidFill>
                <a:cs typeface="Arial" pitchFamily="34" charset="0"/>
              </a:rPr>
              <a:t>UoZ</a:t>
            </a: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 nebo </a:t>
            </a:r>
            <a:r>
              <a:rPr lang="cs-CZ" sz="2400" dirty="0" err="1" smtClean="0">
                <a:solidFill>
                  <a:srgbClr val="002060"/>
                </a:solidFill>
                <a:cs typeface="Arial" pitchFamily="34" charset="0"/>
              </a:rPr>
              <a:t>ZoZ</a:t>
            </a: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.</a:t>
            </a:r>
          </a:p>
          <a:p>
            <a:pPr algn="just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Úřad hradí náklady na rekvalifikace </a:t>
            </a:r>
            <a:r>
              <a:rPr lang="cs-CZ" sz="2400" dirty="0">
                <a:solidFill>
                  <a:srgbClr val="002060"/>
                </a:solidFill>
                <a:cs typeface="Arial" pitchFamily="34" charset="0"/>
              </a:rPr>
              <a:t>a může poskytnou příspěvek na úhradu prokázaných nutných nákladů spojených s </a:t>
            </a: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rekvalifikací (</a:t>
            </a:r>
            <a:r>
              <a:rPr lang="cs-CZ" sz="2400" dirty="0">
                <a:solidFill>
                  <a:srgbClr val="002060"/>
                </a:solidFill>
                <a:cs typeface="Arial" pitchFamily="34" charset="0"/>
              </a:rPr>
              <a:t>jízdné</a:t>
            </a: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).</a:t>
            </a:r>
          </a:p>
          <a:p>
            <a:pPr algn="just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Po </a:t>
            </a:r>
            <a:r>
              <a:rPr lang="cs-CZ" sz="2400" dirty="0">
                <a:solidFill>
                  <a:srgbClr val="002060"/>
                </a:solidFill>
                <a:cs typeface="Arial" pitchFamily="34" charset="0"/>
              </a:rPr>
              <a:t>dobu rekvalifikace je vyplácená podpora v nezaměstnanosti ve výši </a:t>
            </a: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60% průměrného měsíčního čistého výdělku nebo základu pojistného.</a:t>
            </a:r>
            <a:endParaRPr lang="cs-CZ" sz="2400" dirty="0">
              <a:solidFill>
                <a:srgbClr val="002060"/>
              </a:solidFill>
              <a:cs typeface="Arial" pitchFamily="34" charset="0"/>
            </a:endParaRPr>
          </a:p>
          <a:p>
            <a:pPr algn="just" eaLnBrk="1" hangingPunct="1">
              <a:lnSpc>
                <a:spcPct val="80000"/>
              </a:lnSpc>
              <a:buFont typeface="Arial" pitchFamily="34" charset="0"/>
              <a:buChar char="•"/>
              <a:defRPr/>
            </a:pP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Na </a:t>
            </a:r>
            <a:r>
              <a:rPr lang="cs-CZ" sz="2400" dirty="0">
                <a:solidFill>
                  <a:srgbClr val="002060"/>
                </a:solidFill>
                <a:cs typeface="Arial" pitchFamily="34" charset="0"/>
              </a:rPr>
              <a:t>rekvalifikaci není právní </a:t>
            </a:r>
            <a:r>
              <a:rPr lang="cs-CZ" sz="2400" dirty="0" smtClean="0">
                <a:solidFill>
                  <a:srgbClr val="002060"/>
                </a:solidFill>
                <a:cs typeface="Arial" pitchFamily="34" charset="0"/>
              </a:rPr>
              <a:t>nárok.</a:t>
            </a:r>
            <a:endParaRPr lang="cs-CZ" sz="2400" dirty="0">
              <a:solidFill>
                <a:srgbClr val="002060"/>
              </a:solidFill>
              <a:cs typeface="Arial" pitchFamily="34" charset="0"/>
            </a:endParaRPr>
          </a:p>
          <a:p>
            <a:pPr>
              <a:defRPr/>
            </a:pPr>
            <a:endParaRPr lang="cs-CZ" sz="2000" dirty="0">
              <a:latin typeface="Arial" pitchFamily="34" charset="0"/>
              <a:cs typeface="Arial" pitchFamily="34" charset="0"/>
            </a:endParaRPr>
          </a:p>
          <a:p>
            <a:pPr marL="358775" eaLnBrk="1" hangingPunct="1">
              <a:defRPr/>
            </a:pPr>
            <a:endParaRPr lang="cs-CZ" dirty="0" smtClean="0"/>
          </a:p>
          <a:p>
            <a:pPr marL="358775" eaLnBrk="1" hangingPunct="1">
              <a:defRPr/>
            </a:pPr>
            <a:endParaRPr lang="cs-CZ" dirty="0" smtClean="0"/>
          </a:p>
          <a:p>
            <a:pPr marL="358775" eaLnBrk="1" hangingPunct="1">
              <a:defRPr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66743270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altLang="cs-CZ" sz="3200" dirty="0" smtClean="0"/>
              <a:t>Rekvalifikace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4213" y="1268760"/>
            <a:ext cx="8135937" cy="4857403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FontTx/>
              <a:buNone/>
              <a:defRPr/>
            </a:pPr>
            <a:endParaRPr lang="cs-CZ" sz="2400" b="1" dirty="0" smtClean="0"/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cs-CZ" sz="2400" b="1" dirty="0" smtClean="0">
                <a:solidFill>
                  <a:srgbClr val="FF0000"/>
                </a:solidFill>
              </a:rPr>
              <a:t>Rekvalifikaci </a:t>
            </a:r>
            <a:r>
              <a:rPr lang="cs-CZ" sz="2400" b="1" dirty="0">
                <a:solidFill>
                  <a:srgbClr val="FF0000"/>
                </a:solidFill>
              </a:rPr>
              <a:t>může </a:t>
            </a:r>
            <a:r>
              <a:rPr lang="cs-CZ" sz="2400" b="1" dirty="0" smtClean="0">
                <a:solidFill>
                  <a:srgbClr val="FF0000"/>
                </a:solidFill>
              </a:rPr>
              <a:t>provádět</a:t>
            </a:r>
            <a:r>
              <a:rPr lang="cs-CZ" sz="2400" dirty="0">
                <a:solidFill>
                  <a:srgbClr val="FF0000"/>
                </a:solidFill>
              </a:rPr>
              <a:t>:</a:t>
            </a:r>
            <a:endParaRPr lang="cs-CZ" sz="2400" dirty="0" smtClean="0">
              <a:solidFill>
                <a:srgbClr val="FF0000"/>
              </a:solidFill>
            </a:endParaRPr>
          </a:p>
          <a:p>
            <a:pPr marL="0" indent="0" algn="ctr">
              <a:spcBef>
                <a:spcPts val="0"/>
              </a:spcBef>
              <a:buFontTx/>
              <a:buNone/>
              <a:defRPr/>
            </a:pPr>
            <a:endParaRPr lang="cs-CZ" sz="2000" dirty="0"/>
          </a:p>
          <a:p>
            <a:pPr marL="0" indent="0" algn="just">
              <a:spcBef>
                <a:spcPts val="0"/>
              </a:spcBef>
              <a:buFontTx/>
              <a:buNone/>
              <a:defRPr/>
            </a:pPr>
            <a:r>
              <a:rPr lang="cs-CZ" sz="2400" dirty="0" smtClean="0"/>
              <a:t>• </a:t>
            </a:r>
            <a:r>
              <a:rPr lang="cs-CZ" sz="2400" dirty="0">
                <a:solidFill>
                  <a:srgbClr val="002060"/>
                </a:solidFill>
              </a:rPr>
              <a:t>zařízení s akreditovaným vzdělávacím programem podle tohoto zákona, </a:t>
            </a:r>
            <a:endParaRPr lang="cs-CZ" sz="2400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cs-CZ" sz="2400" dirty="0" smtClean="0">
                <a:solidFill>
                  <a:srgbClr val="002060"/>
                </a:solidFill>
              </a:rPr>
              <a:t>• zařízení </a:t>
            </a:r>
            <a:r>
              <a:rPr lang="cs-CZ" sz="2400" dirty="0">
                <a:solidFill>
                  <a:srgbClr val="002060"/>
                </a:solidFill>
              </a:rPr>
              <a:t>s akreditovaným vzdělávacím programem podle zvláštního právního předpisu, </a:t>
            </a:r>
          </a:p>
          <a:p>
            <a:pPr marL="0" indent="0" algn="just">
              <a:spcBef>
                <a:spcPts val="0"/>
              </a:spcBef>
              <a:buFontTx/>
              <a:buNone/>
              <a:defRPr/>
            </a:pPr>
            <a:r>
              <a:rPr lang="cs-CZ" sz="2400" dirty="0">
                <a:solidFill>
                  <a:srgbClr val="002060"/>
                </a:solidFill>
              </a:rPr>
              <a:t>•</a:t>
            </a:r>
            <a:r>
              <a:rPr lang="cs-CZ" sz="2400" dirty="0" smtClean="0">
                <a:solidFill>
                  <a:srgbClr val="002060"/>
                </a:solidFill>
              </a:rPr>
              <a:t> </a:t>
            </a:r>
            <a:r>
              <a:rPr lang="cs-CZ" sz="2400" dirty="0">
                <a:solidFill>
                  <a:srgbClr val="002060"/>
                </a:solidFill>
              </a:rPr>
              <a:t>škola v rámci oboru vzdělání, který má zapsaný v rejstříku škol a školských zařízení nebo vysoká škola s akreditovaným studijním programem podle zvláštního právního předpisu, nebo </a:t>
            </a:r>
          </a:p>
          <a:p>
            <a:pPr marL="0" indent="0" algn="just">
              <a:spcBef>
                <a:spcPts val="0"/>
              </a:spcBef>
              <a:buFontTx/>
              <a:buNone/>
              <a:defRPr/>
            </a:pPr>
            <a:r>
              <a:rPr lang="cs-CZ" sz="2400" dirty="0" smtClean="0">
                <a:solidFill>
                  <a:srgbClr val="002060"/>
                </a:solidFill>
              </a:rPr>
              <a:t>• </a:t>
            </a:r>
            <a:r>
              <a:rPr lang="cs-CZ" sz="2400" dirty="0">
                <a:solidFill>
                  <a:srgbClr val="002060"/>
                </a:solidFill>
              </a:rPr>
              <a:t>zařízení se vzdělávacím programem podle zvláštního právního </a:t>
            </a:r>
            <a:r>
              <a:rPr lang="cs-CZ" sz="2400" dirty="0" smtClean="0">
                <a:solidFill>
                  <a:srgbClr val="002060"/>
                </a:solidFill>
              </a:rPr>
              <a:t>předpisu</a:t>
            </a:r>
            <a:r>
              <a:rPr lang="cs-CZ" sz="2400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14543958"/>
      </p:ext>
    </p:extLst>
  </p:cSld>
  <p:clrMapOvr>
    <a:masterClrMapping/>
  </p:clrMapOvr>
  <p:transition spd="med">
    <p:wipe dir="r"/>
  </p:transition>
</p:sld>
</file>

<file path=ppt/theme/theme1.xml><?xml version="1.0" encoding="utf-8"?>
<a:theme xmlns:a="http://schemas.openxmlformats.org/drawingml/2006/main" name="PPT sablona_UP (1)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0B17C2B4EDFE842A2AD7D7ABA13B6D1" ma:contentTypeVersion="" ma:contentTypeDescription="Vytvoří nový dokument" ma:contentTypeScope="" ma:versionID="15d38528b47978b250268f112e007d8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0de9948cdc4cc6a099fae038cdc12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89C5A1-DEF4-46F5-B8F2-13F94B195037}">
  <ds:schemaRefs>
    <ds:schemaRef ds:uri="http://www.w3.org/XML/1998/namespace"/>
    <ds:schemaRef ds:uri="http://purl.org/dc/elements/1.1/"/>
    <ds:schemaRef ds:uri="http://purl.org/dc/terms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F3EEC5EF-2181-4750-A760-23A7A49BC60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9E8AA8-A4A6-4B74-831C-1BD39CA41B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 sablona_UP (1)</Template>
  <TotalTime>417</TotalTime>
  <Words>852</Words>
  <Application>Microsoft Office PowerPoint</Application>
  <PresentationFormat>Předvádění na obrazovce (4:3)</PresentationFormat>
  <Paragraphs>160</Paragraphs>
  <Slides>19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PPT sablona_UP (1)</vt:lpstr>
      <vt:lpstr>VZDĚLÁVÁNÍ (ve službách zaměstnanosti)</vt:lpstr>
      <vt:lpstr>Úřad práce ČR základní oblasti státní správy </vt:lpstr>
      <vt:lpstr>Poradenství  ve službách zaměstnanosti</vt:lpstr>
      <vt:lpstr>Poradenství  ve službách zaměstnanosti</vt:lpstr>
      <vt:lpstr>Poradenství  ve službách zaměstnanosti</vt:lpstr>
      <vt:lpstr>Poradenství pro volbu povolání  a změnu zaměstnání</vt:lpstr>
      <vt:lpstr>Prezentace aplikace PowerPoint</vt:lpstr>
      <vt:lpstr> Poradenství pro volbu rekvalifikace</vt:lpstr>
      <vt:lpstr>Rekvalifikace </vt:lpstr>
      <vt:lpstr>Zvolená rekvalifikace </vt:lpstr>
      <vt:lpstr>Rekvalifikace zaměstnanců</vt:lpstr>
      <vt:lpstr>Studium pedagogiky</vt:lpstr>
      <vt:lpstr>Prezentace aplikace PowerPoint</vt:lpstr>
      <vt:lpstr>Nezaměstnanost  </vt:lpstr>
      <vt:lpstr>Nezaměstnanost  </vt:lpstr>
      <vt:lpstr>Nezaměstnanost</vt:lpstr>
      <vt:lpstr>Nezaměstnanost  </vt:lpstr>
      <vt:lpstr>Nezaměstnanost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Nadpis prezentace</dc:title>
  <dc:creator>jirka reichl</dc:creator>
  <cp:lastModifiedBy>Palinková Jolana Mgr. (UPM-OLA)</cp:lastModifiedBy>
  <cp:revision>7</cp:revision>
  <cp:lastPrinted>2017-06-08T12:43:55Z</cp:lastPrinted>
  <dcterms:created xsi:type="dcterms:W3CDTF">2013-03-26T10:26:50Z</dcterms:created>
  <dcterms:modified xsi:type="dcterms:W3CDTF">2017-06-09T05:22:33Z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0x01010000B17C2B4EDFE842A2AD7D7ABA13B6D1</vt:lpwstr>
  </property>
</Properties>
</file>