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64" r:id="rId3"/>
    <p:sldId id="267" r:id="rId4"/>
    <p:sldId id="261" r:id="rId5"/>
    <p:sldId id="265" r:id="rId6"/>
    <p:sldId id="266" r:id="rId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dek Stojan" userId="213cfefebc144c36" providerId="LiveId" clId="{5E9B8221-A43B-4C97-A550-AF2CE19D3F4C}"/>
    <pc:docChg chg="undo custSel addSld modSld sldOrd">
      <pc:chgData name="Radek Stojan" userId="213cfefebc144c36" providerId="LiveId" clId="{5E9B8221-A43B-4C97-A550-AF2CE19D3F4C}" dt="2020-09-04T10:48:29.245" v="995" actId="20577"/>
      <pc:docMkLst>
        <pc:docMk/>
      </pc:docMkLst>
      <pc:sldChg chg="modSp mod">
        <pc:chgData name="Radek Stojan" userId="213cfefebc144c36" providerId="LiveId" clId="{5E9B8221-A43B-4C97-A550-AF2CE19D3F4C}" dt="2020-09-04T10:05:40.269" v="8" actId="20577"/>
        <pc:sldMkLst>
          <pc:docMk/>
          <pc:sldMk cId="185382690" sldId="261"/>
        </pc:sldMkLst>
        <pc:spChg chg="mod">
          <ac:chgData name="Radek Stojan" userId="213cfefebc144c36" providerId="LiveId" clId="{5E9B8221-A43B-4C97-A550-AF2CE19D3F4C}" dt="2020-09-04T10:05:40.269" v="8" actId="20577"/>
          <ac:spMkLst>
            <pc:docMk/>
            <pc:sldMk cId="185382690" sldId="261"/>
            <ac:spMk id="9" creationId="{00000000-0000-0000-0000-000000000000}"/>
          </ac:spMkLst>
        </pc:spChg>
      </pc:sldChg>
      <pc:sldChg chg="modSp mod">
        <pc:chgData name="Radek Stojan" userId="213cfefebc144c36" providerId="LiveId" clId="{5E9B8221-A43B-4C97-A550-AF2CE19D3F4C}" dt="2020-09-04T10:04:30.818" v="0" actId="20577"/>
        <pc:sldMkLst>
          <pc:docMk/>
          <pc:sldMk cId="4200008438" sldId="263"/>
        </pc:sldMkLst>
        <pc:spChg chg="mod">
          <ac:chgData name="Radek Stojan" userId="213cfefebc144c36" providerId="LiveId" clId="{5E9B8221-A43B-4C97-A550-AF2CE19D3F4C}" dt="2020-09-04T10:04:30.818" v="0" actId="20577"/>
          <ac:spMkLst>
            <pc:docMk/>
            <pc:sldMk cId="4200008438" sldId="263"/>
            <ac:spMk id="3" creationId="{00000000-0000-0000-0000-000000000000}"/>
          </ac:spMkLst>
        </pc:spChg>
      </pc:sldChg>
      <pc:sldChg chg="modSp mod ord">
        <pc:chgData name="Radek Stojan" userId="213cfefebc144c36" providerId="LiveId" clId="{5E9B8221-A43B-4C97-A550-AF2CE19D3F4C}" dt="2020-09-04T10:48:29.245" v="995" actId="20577"/>
        <pc:sldMkLst>
          <pc:docMk/>
          <pc:sldMk cId="2581511598" sldId="264"/>
        </pc:sldMkLst>
        <pc:spChg chg="mod">
          <ac:chgData name="Radek Stojan" userId="213cfefebc144c36" providerId="LiveId" clId="{5E9B8221-A43B-4C97-A550-AF2CE19D3F4C}" dt="2020-09-04T10:06:44.999" v="134" actId="122"/>
          <ac:spMkLst>
            <pc:docMk/>
            <pc:sldMk cId="2581511598" sldId="264"/>
            <ac:spMk id="9" creationId="{00000000-0000-0000-0000-000000000000}"/>
          </ac:spMkLst>
        </pc:spChg>
        <pc:spChg chg="mod">
          <ac:chgData name="Radek Stojan" userId="213cfefebc144c36" providerId="LiveId" clId="{5E9B8221-A43B-4C97-A550-AF2CE19D3F4C}" dt="2020-09-04T10:48:29.245" v="995" actId="20577"/>
          <ac:spMkLst>
            <pc:docMk/>
            <pc:sldMk cId="2581511598" sldId="264"/>
            <ac:spMk id="11" creationId="{00000000-0000-0000-0000-000000000000}"/>
          </ac:spMkLst>
        </pc:spChg>
      </pc:sldChg>
      <pc:sldChg chg="modSp mod ord">
        <pc:chgData name="Radek Stojan" userId="213cfefebc144c36" providerId="LiveId" clId="{5E9B8221-A43B-4C97-A550-AF2CE19D3F4C}" dt="2020-09-04T10:05:48.187" v="11" actId="20577"/>
        <pc:sldMkLst>
          <pc:docMk/>
          <pc:sldMk cId="1444087385" sldId="265"/>
        </pc:sldMkLst>
        <pc:spChg chg="mod">
          <ac:chgData name="Radek Stojan" userId="213cfefebc144c36" providerId="LiveId" clId="{5E9B8221-A43B-4C97-A550-AF2CE19D3F4C}" dt="2020-09-04T10:05:48.187" v="11" actId="20577"/>
          <ac:spMkLst>
            <pc:docMk/>
            <pc:sldMk cId="1444087385" sldId="265"/>
            <ac:spMk id="9" creationId="{00000000-0000-0000-0000-000000000000}"/>
          </ac:spMkLst>
        </pc:spChg>
      </pc:sldChg>
      <pc:sldChg chg="add">
        <pc:chgData name="Radek Stojan" userId="213cfefebc144c36" providerId="LiveId" clId="{5E9B8221-A43B-4C97-A550-AF2CE19D3F4C}" dt="2020-09-04T10:05:52.985" v="12" actId="2890"/>
        <pc:sldMkLst>
          <pc:docMk/>
          <pc:sldMk cId="978325441" sldId="2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936D00-D47B-4B44-AE67-4B92DB6F2D44}" type="datetimeFigureOut">
              <a:rPr lang="cs-CZ"/>
              <a:pPr>
                <a:defRPr/>
              </a:pPr>
              <a:t>04.09.2020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3BBA257-E647-47E0-9434-40E1DD45D70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0980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BA257-E647-47E0-9434-40E1DD45D70E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8675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BA257-E647-47E0-9434-40E1DD45D70E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7620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Kampaň na letní sezonu poběží do konce července, na základě výsledků z průzkumu, jak budou Češi letos vybírat letní dovolenou, ze kterého vyšlo, že víc než třetina  lidí se rozhodne o místu své dovolené až do konce července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BA257-E647-47E0-9434-40E1DD45D70E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8114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BA257-E647-47E0-9434-40E1DD45D70E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4009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BA257-E647-47E0-9434-40E1DD45D70E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5427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BA257-E647-47E0-9434-40E1DD45D70E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8043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10473-DA8B-4426-BC17-E1F11CC37C0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77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C5A57-0AB0-4B91-A8FE-8F5FCD059B7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000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021B-6BC5-47A1-B4EF-43C3C0D5147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597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DA8A9-AB26-4F2D-B5F4-0D5C724AB3D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5248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0707C-737B-4B65-BD81-85646B6F493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598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55892-F2E7-435B-BED9-A2BC22A5DFE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74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39E48-A29D-4455-BC04-B12320B6B59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647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21B81-74BD-4E65-B416-5872891E06D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5808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6D6EE-29E8-4FA8-8251-25EE11D372FC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553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EE842-1010-4F1B-BCF9-2B30C161141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810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78DC9-1580-4D36-8CCD-A33E773E4EF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179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50B4DC3-7158-4D97-96BD-160700A8CD9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artaok.cz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lkraj.cz/telefonni-seznam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838200" y="1676400"/>
            <a:ext cx="746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Zřízení </a:t>
            </a:r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Centrály cestovního ruchu Olomouckého kraje; Podpora cestovního ruchu ze strany Olomouckého kraje v době </a:t>
            </a:r>
            <a:r>
              <a:rPr lang="cs-CZ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pocovidové</a:t>
            </a:r>
            <a:endParaRPr lang="cs-CZ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524000" y="4876800"/>
            <a:ext cx="662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002060"/>
                </a:solidFill>
              </a:rPr>
              <a:t>JUDr. Vladimír Lichnovský </a:t>
            </a:r>
          </a:p>
          <a:p>
            <a:pPr algn="ctr"/>
            <a:r>
              <a:rPr lang="cs-CZ" sz="2000" dirty="0">
                <a:solidFill>
                  <a:srgbClr val="002060"/>
                </a:solidFill>
              </a:rPr>
              <a:t> XVII. Konference </a:t>
            </a:r>
            <a:r>
              <a:rPr lang="cs-CZ" sz="2000" dirty="0" smtClean="0">
                <a:solidFill>
                  <a:srgbClr val="002060"/>
                </a:solidFill>
              </a:rPr>
              <a:t>samospráv Olomouckého </a:t>
            </a:r>
            <a:r>
              <a:rPr lang="cs-CZ" sz="2000" dirty="0">
                <a:solidFill>
                  <a:srgbClr val="002060"/>
                </a:solidFill>
              </a:rPr>
              <a:t>kraje 2020</a:t>
            </a:r>
          </a:p>
          <a:p>
            <a:pPr algn="ctr"/>
            <a:r>
              <a:rPr lang="cs-CZ" sz="2000" dirty="0">
                <a:solidFill>
                  <a:srgbClr val="002060"/>
                </a:solidFill>
              </a:rPr>
              <a:t>7. 9. 2020 </a:t>
            </a:r>
          </a:p>
        </p:txBody>
      </p:sp>
    </p:spTree>
    <p:extLst>
      <p:ext uri="{BB962C8B-B14F-4D97-AF65-F5344CB8AC3E}">
        <p14:creationId xmlns:p14="http://schemas.microsoft.com/office/powerpoint/2010/main" val="420000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/>
          <p:cNvSpPr txBox="1"/>
          <p:nvPr/>
        </p:nvSpPr>
        <p:spPr>
          <a:xfrm>
            <a:off x="1447800" y="2286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Založení Centrály cestovního ruchu Olomouckého kraje, s.r.o.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228600" y="1600200"/>
            <a:ext cx="8763000" cy="4684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>
                <a:solidFill>
                  <a:srgbClr val="002060"/>
                </a:solidFill>
              </a:rPr>
              <a:t>Důvody: </a:t>
            </a:r>
            <a:r>
              <a:rPr lang="cs-CZ" b="1" dirty="0"/>
              <a:t>	</a:t>
            </a:r>
            <a:r>
              <a:rPr lang="cs-CZ" dirty="0"/>
              <a:t>Z</a:t>
            </a:r>
            <a:r>
              <a:rPr lang="cs-CZ" dirty="0" smtClean="0"/>
              <a:t>ajištění </a:t>
            </a:r>
            <a:r>
              <a:rPr lang="cs-CZ" dirty="0"/>
              <a:t>konkurenceschopnosti vůči ostatním krajům </a:t>
            </a:r>
            <a:r>
              <a:rPr lang="cs-CZ" dirty="0" smtClean="0"/>
              <a:t>ČR. </a:t>
            </a:r>
            <a:r>
              <a:rPr lang="cs-CZ" dirty="0"/>
              <a:t>			</a:t>
            </a:r>
            <a:r>
              <a:rPr lang="cs-CZ" dirty="0" smtClean="0"/>
              <a:t>Možnost </a:t>
            </a:r>
            <a:r>
              <a:rPr lang="cs-CZ" dirty="0"/>
              <a:t>čerpání dotací na národní úrovni ze zdrojů </a:t>
            </a:r>
            <a:r>
              <a:rPr lang="cs-CZ" dirty="0" smtClean="0"/>
              <a:t>MMR.</a:t>
            </a:r>
            <a:endParaRPr lang="cs-CZ" dirty="0"/>
          </a:p>
          <a:p>
            <a:pPr algn="just"/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lang="cs-CZ" sz="1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Zvýšení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kvality a efektivity realizovaných marketingových </a:t>
            </a:r>
            <a:r>
              <a:rPr lang="cs-CZ" sz="1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aktivit.</a:t>
            </a:r>
            <a:endParaRPr lang="cs-CZ" dirty="0"/>
          </a:p>
          <a:p>
            <a:pPr algn="just"/>
            <a:r>
              <a:rPr lang="cs-CZ" dirty="0"/>
              <a:t>		</a:t>
            </a:r>
            <a:r>
              <a:rPr lang="cs-CZ" b="1" dirty="0"/>
              <a:t>		</a:t>
            </a:r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Harmonogram:</a:t>
            </a:r>
            <a:r>
              <a:rPr lang="cs-CZ" b="1" dirty="0"/>
              <a:t>	</a:t>
            </a:r>
            <a:r>
              <a:rPr lang="cs-CZ" dirty="0"/>
              <a:t>B</a:t>
            </a:r>
            <a:r>
              <a:rPr lang="cs-CZ" dirty="0" smtClean="0"/>
              <a:t>řezen </a:t>
            </a:r>
            <a:r>
              <a:rPr lang="cs-CZ" dirty="0"/>
              <a:t>až srpen 2019 – zajištění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analýzy pro přípravu zřízení 			organizace a projednání s relevantními </a:t>
            </a:r>
            <a:r>
              <a:rPr lang="cs-CZ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subjekty</a:t>
            </a:r>
            <a:r>
              <a:rPr lang="cs-CZ" sz="1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cestovního </a:t>
            </a:r>
            <a:r>
              <a:rPr lang="cs-CZ" sz="1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ruchu.</a:t>
            </a:r>
            <a:endParaRPr lang="cs-CZ" b="1" dirty="0"/>
          </a:p>
          <a:p>
            <a:pPr algn="just"/>
            <a:r>
              <a:rPr lang="cs-CZ" b="1" dirty="0"/>
              <a:t>		</a:t>
            </a:r>
            <a:r>
              <a:rPr lang="cs-CZ" dirty="0"/>
              <a:t>23. 9. 2019 – rozhodnutí o založení centrály </a:t>
            </a:r>
            <a:r>
              <a:rPr lang="cs-CZ" dirty="0" smtClean="0"/>
              <a:t>Zastupitelstvem 			Olomouckého kraje</a:t>
            </a:r>
            <a:endParaRPr lang="cs-CZ" dirty="0"/>
          </a:p>
          <a:p>
            <a:pPr algn="just"/>
            <a:r>
              <a:rPr lang="cs-CZ" dirty="0"/>
              <a:t>		1. 11. 2019 – datum vzniku a zápis do obchodního rejstříku</a:t>
            </a:r>
          </a:p>
          <a:p>
            <a:pPr algn="just"/>
            <a:r>
              <a:rPr lang="cs-CZ" dirty="0"/>
              <a:t>		1. 1. 2020 – začátek provozu centrály</a:t>
            </a:r>
          </a:p>
          <a:p>
            <a:pPr algn="just"/>
            <a:r>
              <a:rPr lang="cs-CZ" dirty="0"/>
              <a:t>	    </a:t>
            </a:r>
          </a:p>
          <a:p>
            <a:pPr lvl="0" algn="just">
              <a:lnSpc>
                <a:spcPct val="115000"/>
              </a:lnSpc>
              <a:spcAft>
                <a:spcPts val="600"/>
              </a:spcAft>
            </a:pPr>
            <a:r>
              <a:rPr lang="cs-CZ" b="1" dirty="0">
                <a:solidFill>
                  <a:srgbClr val="002060"/>
                </a:solidFill>
              </a:rPr>
              <a:t>Hlavní činnost: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/>
              <a:t>	</a:t>
            </a:r>
            <a:r>
              <a:rPr lang="cs-CZ" dirty="0" smtClean="0"/>
              <a:t>Zajišťování </a:t>
            </a:r>
            <a:r>
              <a:rPr lang="cs-CZ" dirty="0"/>
              <a:t>servisních marketingových aktivit, jejich koordinace a 		podpora rozvoje cestovního ruchu na území </a:t>
            </a:r>
            <a:r>
              <a:rPr lang="cs-CZ" dirty="0" smtClean="0"/>
              <a:t>kraje.</a:t>
            </a:r>
            <a:endParaRPr lang="cs-CZ" dirty="0"/>
          </a:p>
          <a:p>
            <a:pPr algn="just"/>
            <a:endParaRPr lang="cs-CZ" b="1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Rozpočet 2020:</a:t>
            </a:r>
            <a:r>
              <a:rPr lang="cs-CZ" dirty="0">
                <a:solidFill>
                  <a:srgbClr val="002060"/>
                </a:solidFill>
              </a:rPr>
              <a:t>  </a:t>
            </a:r>
            <a:r>
              <a:rPr lang="cs-CZ" dirty="0"/>
              <a:t>8,3 </a:t>
            </a:r>
            <a:r>
              <a:rPr lang="cs-CZ" dirty="0" smtClean="0"/>
              <a:t>mil. </a:t>
            </a:r>
            <a:r>
              <a:rPr lang="cs-CZ" dirty="0"/>
              <a:t>Kč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1511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/>
          <p:cNvSpPr txBox="1"/>
          <p:nvPr/>
        </p:nvSpPr>
        <p:spPr>
          <a:xfrm>
            <a:off x="1600200" y="3810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Marketingová kampaň na letní </a:t>
            </a:r>
            <a:r>
              <a:rPr 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sezónu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3400" y="1600200"/>
            <a:ext cx="8458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>
                <a:solidFill>
                  <a:srgbClr val="002060"/>
                </a:solidFill>
              </a:rPr>
              <a:t>Realizace: </a:t>
            </a:r>
            <a:r>
              <a:rPr lang="cs-CZ" dirty="0"/>
              <a:t>	Centrála cestovního ruchu Olomouckého kraje ve 				spolupráci s Jeseníky – Sdružení cestovního </a:t>
            </a:r>
            <a:r>
              <a:rPr lang="cs-CZ" dirty="0" smtClean="0"/>
              <a:t>ruchu </a:t>
            </a:r>
            <a:r>
              <a:rPr lang="cs-CZ" dirty="0"/>
              <a:t>a Střední 			Morava – Sdružení cestovního </a:t>
            </a:r>
            <a:r>
              <a:rPr lang="cs-CZ" dirty="0" smtClean="0"/>
              <a:t>ruchu</a:t>
            </a:r>
            <a:endParaRPr lang="cs-CZ" dirty="0"/>
          </a:p>
          <a:p>
            <a:pPr algn="just"/>
            <a:r>
              <a:rPr lang="cs-CZ" dirty="0"/>
              <a:t>	    </a:t>
            </a:r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Popis: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/>
              <a:t>		</a:t>
            </a:r>
            <a:r>
              <a:rPr lang="cs-CZ" dirty="0" smtClean="0"/>
              <a:t>Podpora </a:t>
            </a:r>
            <a:r>
              <a:rPr lang="cs-CZ" dirty="0"/>
              <a:t>domácího cestovního ruchu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 letní turistické sezoně, 			realizace 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poloviny května po uvolnění restriktivních opatření 		v souvislosti s pandemií koronaviru.</a:t>
            </a:r>
            <a:endParaRPr lang="cs-CZ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		Hlavní produktové linky pro Jeseníky 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</a:rPr>
              <a:t>–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aktivní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turistika, 			cykloturistika a lázeňství, </a:t>
            </a:r>
            <a:r>
              <a:rPr lang="cs-CZ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claim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#</a:t>
            </a:r>
            <a:r>
              <a:rPr lang="cs-CZ" sz="18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nezapomennajeseniky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cs-CZ" dirty="0" smtClean="0"/>
              <a:t>   </a:t>
            </a:r>
            <a:endParaRPr lang="cs-CZ" dirty="0"/>
          </a:p>
          <a:p>
            <a:pPr algn="just"/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		Hlavní produktové linky pro Střední Moravu 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</a:rPr>
              <a:t>– 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poznávací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			turistika, cykloturistika, gastronomie a vodáctví, motto </a:t>
            </a:r>
            <a:r>
              <a:rPr lang="cs-CZ" dirty="0" smtClean="0"/>
              <a:t>„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Pohoda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	na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Střední 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Moravě“.</a:t>
            </a:r>
            <a:endParaRPr lang="cs-CZ" dirty="0"/>
          </a:p>
          <a:p>
            <a:pPr algn="just"/>
            <a:endParaRPr lang="cs-CZ" b="1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Komunikace:</a:t>
            </a:r>
            <a:r>
              <a:rPr lang="cs-CZ" b="1" dirty="0"/>
              <a:t>	</a:t>
            </a:r>
            <a:r>
              <a:rPr lang="cs-CZ" dirty="0">
                <a:latin typeface="Arial" panose="020B0604020202020204" pitchFamily="34" charset="0"/>
              </a:rPr>
              <a:t>O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n-line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soc. sítě, tištěná inzerce, spoty v rádiu a </a:t>
            </a:r>
            <a:r>
              <a:rPr lang="cs-CZ" sz="18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kinech.</a:t>
            </a:r>
            <a:endParaRPr lang="cs-CZ" b="1" dirty="0"/>
          </a:p>
          <a:p>
            <a:pPr algn="just"/>
            <a:endParaRPr lang="cs-CZ" b="1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Finanční alokace: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/>
              <a:t>1,5 </a:t>
            </a:r>
            <a:r>
              <a:rPr lang="cs-CZ" dirty="0" smtClean="0"/>
              <a:t>mil. </a:t>
            </a:r>
            <a:r>
              <a:rPr lang="cs-CZ" dirty="0"/>
              <a:t>Kč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8325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/>
          <p:cNvSpPr txBox="1"/>
          <p:nvPr/>
        </p:nvSpPr>
        <p:spPr>
          <a:xfrm>
            <a:off x="1981200" y="3810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Cestuj s Olomouc region </a:t>
            </a:r>
            <a:r>
              <a:rPr lang="cs-CZ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533400" y="1600200"/>
            <a:ext cx="8077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>
                <a:solidFill>
                  <a:srgbClr val="002060"/>
                </a:solidFill>
              </a:rPr>
              <a:t>Popis: </a:t>
            </a:r>
            <a:r>
              <a:rPr lang="cs-CZ" dirty="0"/>
              <a:t>		V rámci projektu je návštěvníkům, kteří v Olomouckém 		kraji stráví min. 4 noci (resp. 2 noci), nabízena 48hodinová 		verze Olomouc region </a:t>
            </a:r>
            <a:r>
              <a:rPr lang="cs-CZ" dirty="0" err="1"/>
              <a:t>Card</a:t>
            </a:r>
            <a:r>
              <a:rPr lang="cs-CZ" dirty="0"/>
              <a:t>. Držitel Olomouc region </a:t>
            </a:r>
            <a:r>
              <a:rPr lang="cs-CZ" dirty="0" err="1"/>
              <a:t>Card</a:t>
            </a:r>
            <a:r>
              <a:rPr lang="cs-CZ" dirty="0"/>
              <a:t> 		získává 	benefity v podobě bezplatných či zlevněných 		vstupů do turistických cílů. </a:t>
            </a:r>
            <a:r>
              <a:rPr lang="cs-CZ" dirty="0">
                <a:solidFill>
                  <a:srgbClr val="002060"/>
                </a:solidFill>
              </a:rPr>
              <a:t>K </a:t>
            </a:r>
            <a:r>
              <a:rPr lang="cs-CZ" dirty="0" smtClean="0">
                <a:solidFill>
                  <a:srgbClr val="002060"/>
                </a:solidFill>
              </a:rPr>
              <a:t>dispozici </a:t>
            </a:r>
            <a:r>
              <a:rPr lang="cs-CZ" dirty="0">
                <a:solidFill>
                  <a:srgbClr val="002060"/>
                </a:solidFill>
              </a:rPr>
              <a:t>je 5000 ks karet</a:t>
            </a:r>
            <a:r>
              <a:rPr lang="cs-CZ" dirty="0"/>
              <a:t>.</a:t>
            </a:r>
          </a:p>
          <a:p>
            <a:pPr algn="just"/>
            <a:endParaRPr lang="cs-CZ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Termín: </a:t>
            </a:r>
            <a:r>
              <a:rPr lang="cs-CZ" dirty="0">
                <a:solidFill>
                  <a:srgbClr val="002060"/>
                </a:solidFill>
              </a:rPr>
              <a:t>	</a:t>
            </a:r>
            <a:r>
              <a:rPr lang="cs-CZ" dirty="0"/>
              <a:t>	1. etapa </a:t>
            </a:r>
            <a:r>
              <a:rPr lang="cs-CZ" dirty="0" smtClean="0"/>
              <a:t>– 1. </a:t>
            </a:r>
            <a:r>
              <a:rPr lang="cs-CZ" dirty="0"/>
              <a:t>7. – 31. 8. 2020 – zaměření na hlavní letní 		turistickou sezónu, motivace k návštěvě kraje</a:t>
            </a:r>
          </a:p>
          <a:p>
            <a:pPr algn="just"/>
            <a:r>
              <a:rPr lang="cs-CZ" dirty="0"/>
              <a:t>		</a:t>
            </a:r>
            <a:r>
              <a:rPr lang="cs-CZ" dirty="0">
                <a:solidFill>
                  <a:srgbClr val="002060"/>
                </a:solidFill>
              </a:rPr>
              <a:t>2. etapa – 1. 9. – konec roku 2020 – podpora mimosezóny</a:t>
            </a:r>
          </a:p>
          <a:p>
            <a:pPr algn="just"/>
            <a:endParaRPr lang="cs-CZ" b="1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Distribuce: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/>
              <a:t>	</a:t>
            </a:r>
            <a:r>
              <a:rPr lang="cs-CZ" dirty="0" smtClean="0"/>
              <a:t>Prostřednictvím </a:t>
            </a:r>
            <a:r>
              <a:rPr lang="cs-CZ" dirty="0"/>
              <a:t>sítě turistických informačních </a:t>
            </a:r>
            <a:r>
              <a:rPr lang="cs-CZ" dirty="0" smtClean="0"/>
              <a:t>center.</a:t>
            </a:r>
            <a:endParaRPr lang="cs-CZ" b="1" dirty="0"/>
          </a:p>
          <a:p>
            <a:pPr algn="just"/>
            <a:r>
              <a:rPr lang="cs-CZ" b="1" dirty="0"/>
              <a:t>		</a:t>
            </a:r>
            <a:r>
              <a:rPr lang="cs-CZ" dirty="0"/>
              <a:t>S</a:t>
            </a:r>
            <a:r>
              <a:rPr lang="cs-CZ" b="1" dirty="0" smtClean="0"/>
              <a:t> </a:t>
            </a:r>
            <a:r>
              <a:rPr lang="cs-CZ" dirty="0"/>
              <a:t>nabídkou pro zapojení do akce bylo osloveno 800 			ubytovacích kapacit </a:t>
            </a:r>
            <a:r>
              <a:rPr lang="cs-CZ" dirty="0" smtClean="0"/>
              <a:t>na </a:t>
            </a:r>
            <a:r>
              <a:rPr lang="cs-CZ" dirty="0"/>
              <a:t>území </a:t>
            </a:r>
            <a:r>
              <a:rPr lang="cs-CZ" dirty="0" smtClean="0"/>
              <a:t>kraje.</a:t>
            </a:r>
            <a:endParaRPr lang="cs-CZ" b="1" dirty="0"/>
          </a:p>
          <a:p>
            <a:pPr algn="just"/>
            <a:endParaRPr lang="cs-CZ" b="1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Marketing akce: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/>
              <a:t>	</a:t>
            </a:r>
            <a:r>
              <a:rPr lang="cs-CZ" dirty="0" smtClean="0"/>
              <a:t>Zřízení </a:t>
            </a:r>
            <a:r>
              <a:rPr lang="cs-CZ" dirty="0"/>
              <a:t>microsite </a:t>
            </a:r>
            <a:r>
              <a:rPr lang="cs-CZ" dirty="0">
                <a:hlinkClick r:id="rId4"/>
              </a:rPr>
              <a:t>www.kartaok.cz</a:t>
            </a:r>
            <a:r>
              <a:rPr lang="cs-CZ" dirty="0"/>
              <a:t> v české a polské jazykové 		mutaci, bannerová kampaň, podpora na FB, spoty v rádiu a 		tištěná </a:t>
            </a:r>
            <a:r>
              <a:rPr lang="cs-CZ" dirty="0" smtClean="0"/>
              <a:t>inzerce.</a:t>
            </a:r>
            <a:endParaRPr lang="cs-CZ" dirty="0"/>
          </a:p>
          <a:p>
            <a:pPr algn="just"/>
            <a:r>
              <a:rPr lang="cs-CZ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85382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/>
          <p:cNvSpPr txBox="1"/>
          <p:nvPr/>
        </p:nvSpPr>
        <p:spPr>
          <a:xfrm>
            <a:off x="628650" y="4572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Podpora rozvoje infrastruktury cestovního ruchu 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571500" y="1600200"/>
            <a:ext cx="81153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>
                <a:solidFill>
                  <a:srgbClr val="002060"/>
                </a:solidFill>
              </a:rPr>
              <a:t>Popis: </a:t>
            </a:r>
            <a:r>
              <a:rPr lang="cs-CZ" dirty="0"/>
              <a:t>		</a:t>
            </a:r>
            <a:r>
              <a:rPr lang="cs-CZ" dirty="0" smtClean="0"/>
              <a:t>dotační </a:t>
            </a:r>
            <a:r>
              <a:rPr lang="cs-CZ" dirty="0"/>
              <a:t>titul – Podpora rozvoje cestovního ruchu v 			Olomouckém kraji II</a:t>
            </a:r>
          </a:p>
          <a:p>
            <a:pPr algn="just"/>
            <a:r>
              <a:rPr lang="cs-CZ" dirty="0"/>
              <a:t>		Účelem je podpora budování, rekonstrukce a oprav 			infrastruktury cestovního ruchu s cílem zlepšit kvalitu a 		nabídku cestovního ruchu v Olomouckém kraji, podpora 		cykloturistiky, kempů a jejich kapacity, agroturistiky a 			</a:t>
            </a:r>
            <a:r>
              <a:rPr lang="cs-CZ" dirty="0" err="1"/>
              <a:t>gastroturistiky</a:t>
            </a:r>
            <a:r>
              <a:rPr lang="cs-CZ" dirty="0"/>
              <a:t>, budování a rozšíření nabídky </a:t>
            </a:r>
            <a:r>
              <a:rPr lang="cs-CZ" dirty="0" err="1"/>
              <a:t>stellplatzů</a:t>
            </a:r>
            <a:r>
              <a:rPr lang="cs-CZ" dirty="0"/>
              <a:t>.</a:t>
            </a:r>
          </a:p>
          <a:p>
            <a:pPr algn="just"/>
            <a:endParaRPr lang="cs-CZ" b="1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Finanční rámec: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/>
              <a:t>10 </a:t>
            </a:r>
            <a:r>
              <a:rPr lang="cs-CZ" dirty="0" smtClean="0"/>
              <a:t>miliónů Kč </a:t>
            </a:r>
          </a:p>
          <a:p>
            <a:r>
              <a:rPr lang="cs-CZ" dirty="0"/>
              <a:t> </a:t>
            </a:r>
            <a:r>
              <a:rPr lang="cs-CZ" dirty="0" smtClean="0"/>
              <a:t>                            minimální podíl výše spoluúčasti žadatele </a:t>
            </a:r>
            <a:r>
              <a:rPr lang="cs-CZ" dirty="0"/>
              <a:t>50 </a:t>
            </a:r>
            <a:r>
              <a:rPr lang="cs-CZ" dirty="0" smtClean="0"/>
              <a:t>% uznatelných 		výdajů </a:t>
            </a:r>
            <a:r>
              <a:rPr lang="cs-CZ" dirty="0"/>
              <a:t>akce</a:t>
            </a:r>
          </a:p>
          <a:p>
            <a:pPr algn="just"/>
            <a:r>
              <a:rPr lang="cs-CZ" dirty="0"/>
              <a:t>		min. výše dotace na jednu akci 100 tis. Kč/ max. 500 tis. Kč</a:t>
            </a:r>
          </a:p>
          <a:p>
            <a:pPr algn="just"/>
            <a:endParaRPr lang="cs-CZ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Žadatelé: </a:t>
            </a:r>
            <a:r>
              <a:rPr lang="cs-CZ" dirty="0"/>
              <a:t>	o</a:t>
            </a:r>
            <a:r>
              <a:rPr lang="cs-CZ" dirty="0" smtClean="0"/>
              <a:t>bce </a:t>
            </a:r>
            <a:r>
              <a:rPr lang="cs-CZ" dirty="0"/>
              <a:t>a města, mikroregiony, fyzické a právnické </a:t>
            </a:r>
            <a:r>
              <a:rPr lang="cs-CZ" dirty="0" smtClean="0"/>
              <a:t>osoby</a:t>
            </a:r>
            <a:endParaRPr lang="cs-CZ" dirty="0"/>
          </a:p>
          <a:p>
            <a:pPr algn="just"/>
            <a:endParaRPr lang="cs-CZ" dirty="0"/>
          </a:p>
          <a:p>
            <a:pPr algn="just"/>
            <a:r>
              <a:rPr lang="cs-CZ" b="1" dirty="0">
                <a:solidFill>
                  <a:srgbClr val="002060"/>
                </a:solidFill>
              </a:rPr>
              <a:t>Termíny: </a:t>
            </a:r>
            <a:r>
              <a:rPr lang="cs-CZ" dirty="0"/>
              <a:t>	příjem žádostí 27. 7. </a:t>
            </a:r>
            <a:r>
              <a:rPr lang="cs-CZ" dirty="0" smtClean="0"/>
              <a:t>– 10</a:t>
            </a:r>
            <a:r>
              <a:rPr lang="cs-CZ" dirty="0"/>
              <a:t>. 8. 2020</a:t>
            </a:r>
          </a:p>
          <a:p>
            <a:pPr algn="just"/>
            <a:r>
              <a:rPr lang="cs-CZ" dirty="0"/>
              <a:t>		schválení </a:t>
            </a:r>
            <a:r>
              <a:rPr lang="cs-CZ" dirty="0" smtClean="0"/>
              <a:t>poskytnutí vybraných </a:t>
            </a:r>
            <a:r>
              <a:rPr lang="cs-CZ" dirty="0"/>
              <a:t>dotací ZOK 21. 9. 2020	</a:t>
            </a:r>
          </a:p>
          <a:p>
            <a:pPr algn="just"/>
            <a:r>
              <a:rPr lang="cs-CZ" dirty="0"/>
              <a:t>	    </a:t>
            </a:r>
          </a:p>
        </p:txBody>
      </p:sp>
    </p:spTree>
    <p:extLst>
      <p:ext uri="{BB962C8B-B14F-4D97-AF65-F5344CB8AC3E}">
        <p14:creationId xmlns:p14="http://schemas.microsoft.com/office/powerpoint/2010/main" val="1444087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véPole 10"/>
          <p:cNvSpPr txBox="1"/>
          <p:nvPr/>
        </p:nvSpPr>
        <p:spPr>
          <a:xfrm>
            <a:off x="2247900" y="2514600"/>
            <a:ext cx="4648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pozornost. </a:t>
            </a:r>
            <a:r>
              <a:rPr lang="cs-CZ" dirty="0"/>
              <a:t>	   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14400" y="3657600"/>
            <a:ext cx="731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002060"/>
                </a:solidFill>
              </a:rPr>
              <a:t>JUDr. Vladimír Lichnovský </a:t>
            </a:r>
          </a:p>
          <a:p>
            <a:pPr algn="ctr"/>
            <a:r>
              <a:rPr lang="cs-CZ" sz="2000" dirty="0">
                <a:solidFill>
                  <a:srgbClr val="002060"/>
                </a:solidFill>
              </a:rPr>
              <a:t>u</a:t>
            </a:r>
            <a:r>
              <a:rPr lang="cs-CZ" sz="2000" dirty="0" smtClean="0">
                <a:solidFill>
                  <a:srgbClr val="002060"/>
                </a:solidFill>
              </a:rPr>
              <a:t>volněný </a:t>
            </a:r>
            <a:r>
              <a:rPr lang="cs-CZ" sz="2000" dirty="0">
                <a:solidFill>
                  <a:srgbClr val="002060"/>
                </a:solidFill>
              </a:rPr>
              <a:t>člen Zastupitelstva Olomouckého kraje  </a:t>
            </a:r>
          </a:p>
          <a:p>
            <a:pPr algn="ctr"/>
            <a:r>
              <a:rPr lang="cs-CZ" sz="2000" dirty="0">
                <a:solidFill>
                  <a:srgbClr val="002060"/>
                </a:solidFill>
              </a:rPr>
              <a:t>g</a:t>
            </a:r>
            <a:r>
              <a:rPr lang="cs-CZ" sz="2000" dirty="0" smtClean="0">
                <a:solidFill>
                  <a:srgbClr val="002060"/>
                </a:solidFill>
              </a:rPr>
              <a:t>arant </a:t>
            </a:r>
            <a:r>
              <a:rPr lang="cs-CZ" sz="2000" dirty="0">
                <a:solidFill>
                  <a:srgbClr val="002060"/>
                </a:solidFill>
              </a:rPr>
              <a:t>pro oblast cestovního ruchu a vnějších vztahů </a:t>
            </a:r>
          </a:p>
          <a:p>
            <a:pPr algn="ctr"/>
            <a:endParaRPr lang="cs-CZ" sz="1200" dirty="0"/>
          </a:p>
          <a:p>
            <a:pPr algn="ctr"/>
            <a:r>
              <a:rPr lang="cs-CZ" sz="2000" dirty="0"/>
              <a:t>Kontakt: </a:t>
            </a:r>
          </a:p>
          <a:p>
            <a:pPr algn="ctr"/>
            <a:r>
              <a:rPr lang="cs-CZ" sz="2000" dirty="0">
                <a:hlinkClick r:id="rId4"/>
              </a:rPr>
              <a:t>v.lichnovsky@olkraj.cz</a:t>
            </a:r>
            <a:r>
              <a:rPr lang="cs-CZ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50429726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</TotalTime>
  <Words>751</Words>
  <Application>Microsoft Office PowerPoint</Application>
  <PresentationFormat>Předvádění na obrazovce (4:3)</PresentationFormat>
  <Paragraphs>64</Paragraphs>
  <Slides>6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Výchozí návrh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Niče Luděk</cp:lastModifiedBy>
  <cp:revision>123</cp:revision>
  <dcterms:created xsi:type="dcterms:W3CDTF">2008-01-15T11:19:01Z</dcterms:created>
  <dcterms:modified xsi:type="dcterms:W3CDTF">2020-09-04T13:49:19Z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