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316" r:id="rId3"/>
    <p:sldId id="317" r:id="rId4"/>
    <p:sldId id="294" r:id="rId5"/>
    <p:sldId id="296" r:id="rId6"/>
    <p:sldId id="312" r:id="rId7"/>
    <p:sldId id="318" r:id="rId8"/>
    <p:sldId id="308" r:id="rId9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olachová Lenka" initials="PL" lastIdx="2" clrIdx="0"/>
  <p:cmAuthor id="1" name="Vláčilová Bronislava" initials="VB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28" autoAdjust="0"/>
    <p:restoredTop sz="94660"/>
  </p:normalViewPr>
  <p:slideViewPr>
    <p:cSldViewPr>
      <p:cViewPr>
        <p:scale>
          <a:sx n="105" d="100"/>
          <a:sy n="105" d="100"/>
        </p:scale>
        <p:origin x="-16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AF722C-2138-4F5E-928C-5398C63BDA6F}" type="datetimeFigureOut">
              <a:rPr lang="cs-CZ" smtClean="0"/>
              <a:pPr/>
              <a:t>3.6.2016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805C01-2BB1-4E0B-B696-D84222B251B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692091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805C01-2BB1-4E0B-B696-D84222B251B5}" type="slidenum">
              <a:rPr lang="cs-CZ" smtClean="0"/>
              <a:pPr/>
              <a:t>1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3.6.2016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116207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3.6.2016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21488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3.6.2016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68527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3.6.2016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0728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3.6.2016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93239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3.6.2016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20246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3.6.2016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453932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3.6.2016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99190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3.6.2016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770536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3.6.2016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50980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01D97-FC29-45AD-892D-C2EA6D4FDBC3}" type="datetimeFigureOut">
              <a:rPr lang="cs-CZ" smtClean="0"/>
              <a:pPr/>
              <a:t>3.6.2016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846263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101D97-FC29-45AD-892D-C2EA6D4FDBC3}" type="datetimeFigureOut">
              <a:rPr lang="cs-CZ" smtClean="0"/>
              <a:pPr/>
              <a:t>3.6.2016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3106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V:\PS_KUOK_Krajsky_akcni_plan\Publicita\logolink_MSMT_VVV_hor_barva_cz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5725776"/>
            <a:ext cx="4610100" cy="1028700"/>
          </a:xfrm>
          <a:prstGeom prst="rect">
            <a:avLst/>
          </a:prstGeom>
          <a:effectLst>
            <a:glow rad="127000">
              <a:schemeClr val="accent1">
                <a:alpha val="0"/>
              </a:schemeClr>
            </a:glow>
            <a:outerShdw blurRad="50800" dist="50800" dir="5400000" algn="ctr" rotWithShape="0">
              <a:srgbClr val="000000">
                <a:alpha val="0"/>
              </a:srgbClr>
            </a:outerShdw>
            <a:reflection stA="0" endPos="65000" dist="50800" dir="5400000" sy="-100000" algn="bl" rotWithShape="0"/>
          </a:effectLst>
        </p:spPr>
      </p:pic>
      <p:sp>
        <p:nvSpPr>
          <p:cNvPr id="4" name="TextovéPole 3"/>
          <p:cNvSpPr txBox="1"/>
          <p:nvPr/>
        </p:nvSpPr>
        <p:spPr>
          <a:xfrm>
            <a:off x="0" y="1686306"/>
            <a:ext cx="9144000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b="1" dirty="0" smtClean="0">
                <a:latin typeface="Calibri" panose="020F0502020204030204" pitchFamily="34" charset="0"/>
              </a:rPr>
              <a:t>Krajský akční plán rozvoje vzdělávání Olomouckého kraje v rámci OP VVV</a:t>
            </a:r>
            <a:endParaRPr lang="cs-CZ" sz="4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  <a:p>
            <a:pPr algn="ctr"/>
            <a:endParaRPr lang="cs-CZ" sz="2000" dirty="0" smtClean="0">
              <a:latin typeface="Calibri" panose="020F0502020204030204" pitchFamily="34" charset="0"/>
            </a:endParaRPr>
          </a:p>
          <a:p>
            <a:pPr algn="ctr"/>
            <a:r>
              <a:rPr lang="cs-CZ" sz="3200" dirty="0" smtClean="0"/>
              <a:t>Pracovní skupina Vzdělávání Regionální stálé konference pro území Olomouckého kraje</a:t>
            </a:r>
            <a:endParaRPr lang="cs-CZ" sz="2000" dirty="0" smtClean="0">
              <a:latin typeface="Calibri" panose="020F0502020204030204" pitchFamily="34" charset="0"/>
            </a:endParaRPr>
          </a:p>
          <a:p>
            <a:pPr algn="ctr"/>
            <a:r>
              <a:rPr lang="cs-CZ" sz="2000" dirty="0" smtClean="0">
                <a:latin typeface="Calibri" panose="020F0502020204030204" pitchFamily="34" charset="0"/>
              </a:rPr>
              <a:t>Olomouc, 9. 6. 2016</a:t>
            </a:r>
            <a:endParaRPr lang="cs-CZ" sz="2000" i="1" dirty="0"/>
          </a:p>
        </p:txBody>
      </p:sp>
      <p:sp>
        <p:nvSpPr>
          <p:cNvPr id="2" name="TextovéPole 1"/>
          <p:cNvSpPr txBox="1"/>
          <p:nvPr/>
        </p:nvSpPr>
        <p:spPr>
          <a:xfrm>
            <a:off x="364329" y="4933203"/>
            <a:ext cx="8424936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cs-CZ" sz="1500" i="1" dirty="0" smtClean="0"/>
              <a:t>Ing. Lenka Polachová</a:t>
            </a:r>
          </a:p>
          <a:p>
            <a:pPr>
              <a:spcAft>
                <a:spcPts val="600"/>
              </a:spcAft>
            </a:pPr>
            <a:r>
              <a:rPr lang="cs-CZ" sz="1500" i="1" dirty="0" smtClean="0"/>
              <a:t>Projektová manažerka    </a:t>
            </a:r>
          </a:p>
          <a:p>
            <a:pPr>
              <a:spcAft>
                <a:spcPts val="600"/>
              </a:spcAft>
            </a:pPr>
            <a:r>
              <a:rPr lang="cs-CZ" sz="1500" i="1" dirty="0" smtClean="0"/>
              <a:t>projektu </a:t>
            </a:r>
            <a:r>
              <a:rPr lang="cs-CZ" sz="1500" i="1" dirty="0"/>
              <a:t>Krajský akční plán rozvoje vzdělávání Olomouckého kraje</a:t>
            </a:r>
          </a:p>
        </p:txBody>
      </p:sp>
    </p:spTree>
    <p:extLst>
      <p:ext uri="{BB962C8B-B14F-4D97-AF65-F5344CB8AC3E}">
        <p14:creationId xmlns:p14="http://schemas.microsoft.com/office/powerpoint/2010/main" val="1459957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195736" y="260648"/>
            <a:ext cx="6491064" cy="936104"/>
          </a:xfrm>
        </p:spPr>
        <p:txBody>
          <a:bodyPr>
            <a:normAutofit fontScale="90000"/>
          </a:bodyPr>
          <a:lstStyle/>
          <a:p>
            <a:r>
              <a:rPr lang="cs-CZ" sz="2400" b="1" dirty="0" smtClean="0"/>
              <a:t>Seznam projektových záměrů pro investiční intervence v SC 2.4 IROP a pro integrované nástroje ITI, IPRÚ a CLLD – schvalovací proces</a:t>
            </a:r>
            <a:endParaRPr lang="cs-CZ" sz="24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cs-CZ" sz="4000" dirty="0" smtClean="0"/>
              <a:t>Úkolem PS Vzdělávání je seznam projednat a Regionální stálá konference bude seznam schvalovat</a:t>
            </a:r>
          </a:p>
          <a:p>
            <a:pPr marL="0" indent="0" algn="just">
              <a:buNone/>
            </a:pPr>
            <a:r>
              <a:rPr lang="cs-CZ" sz="4000" dirty="0" smtClean="0"/>
              <a:t>Dle doporučení MŠMT by měl </a:t>
            </a:r>
            <a:r>
              <a:rPr lang="cs-CZ" sz="4000" dirty="0"/>
              <a:t>být </a:t>
            </a:r>
            <a:r>
              <a:rPr lang="cs-CZ" sz="4000" dirty="0" smtClean="0"/>
              <a:t>seznam schválen nejpozději do </a:t>
            </a:r>
            <a:br>
              <a:rPr lang="cs-CZ" sz="4000" dirty="0" smtClean="0"/>
            </a:br>
            <a:r>
              <a:rPr lang="cs-CZ" sz="4000" b="1" dirty="0" smtClean="0"/>
              <a:t>30. 6. 2016</a:t>
            </a:r>
          </a:p>
        </p:txBody>
      </p:sp>
    </p:spTree>
    <p:extLst>
      <p:ext uri="{BB962C8B-B14F-4D97-AF65-F5344CB8AC3E}">
        <p14:creationId xmlns:p14="http://schemas.microsoft.com/office/powerpoint/2010/main" val="35505418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195736" y="260648"/>
            <a:ext cx="6491064" cy="936104"/>
          </a:xfrm>
        </p:spPr>
        <p:txBody>
          <a:bodyPr>
            <a:normAutofit fontScale="90000"/>
          </a:bodyPr>
          <a:lstStyle/>
          <a:p>
            <a:r>
              <a:rPr lang="cs-CZ" sz="2400" b="1" dirty="0" smtClean="0"/>
              <a:t>Seznam projektových záměrů pro investiční intervence v SC 2.4 IROP a pro integrované nástroje ITI, IPRÚ a CLLD – postup přípravy</a:t>
            </a:r>
            <a:endParaRPr lang="cs-CZ" sz="24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cs-CZ" dirty="0" smtClean="0"/>
              <a:t>Základním podkladem pro tvorbu seznamu byly projektové záměry škol, které si uvedly v rámci dotazníkového šetření prováděného Národním ústavem pro vzdělávání na přelomu roku 2015/2016</a:t>
            </a:r>
          </a:p>
          <a:p>
            <a:pPr marL="0" indent="0" algn="just">
              <a:buNone/>
            </a:pPr>
            <a:r>
              <a:rPr lang="cs-CZ" dirty="0" smtClean="0"/>
              <a:t>V odůvodněných případech bylo možné projektový záměr doplnit</a:t>
            </a:r>
          </a:p>
        </p:txBody>
      </p:sp>
    </p:spTree>
    <p:extLst>
      <p:ext uri="{BB962C8B-B14F-4D97-AF65-F5344CB8AC3E}">
        <p14:creationId xmlns:p14="http://schemas.microsoft.com/office/powerpoint/2010/main" val="35307734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55776" y="188640"/>
            <a:ext cx="6131024" cy="1143000"/>
          </a:xfrm>
        </p:spPr>
        <p:txBody>
          <a:bodyPr>
            <a:noAutofit/>
          </a:bodyPr>
          <a:lstStyle/>
          <a:p>
            <a:r>
              <a:rPr lang="cs-CZ" sz="2400" b="1" dirty="0"/>
              <a:t>Seznam projektových záměrů pro investiční intervence v SC 2.4 IROP a pro integrované nástroje ITI, IPRÚ a CLLD – postup přípravy</a:t>
            </a:r>
            <a:endParaRPr lang="cs-CZ" sz="2400" b="1" dirty="0">
              <a:latin typeface="Calibri" panose="020F050202020403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cs-CZ" sz="2400" dirty="0"/>
              <a:t>Tvorba seznamu probíhala v souladu s metodickým listem 02 C, který vydal Národní ústav pro vzdělávání a rozhodující byla následující kritéria: </a:t>
            </a:r>
          </a:p>
          <a:p>
            <a:pPr marL="0" indent="0" algn="just">
              <a:buNone/>
            </a:pPr>
            <a:r>
              <a:rPr lang="cs-CZ" sz="2400" dirty="0" smtClean="0"/>
              <a:t>1) </a:t>
            </a:r>
            <a:r>
              <a:rPr lang="cs-CZ" sz="2400" b="1" dirty="0" smtClean="0"/>
              <a:t>Soulad záměrů s podmínkami výzev IROP </a:t>
            </a:r>
            <a:r>
              <a:rPr lang="cs-CZ" sz="2400" dirty="0" smtClean="0"/>
              <a:t>– zaměření projektu musí být ve vazbě na </a:t>
            </a:r>
            <a:r>
              <a:rPr lang="cs-CZ" sz="2400" b="1" dirty="0" smtClean="0"/>
              <a:t>klíčové kompetence </a:t>
            </a:r>
            <a:r>
              <a:rPr lang="cs-CZ" sz="2400" dirty="0" smtClean="0"/>
              <a:t>(komunikace v cizích jazycích, přírodní vědy, technické a řemeslné obory, práce s digitálními technologiemi), budování </a:t>
            </a:r>
            <a:r>
              <a:rPr lang="cs-CZ" sz="2400" b="1" dirty="0" smtClean="0"/>
              <a:t>bezbariérovosti</a:t>
            </a:r>
            <a:r>
              <a:rPr lang="cs-CZ" sz="2400" dirty="0" smtClean="0"/>
              <a:t>, </a:t>
            </a:r>
            <a:r>
              <a:rPr lang="cs-CZ" sz="2400" b="1" dirty="0" smtClean="0"/>
              <a:t>rozšiřování kapacit kmenových tříd</a:t>
            </a:r>
            <a:r>
              <a:rPr lang="cs-CZ" sz="2400" dirty="0" smtClean="0"/>
              <a:t> (pouze ORP se SVL)</a:t>
            </a:r>
          </a:p>
          <a:p>
            <a:pPr marL="0" indent="0" algn="just">
              <a:buNone/>
            </a:pPr>
            <a:r>
              <a:rPr lang="cs-CZ" sz="2400" dirty="0" smtClean="0"/>
              <a:t>Ve vazbě na hlavní zaměření projektu lze realizovat aktivity spojené se zajištěním</a:t>
            </a:r>
            <a:r>
              <a:rPr lang="cs-CZ" sz="2400" b="1" dirty="0" smtClean="0"/>
              <a:t> konektivity školy </a:t>
            </a:r>
            <a:r>
              <a:rPr lang="cs-CZ" sz="2400" dirty="0" smtClean="0"/>
              <a:t>(opět ve vazbě na klíčové kompetence) a aktivity vedoucí k </a:t>
            </a:r>
            <a:r>
              <a:rPr lang="cs-CZ" sz="2400" b="1" dirty="0" smtClean="0"/>
              <a:t>sociální inkluzi</a:t>
            </a:r>
            <a:endParaRPr lang="cs-CZ" sz="2400" b="1" dirty="0"/>
          </a:p>
        </p:txBody>
      </p:sp>
    </p:spTree>
    <p:extLst>
      <p:ext uri="{BB962C8B-B14F-4D97-AF65-F5344CB8AC3E}">
        <p14:creationId xmlns:p14="http://schemas.microsoft.com/office/powerpoint/2010/main" val="68744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483768" y="116632"/>
            <a:ext cx="6408712" cy="1143000"/>
          </a:xfrm>
        </p:spPr>
        <p:txBody>
          <a:bodyPr>
            <a:noAutofit/>
          </a:bodyPr>
          <a:lstStyle/>
          <a:p>
            <a:r>
              <a:rPr lang="cs-CZ" sz="2400" b="1" dirty="0"/>
              <a:t>Seznam projektových záměrů pro investiční intervence v SC 2.4 IROP a pro integrované nástroje ITI, IPRÚ a CLLD – postup přípravy</a:t>
            </a:r>
            <a:endParaRPr lang="cs-CZ" sz="2400" b="1" dirty="0">
              <a:latin typeface="Calibri" panose="020F050202020403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cs-CZ" dirty="0" smtClean="0">
                <a:latin typeface="Calibri" panose="020F0502020204030204" pitchFamily="34" charset="0"/>
              </a:rPr>
              <a:t>2) </a:t>
            </a:r>
            <a:r>
              <a:rPr lang="cs-CZ" b="1" dirty="0" smtClean="0">
                <a:latin typeface="Calibri" panose="020F0502020204030204" pitchFamily="34" charset="0"/>
              </a:rPr>
              <a:t>Stav přípravy projektu </a:t>
            </a:r>
            <a:r>
              <a:rPr lang="cs-CZ" dirty="0" smtClean="0">
                <a:latin typeface="Calibri" panose="020F0502020204030204" pitchFamily="34" charset="0"/>
              </a:rPr>
              <a:t>– reálná doba realizace projektů předložených do výzvy 32, 33 je </a:t>
            </a:r>
            <a:r>
              <a:rPr lang="cs-CZ" b="1" dirty="0" smtClean="0">
                <a:latin typeface="Calibri" panose="020F0502020204030204" pitchFamily="34" charset="0"/>
              </a:rPr>
              <a:t>maximálně 1,5 roku</a:t>
            </a:r>
          </a:p>
          <a:p>
            <a:pPr marL="0" indent="0" algn="just">
              <a:buNone/>
            </a:pPr>
            <a:r>
              <a:rPr lang="cs-CZ" dirty="0" smtClean="0">
                <a:latin typeface="Calibri" panose="020F0502020204030204" pitchFamily="34" charset="0"/>
              </a:rPr>
              <a:t>3) </a:t>
            </a:r>
            <a:r>
              <a:rPr lang="cs-CZ" b="1" dirty="0" smtClean="0">
                <a:latin typeface="Calibri" panose="020F0502020204030204" pitchFamily="34" charset="0"/>
              </a:rPr>
              <a:t>Ukončení realizace projektů do 31. 12. 2018 </a:t>
            </a:r>
            <a:r>
              <a:rPr lang="cs-CZ" dirty="0" smtClean="0">
                <a:latin typeface="Calibri" panose="020F0502020204030204" pitchFamily="34" charset="0"/>
              </a:rPr>
              <a:t>– v případě, že realizace nebude ukončena ve stanoveném termínu, bude se jednat o </a:t>
            </a:r>
            <a:r>
              <a:rPr lang="cs-CZ" b="1" dirty="0" smtClean="0">
                <a:latin typeface="Calibri" panose="020F0502020204030204" pitchFamily="34" charset="0"/>
              </a:rPr>
              <a:t>nezpůsobilé výdaje </a:t>
            </a:r>
            <a:r>
              <a:rPr lang="cs-CZ" dirty="0" smtClean="0">
                <a:latin typeface="Calibri" panose="020F0502020204030204" pitchFamily="34" charset="0"/>
              </a:rPr>
              <a:t>v rámci IROP</a:t>
            </a:r>
            <a:endParaRPr lang="cs-CZ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9625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627784" y="116632"/>
            <a:ext cx="6059016" cy="1152128"/>
          </a:xfrm>
        </p:spPr>
        <p:txBody>
          <a:bodyPr>
            <a:normAutofit fontScale="90000"/>
          </a:bodyPr>
          <a:lstStyle/>
          <a:p>
            <a:pPr algn="just"/>
            <a:r>
              <a:rPr lang="cs-CZ" sz="2700" b="1" dirty="0" smtClean="0"/>
              <a:t>Seznam </a:t>
            </a:r>
            <a:r>
              <a:rPr lang="cs-CZ" sz="2700" b="1" dirty="0"/>
              <a:t>projektových záměrů pro investiční intervence v SC 2.4 IROP a pro integrované nástroje ITI, IPRÚ a CLLD – postup přípravy</a:t>
            </a:r>
            <a:endParaRPr lang="cs-CZ" sz="27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cs-CZ" dirty="0" smtClean="0"/>
              <a:t>4) </a:t>
            </a:r>
            <a:r>
              <a:rPr lang="cs-CZ" b="1" dirty="0" smtClean="0"/>
              <a:t>Minimální a maximální výše očekávaných nákladů projektu </a:t>
            </a:r>
            <a:r>
              <a:rPr lang="cs-CZ" dirty="0" smtClean="0"/>
              <a:t>– minimální výše nákladů projektu je 1 milion Kč a maximální výše je 99 milionů Kč</a:t>
            </a:r>
          </a:p>
          <a:p>
            <a:pPr marL="0" indent="0" algn="just">
              <a:buNone/>
            </a:pPr>
            <a:r>
              <a:rPr lang="cs-CZ" dirty="0" smtClean="0"/>
              <a:t>5) Záměry „menšího charakteru“ by měly být dle doporučení MŠMT řešeny v rámci projektů OP VVV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759903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411760" y="332656"/>
            <a:ext cx="6275040" cy="1084982"/>
          </a:xfrm>
        </p:spPr>
        <p:txBody>
          <a:bodyPr>
            <a:normAutofit/>
          </a:bodyPr>
          <a:lstStyle/>
          <a:p>
            <a:r>
              <a:rPr lang="cs-CZ" sz="2800" dirty="0" smtClean="0"/>
              <a:t>Seznam projektových záměrů – obecné informace</a:t>
            </a:r>
            <a:endParaRPr lang="cs-CZ" sz="2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cs-CZ" dirty="0"/>
              <a:t>Uvedení </a:t>
            </a:r>
            <a:r>
              <a:rPr lang="cs-CZ" dirty="0" smtClean="0"/>
              <a:t>projektového záměru </a:t>
            </a:r>
            <a:r>
              <a:rPr lang="cs-CZ" dirty="0"/>
              <a:t>v seznamu bude posuzováno při hodnocení přijatelnosti </a:t>
            </a:r>
            <a:r>
              <a:rPr lang="cs-CZ" dirty="0" smtClean="0"/>
              <a:t>IROP</a:t>
            </a:r>
          </a:p>
          <a:p>
            <a:pPr algn="just"/>
            <a:r>
              <a:rPr lang="cs-CZ" dirty="0" smtClean="0"/>
              <a:t>V průběhu výzvy nebude možné seznam měnit, případně doplňovat</a:t>
            </a:r>
          </a:p>
          <a:p>
            <a:pPr algn="just"/>
            <a:r>
              <a:rPr lang="cs-CZ" dirty="0" smtClean="0"/>
              <a:t>Pro další výzvy IROP (v roce 2017) musí v seznamu zůstat projekty podpořené z </a:t>
            </a:r>
            <a:r>
              <a:rPr lang="cs-CZ" dirty="0" err="1" smtClean="0"/>
              <a:t>IROPu</a:t>
            </a:r>
            <a:r>
              <a:rPr lang="cs-CZ" dirty="0" smtClean="0"/>
              <a:t>, další projekty je možné doplňovat</a:t>
            </a:r>
          </a:p>
        </p:txBody>
      </p:sp>
    </p:spTree>
    <p:extLst>
      <p:ext uri="{BB962C8B-B14F-4D97-AF65-F5344CB8AC3E}">
        <p14:creationId xmlns:p14="http://schemas.microsoft.com/office/powerpoint/2010/main" val="4255101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cs-CZ" dirty="0" smtClean="0"/>
          </a:p>
          <a:p>
            <a:pPr marL="0" indent="0" algn="ctr">
              <a:buNone/>
            </a:pPr>
            <a:endParaRPr lang="cs-CZ" dirty="0"/>
          </a:p>
          <a:p>
            <a:pPr marL="0" indent="0" algn="ctr">
              <a:buNone/>
            </a:pPr>
            <a:endParaRPr lang="cs-CZ" dirty="0" smtClean="0"/>
          </a:p>
          <a:p>
            <a:pPr marL="0" indent="0" algn="ctr">
              <a:buNone/>
            </a:pPr>
            <a:r>
              <a:rPr lang="cs-CZ" smtClean="0"/>
              <a:t>Děkuji za pozornost.</a:t>
            </a:r>
            <a:endParaRPr lang="cs-CZ" dirty="0"/>
          </a:p>
        </p:txBody>
      </p:sp>
      <p:pic>
        <p:nvPicPr>
          <p:cNvPr id="4" name="Picture 2" descr="V:\PS_KUOK_Krajsky_akcni_plan\Publicita\logolink_MSMT_VVV_hor_barva_cz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5725776"/>
            <a:ext cx="4610100" cy="1028700"/>
          </a:xfrm>
          <a:prstGeom prst="rect">
            <a:avLst/>
          </a:prstGeom>
          <a:effectLst>
            <a:glow rad="127000">
              <a:schemeClr val="accent1">
                <a:alpha val="0"/>
              </a:schemeClr>
            </a:glow>
            <a:outerShdw blurRad="50800" dist="50800" dir="5400000" algn="ctr" rotWithShape="0">
              <a:srgbClr val="000000">
                <a:alpha val="0"/>
              </a:srgbClr>
            </a:outerShdw>
            <a:reflection stA="0" endPos="6500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738279242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2699</TotalTime>
  <Words>461</Words>
  <Application>Microsoft Office PowerPoint</Application>
  <PresentationFormat>Předvádění na obrazovce (4:3)</PresentationFormat>
  <Paragraphs>32</Paragraphs>
  <Slides>8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9" baseType="lpstr">
      <vt:lpstr>Motiv systému Office</vt:lpstr>
      <vt:lpstr>Prezentace aplikace PowerPoint</vt:lpstr>
      <vt:lpstr>Seznam projektových záměrů pro investiční intervence v SC 2.4 IROP a pro integrované nástroje ITI, IPRÚ a CLLD – schvalovací proces</vt:lpstr>
      <vt:lpstr>Seznam projektových záměrů pro investiční intervence v SC 2.4 IROP a pro integrované nástroje ITI, IPRÚ a CLLD – postup přípravy</vt:lpstr>
      <vt:lpstr>Seznam projektových záměrů pro investiční intervence v SC 2.4 IROP a pro integrované nástroje ITI, IPRÚ a CLLD – postup přípravy</vt:lpstr>
      <vt:lpstr>Seznam projektových záměrů pro investiční intervence v SC 2.4 IROP a pro integrované nástroje ITI, IPRÚ a CLLD – postup přípravy</vt:lpstr>
      <vt:lpstr>Seznam projektových záměrů pro investiční intervence v SC 2.4 IROP a pro integrované nástroje ITI, IPRÚ a CLLD – postup přípravy</vt:lpstr>
      <vt:lpstr>Seznam projektových záměrů – obecné informace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Černocký Martin</dc:creator>
  <cp:lastModifiedBy>Valovičová Leona</cp:lastModifiedBy>
  <cp:revision>517</cp:revision>
  <dcterms:created xsi:type="dcterms:W3CDTF">2015-08-27T07:44:55Z</dcterms:created>
  <dcterms:modified xsi:type="dcterms:W3CDTF">2016-06-03T07:48:03Z</dcterms:modified>
</cp:coreProperties>
</file>