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>
  <p:sldMasterIdLst>
    <p:sldMasterId id="2147483925" r:id="rId1"/>
  </p:sldMasterIdLst>
  <p:notesMasterIdLst>
    <p:notesMasterId r:id="rId9"/>
  </p:notesMasterIdLst>
  <p:handoutMasterIdLst>
    <p:handoutMasterId r:id="rId10"/>
  </p:handoutMasterIdLst>
  <p:sldIdLst>
    <p:sldId id="308" r:id="rId2"/>
    <p:sldId id="642" r:id="rId3"/>
    <p:sldId id="302" r:id="rId4"/>
    <p:sldId id="639" r:id="rId5"/>
    <p:sldId id="640" r:id="rId6"/>
    <p:sldId id="641" r:id="rId7"/>
    <p:sldId id="615" r:id="rId8"/>
  </p:sldIdLst>
  <p:sldSz cx="10080625" cy="7559675"/>
  <p:notesSz cx="6797675" cy="9926638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Lucida Sans Unicode" panose="020B0602030504020204" pitchFamily="34" charset="0"/>
      <p:regular r:id="rId15"/>
    </p:embeddedFont>
  </p:embeddedFontLst>
  <p:defaultTextStyle>
    <a:defPPr>
      <a:defRPr lang="en-GB"/>
    </a:defPPr>
    <a:lvl1pPr algn="l" defTabSz="447675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1pPr>
    <a:lvl2pPr marL="423863" indent="-214313" algn="l" defTabSz="447675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2pPr>
    <a:lvl3pPr marL="639763" indent="-209550" algn="l" defTabSz="447675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3pPr>
    <a:lvl4pPr marL="855663" indent="-211138" algn="l" defTabSz="447675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4pPr>
    <a:lvl5pPr marL="1071563" indent="-211138" algn="l" defTabSz="447675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Lucida Sans Unicode" panose="020B0602030504020204" pitchFamily="34" charset="0"/>
        <a:cs typeface="Lucida Sans Unicode" panose="020B0602030504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74" userDrawn="1">
          <p15:clr>
            <a:srgbClr val="A4A3A4"/>
          </p15:clr>
        </p15:guide>
        <p15:guide id="2" pos="19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C47500"/>
    <a:srgbClr val="C41E0C"/>
    <a:srgbClr val="F7C35B"/>
    <a:srgbClr val="F9D5A1"/>
    <a:srgbClr val="FCB320"/>
    <a:srgbClr val="FFFFCC"/>
    <a:srgbClr val="97CC00"/>
    <a:srgbClr val="3457EC"/>
    <a:srgbClr val="71A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Světlý styl 3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94671" autoAdjust="0"/>
  </p:normalViewPr>
  <p:slideViewPr>
    <p:cSldViewPr>
      <p:cViewPr varScale="1">
        <p:scale>
          <a:sx n="93" d="100"/>
          <a:sy n="93" d="100"/>
        </p:scale>
        <p:origin x="426" y="90"/>
      </p:cViewPr>
      <p:guideLst>
        <p:guide orient="horz" pos="2161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10"/>
    </p:cViewPr>
  </p:sorterViewPr>
  <p:notesViewPr>
    <p:cSldViewPr>
      <p:cViewPr varScale="1">
        <p:scale>
          <a:sx n="73" d="100"/>
          <a:sy n="73" d="100"/>
        </p:scale>
        <p:origin x="-3894" y="-90"/>
      </p:cViewPr>
      <p:guideLst>
        <p:guide orient="horz" pos="2674"/>
        <p:guide pos="19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handoutMaster" Target="handoutMasters/handoutMaster1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25" cy="49670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 sz="1100">
                <a:latin typeface="Arial" charset="0"/>
                <a:ea typeface="Lucida Sans Unicode" charset="0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923" y="0"/>
            <a:ext cx="2946325" cy="49670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r" defTabSz="411617" eaLnBrk="1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 sz="1100">
                <a:latin typeface="Arial" charset="0"/>
                <a:ea typeface="Lucida Sans Unicode" charset="0"/>
                <a:cs typeface="Lucida Sans Unicode" charset="0"/>
              </a:defRPr>
            </a:lvl1pPr>
          </a:lstStyle>
          <a:p>
            <a:pPr>
              <a:defRPr/>
            </a:pPr>
            <a:fld id="{4391BB33-E41E-4750-9BC8-1778A3282E11}" type="datetimeFigureOut">
              <a:rPr lang="cs-CZ"/>
              <a:pPr>
                <a:defRPr/>
              </a:pPr>
              <a:t>15.3.2017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464"/>
            <a:ext cx="2946325" cy="496700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defTabSz="411617" eaLnBrk="1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 sz="1100">
                <a:latin typeface="Arial" charset="0"/>
                <a:ea typeface="Lucida Sans Unicode" charset="0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923" y="9428464"/>
            <a:ext cx="2946325" cy="496700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 sz="1100" smtClean="0"/>
            </a:lvl1pPr>
          </a:lstStyle>
          <a:p>
            <a:pPr>
              <a:defRPr/>
            </a:pPr>
            <a:fld id="{36A3D3B9-40C4-4155-BD43-FE1D4189360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80706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"/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cs-CZ" altLang="cs-CZ"/>
          </a:p>
        </p:txBody>
      </p:sp>
      <p:sp>
        <p:nvSpPr>
          <p:cNvPr id="5123" name="AutoShape 2"/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cs-CZ" altLang="cs-CZ"/>
          </a:p>
        </p:txBody>
      </p:sp>
      <p:sp>
        <p:nvSpPr>
          <p:cNvPr id="5124" name="AutoShape 3"/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cs-CZ" altLang="cs-CZ"/>
          </a:p>
        </p:txBody>
      </p:sp>
      <p:sp>
        <p:nvSpPr>
          <p:cNvPr id="5125" name="AutoShape 4"/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cs-CZ" altLang="cs-CZ"/>
          </a:p>
        </p:txBody>
      </p:sp>
      <p:sp>
        <p:nvSpPr>
          <p:cNvPr id="5126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54063"/>
            <a:ext cx="4951412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79482" y="4714969"/>
            <a:ext cx="5431574" cy="44599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noProof="0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2943470" cy="4893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11617" eaLnBrk="1"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847068" y="0"/>
            <a:ext cx="2943470" cy="4893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11617" eaLnBrk="1"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1" y="9428464"/>
            <a:ext cx="2943470" cy="4893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411617" eaLnBrk="1"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7068" y="9428464"/>
            <a:ext cx="2943470" cy="4893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0">
              <a:lnSpc>
                <a:spcPct val="95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 smtClean="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F53926C-9749-4872-8AE4-573F3023362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97073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195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smtClean="0">
              <a:latin typeface="Times New Roman" panose="02020603050405020304" pitchFamily="18" charset="0"/>
            </a:endParaRPr>
          </a:p>
        </p:txBody>
      </p:sp>
      <p:sp>
        <p:nvSpPr>
          <p:cNvPr id="8196" name="Zástupný symbol pro číslo snímku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680765" indent="-26183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047331" indent="-209466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466263" indent="-209466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1885196" indent="-209466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304128" indent="-209466" defTabSz="41020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723060" indent="-209466" defTabSz="41020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141993" indent="-209466" defTabSz="41020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560925" indent="-209466" defTabSz="41020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anose="05000000000000000000" pitchFamily="2" charset="2"/>
              <a:buNone/>
            </a:pPr>
            <a:fld id="{923060B8-5EE3-40DF-9110-A2CA7958064D}" type="slidenum">
              <a:rPr lang="cs-CZ" altLang="cs-CZ" sz="1300"/>
              <a:pPr>
                <a:spcBef>
                  <a:spcPct val="0"/>
                </a:spcBef>
                <a:buSzPct val="45000"/>
                <a:buFont typeface="Wingdings" panose="05000000000000000000" pitchFamily="2" charset="2"/>
                <a:buNone/>
              </a:pPr>
              <a:t>1</a:t>
            </a:fld>
            <a:endParaRPr lang="cs-CZ" altLang="cs-CZ" sz="1300"/>
          </a:p>
        </p:txBody>
      </p:sp>
    </p:spTree>
    <p:extLst>
      <p:ext uri="{BB962C8B-B14F-4D97-AF65-F5344CB8AC3E}">
        <p14:creationId xmlns:p14="http://schemas.microsoft.com/office/powerpoint/2010/main" val="2996031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315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smtClean="0">
              <a:latin typeface="Times New Roman" panose="02020603050405020304" pitchFamily="18" charset="0"/>
            </a:endParaRPr>
          </a:p>
        </p:txBody>
      </p:sp>
      <p:sp>
        <p:nvSpPr>
          <p:cNvPr id="13316" name="Zástupný symbol pro číslo snímku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680765" indent="-26183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047331" indent="-209466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466263" indent="-209466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1885196" indent="-209466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304128" indent="-209466" defTabSz="41020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723060" indent="-209466" defTabSz="41020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141993" indent="-209466" defTabSz="41020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560925" indent="-209466" defTabSz="41020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anose="05000000000000000000" pitchFamily="2" charset="2"/>
              <a:buNone/>
            </a:pPr>
            <a:fld id="{3860042D-AE09-41E2-BB7C-03BC0676319D}" type="slidenum">
              <a:rPr lang="cs-CZ" altLang="cs-CZ" sz="1300"/>
              <a:pPr>
                <a:spcBef>
                  <a:spcPct val="0"/>
                </a:spcBef>
                <a:buSzPct val="45000"/>
                <a:buFont typeface="Wingdings" panose="05000000000000000000" pitchFamily="2" charset="2"/>
                <a:buNone/>
              </a:pPr>
              <a:t>3</a:t>
            </a:fld>
            <a:endParaRPr lang="cs-CZ" altLang="cs-CZ" sz="1300"/>
          </a:p>
        </p:txBody>
      </p:sp>
    </p:spTree>
    <p:extLst>
      <p:ext uri="{BB962C8B-B14F-4D97-AF65-F5344CB8AC3E}">
        <p14:creationId xmlns:p14="http://schemas.microsoft.com/office/powerpoint/2010/main" val="398817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16739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smtClean="0">
              <a:latin typeface="Times New Roman" panose="02020603050405020304" pitchFamily="18" charset="0"/>
            </a:endParaRPr>
          </a:p>
        </p:txBody>
      </p:sp>
      <p:sp>
        <p:nvSpPr>
          <p:cNvPr id="116740" name="Zástupný symbol pro číslo snímku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680765" indent="-26183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047331" indent="-209466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466263" indent="-209466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1885196" indent="-209466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304128" indent="-209466" defTabSz="41020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723060" indent="-209466" defTabSz="41020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141993" indent="-209466" defTabSz="41020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560925" indent="-209466" defTabSz="41020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anose="05000000000000000000" pitchFamily="2" charset="2"/>
              <a:buNone/>
            </a:pPr>
            <a:fld id="{2BF93430-E6D8-4497-B51C-88AE53B6ADAC}" type="slidenum">
              <a:rPr lang="cs-CZ" altLang="cs-CZ" sz="1300"/>
              <a:pPr>
                <a:spcBef>
                  <a:spcPct val="0"/>
                </a:spcBef>
                <a:buSzPct val="45000"/>
                <a:buFont typeface="Wingdings" panose="05000000000000000000" pitchFamily="2" charset="2"/>
                <a:buNone/>
              </a:pPr>
              <a:t>7</a:t>
            </a:fld>
            <a:endParaRPr lang="cs-CZ" altLang="cs-CZ" sz="1300"/>
          </a:p>
        </p:txBody>
      </p:sp>
    </p:spTree>
    <p:extLst>
      <p:ext uri="{BB962C8B-B14F-4D97-AF65-F5344CB8AC3E}">
        <p14:creationId xmlns:p14="http://schemas.microsoft.com/office/powerpoint/2010/main" val="3920481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gradFill flip="none" rotWithShape="1">
          <a:gsLst>
            <a:gs pos="0">
              <a:srgbClr val="FF9900"/>
            </a:gs>
            <a:gs pos="28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2099910"/>
            <a:ext cx="8316516" cy="2859377"/>
          </a:xfrm>
        </p:spPr>
        <p:txBody>
          <a:bodyPr anchor="b"/>
          <a:lstStyle>
            <a:lvl1pPr>
              <a:defRPr sz="73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6047" y="5039784"/>
            <a:ext cx="7123642" cy="117594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84FCA-ED41-488E-BA21-143E033BCD7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269073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B8AFA-7278-4A8F-9BC8-E6DE755E20A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626831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302738"/>
            <a:ext cx="1932120" cy="6450223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302738"/>
            <a:ext cx="6636411" cy="6450223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B7ABA-3C49-475D-A075-B9D8BF0041F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988957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50" y="6372225"/>
            <a:ext cx="4319588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541338"/>
            <a:ext cx="36734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719832" y="671971"/>
            <a:ext cx="9108777" cy="6060194"/>
          </a:xfrm>
        </p:spPr>
        <p:txBody>
          <a:bodyPr/>
          <a:lstStyle>
            <a:lvl1pPr marL="0" indent="0">
              <a:buNone/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5" name="Zástupný symbol pro číslo snímku 6"/>
          <p:cNvSpPr>
            <a:spLocks noGrp="1"/>
          </p:cNvSpPr>
          <p:nvPr>
            <p:ph type="sldNum" sz="quarter" idx="10"/>
          </p:nvPr>
        </p:nvSpPr>
        <p:spPr>
          <a:xfrm>
            <a:off x="215900" y="6948488"/>
            <a:ext cx="839788" cy="4127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94FA835-07B1-4EEE-9273-75A836D2F8C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7898963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4"/>
            <a:ext cx="8401050" cy="956344"/>
          </a:xfrm>
        </p:spPr>
        <p:txBody>
          <a:bodyPr/>
          <a:lstStyle>
            <a:lvl1pPr>
              <a:defRPr sz="4000" b="1">
                <a:solidFill>
                  <a:srgbClr val="FCB32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03573"/>
            <a:ext cx="8401050" cy="5652865"/>
          </a:xfrm>
        </p:spPr>
        <p:txBody>
          <a:bodyPr/>
          <a:lstStyle>
            <a:lvl1pPr>
              <a:defRPr sz="30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buClr>
                <a:schemeClr val="accent1">
                  <a:lumMod val="75000"/>
                </a:schemeClr>
              </a:buClr>
              <a:defRPr sz="26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buClr>
                <a:srgbClr val="FCB320"/>
              </a:buClr>
              <a:defRPr sz="2200">
                <a:solidFill>
                  <a:srgbClr val="FCB320"/>
                </a:solidFill>
              </a:defRPr>
            </a:lvl3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fld id="{E0C872E1-CB5F-498F-8942-FD1D9F4433D5}" type="slidenum">
              <a:rPr lang="cs-CZ" altLang="cs-CZ" smtClean="0"/>
              <a:pPr>
                <a:defRPr/>
              </a:pPr>
              <a:t>‹#›</a:t>
            </a:fld>
            <a:endParaRPr lang="cs-CZ" altLang="cs-CZ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992640" y="179437"/>
            <a:ext cx="1271804" cy="864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923557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6047740"/>
            <a:ext cx="8444273" cy="128794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4247068"/>
            <a:ext cx="6764169" cy="1800673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97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11111-5914-43AF-A74D-55037617E26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917100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FF990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693367"/>
            <a:ext cx="4032250" cy="505994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2302" y="1693367"/>
            <a:ext cx="4032250" cy="505994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7076D-A171-47B4-A51F-906CC984A6B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422421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692178"/>
            <a:ext cx="4032250" cy="705219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>
                <a:solidFill>
                  <a:schemeClr val="tx2"/>
                </a:solidFill>
              </a:defRPr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1" y="2397397"/>
            <a:ext cx="4032250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2302" y="1692178"/>
            <a:ext cx="4032250" cy="705219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>
                <a:solidFill>
                  <a:schemeClr val="tx2"/>
                </a:solidFill>
              </a:defRPr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2302" y="2397397"/>
            <a:ext cx="4032250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A8D12-BC29-48DD-BC72-2640DEFC794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244323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C102E-C81F-4D2B-96B4-CA338F64BE5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862816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38E57-6324-4485-9ADD-7F687DFA4FF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086848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22" y="6057819"/>
            <a:ext cx="8568531" cy="655172"/>
          </a:xfrm>
        </p:spPr>
        <p:txBody>
          <a:bodyPr anchor="b"/>
          <a:lstStyle>
            <a:lvl1pPr algn="ctr">
              <a:defRPr sz="24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6020" y="6719711"/>
            <a:ext cx="8568532" cy="671971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36021" y="419982"/>
            <a:ext cx="8568531" cy="544856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B9BDC-50DD-4D61-92C7-0887A7CFB51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037301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661" y="6057526"/>
            <a:ext cx="8568531" cy="655465"/>
          </a:xfrm>
        </p:spPr>
        <p:txBody>
          <a:bodyPr anchor="b"/>
          <a:lstStyle>
            <a:lvl1pPr algn="ctr">
              <a:defRPr sz="24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324578" cy="6047740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503972" indent="0">
              <a:buNone/>
              <a:defRPr sz="3100"/>
            </a:lvl2pPr>
            <a:lvl3pPr marL="1007943" indent="0">
              <a:buNone/>
              <a:defRPr sz="2600"/>
            </a:lvl3pPr>
            <a:lvl4pPr marL="1511915" indent="0">
              <a:buNone/>
              <a:defRPr sz="2200"/>
            </a:lvl4pPr>
            <a:lvl5pPr marL="2015886" indent="0">
              <a:buNone/>
              <a:defRPr sz="2200"/>
            </a:lvl5pPr>
            <a:lvl6pPr marL="2519858" indent="0">
              <a:buNone/>
              <a:defRPr sz="2200"/>
            </a:lvl6pPr>
            <a:lvl7pPr marL="3023829" indent="0">
              <a:buNone/>
              <a:defRPr sz="2200"/>
            </a:lvl7pPr>
            <a:lvl8pPr marL="3527801" indent="0">
              <a:buNone/>
              <a:defRPr sz="2200"/>
            </a:lvl8pPr>
            <a:lvl9pPr marL="4031772" indent="0">
              <a:buNone/>
              <a:defRPr sz="22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2661" y="6719711"/>
            <a:ext cx="8568531" cy="675331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B384A-CE21-4E85-8768-B7CCFFBDB8D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03375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8401050" cy="1258887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3238" y="1763713"/>
            <a:ext cx="8401050" cy="529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  <a:endParaRPr lang="en-US" altLang="cs-CZ" smtClean="0"/>
          </a:p>
        </p:txBody>
      </p:sp>
      <p:sp>
        <p:nvSpPr>
          <p:cNvPr id="7" name="Rectangle 6"/>
          <p:cNvSpPr/>
          <p:nvPr/>
        </p:nvSpPr>
        <p:spPr>
          <a:xfrm>
            <a:off x="9324975" y="0"/>
            <a:ext cx="755650" cy="75596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defTabSz="449216" eaLnBrk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324975" y="6048375"/>
            <a:ext cx="755650" cy="755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defTabSz="449216" eaLnBrk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05938" y="6226175"/>
            <a:ext cx="604837" cy="43815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1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C4BFFEC-401F-49A6-9973-E64C65A8D48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8364538" y="4462462"/>
            <a:ext cx="2609850" cy="403225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r" defTabSz="449216" eaLnBrk="1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 sz="1300">
                <a:solidFill>
                  <a:schemeClr val="bg2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8325644" y="1813719"/>
            <a:ext cx="2687637" cy="403225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l" defTabSz="449216" eaLnBrk="1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 sz="1300">
                <a:solidFill>
                  <a:schemeClr val="bg2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8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  <p:sldLayoutId id="2147483981" r:id="rId12"/>
  </p:sldLayoutIdLst>
  <p:transition/>
  <p:hf hdr="0" ftr="0" dt="0"/>
  <p:txStyles>
    <p:titleStyle>
      <a:lvl1pPr algn="l" defTabSz="1006475" rtl="0" eaLnBrk="0" fontAlgn="base" hangingPunct="0">
        <a:spcBef>
          <a:spcPct val="0"/>
        </a:spcBef>
        <a:spcAft>
          <a:spcPct val="0"/>
        </a:spcAft>
        <a:defRPr sz="5100" kern="1200" spc="-110">
          <a:solidFill>
            <a:schemeClr val="tx2"/>
          </a:solidFill>
          <a:latin typeface="+mj-lt"/>
          <a:ea typeface="+mj-ea"/>
          <a:cs typeface="+mj-cs"/>
        </a:defRPr>
      </a:lvl1pPr>
      <a:lvl2pPr algn="l" defTabSz="1006475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Calibri" pitchFamily="34" charset="0"/>
        </a:defRPr>
      </a:lvl2pPr>
      <a:lvl3pPr algn="l" defTabSz="1006475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Calibri" pitchFamily="34" charset="0"/>
        </a:defRPr>
      </a:lvl3pPr>
      <a:lvl4pPr algn="l" defTabSz="1006475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Calibri" pitchFamily="34" charset="0"/>
        </a:defRPr>
      </a:lvl4pPr>
      <a:lvl5pPr algn="l" defTabSz="1006475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Calibri" pitchFamily="34" charset="0"/>
        </a:defRPr>
      </a:lvl5pPr>
      <a:lvl6pPr marL="457200" algn="l" defTabSz="1006475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Calibri" pitchFamily="34" charset="0"/>
        </a:defRPr>
      </a:lvl6pPr>
      <a:lvl7pPr marL="914400" algn="l" defTabSz="1006475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Calibri" pitchFamily="34" charset="0"/>
        </a:defRPr>
      </a:lvl7pPr>
      <a:lvl8pPr marL="1371600" algn="l" defTabSz="1006475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Calibri" pitchFamily="34" charset="0"/>
        </a:defRPr>
      </a:lvl8pPr>
      <a:lvl9pPr marL="1828800" algn="l" defTabSz="1006475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Calibri" pitchFamily="34" charset="0"/>
        </a:defRPr>
      </a:lvl9pPr>
    </p:titleStyle>
    <p:bodyStyle>
      <a:lvl1pPr marL="377825" indent="-250825" algn="l" defTabSz="1006475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04850" indent="-250825" algn="l" defTabSz="1006475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08075" indent="-250825" algn="l" defTabSz="1006475" rtl="0" eaLnBrk="0" fontAlgn="base" hangingPunct="0">
        <a:spcBef>
          <a:spcPct val="20000"/>
        </a:spcBef>
        <a:spcAft>
          <a:spcPct val="0"/>
        </a:spcAft>
        <a:buClr>
          <a:srgbClr val="DEAE00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700" indent="-250825" algn="l" defTabSz="1006475" rtl="0" eaLnBrk="0" fontAlgn="base" hangingPunct="0">
        <a:spcBef>
          <a:spcPct val="20000"/>
        </a:spcBef>
        <a:spcAft>
          <a:spcPct val="0"/>
        </a:spcAft>
        <a:buClr>
          <a:srgbClr val="B77BB4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712913" indent="-250825" algn="l" defTabSz="1006475" rtl="0" eaLnBrk="0" fontAlgn="base" hangingPunct="0">
        <a:spcBef>
          <a:spcPct val="20000"/>
        </a:spcBef>
        <a:spcAft>
          <a:spcPct val="0"/>
        </a:spcAft>
        <a:buClr>
          <a:srgbClr val="E0773C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15092" indent="-201589" algn="l" defTabSz="100794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116681" indent="-201589" algn="l" defTabSz="1007943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318269" indent="-201589" algn="l" defTabSz="1007943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19858" indent="-201589" algn="l" defTabSz="1007943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vzdelavaninadanych@seznam.cz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575816" y="755501"/>
            <a:ext cx="8316516" cy="2664296"/>
          </a:xfrm>
        </p:spPr>
        <p:txBody>
          <a:bodyPr/>
          <a:lstStyle/>
          <a:p>
            <a:r>
              <a:rPr lang="cs-CZ" sz="5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DALŠÍ ROZVOJ KRAJSKÉ SÍTĚ PODPORY NADÁNÍ 	</a:t>
            </a:r>
            <a:r>
              <a:rPr lang="cs-CZ" sz="36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13.3.2017</a:t>
            </a:r>
            <a:endParaRPr lang="cs-CZ" sz="36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075" name="Podnadpis 5"/>
          <p:cNvSpPr>
            <a:spLocks noGrp="1"/>
          </p:cNvSpPr>
          <p:nvPr>
            <p:ph type="subTitle" idx="1"/>
          </p:nvPr>
        </p:nvSpPr>
        <p:spPr>
          <a:xfrm>
            <a:off x="647700" y="4427538"/>
            <a:ext cx="4752975" cy="1296987"/>
          </a:xfrm>
        </p:spPr>
        <p:txBody>
          <a:bodyPr>
            <a:noAutofit/>
          </a:bodyPr>
          <a:lstStyle/>
          <a:p>
            <a:pPr algn="just" eaLnBrk="1" hangingPunct="1">
              <a:buFont typeface="Arial" charset="0"/>
              <a:buNone/>
              <a:defRPr/>
            </a:pPr>
            <a:r>
              <a:rPr lang="cs-CZ" sz="3000" b="1" dirty="0" smtClean="0">
                <a:solidFill>
                  <a:schemeClr val="accent6">
                    <a:lumMod val="50000"/>
                  </a:schemeClr>
                </a:solidFill>
              </a:rPr>
              <a:t>Mgr. Lenka Baše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cs-CZ" sz="3000" b="1" dirty="0" smtClean="0">
                <a:solidFill>
                  <a:schemeClr val="accent6">
                    <a:lumMod val="50000"/>
                  </a:schemeClr>
                </a:solidFill>
              </a:rPr>
              <a:t>FZŠ OLOMOUC, HÁLKOVA 4</a:t>
            </a:r>
          </a:p>
        </p:txBody>
      </p:sp>
      <p:sp>
        <p:nvSpPr>
          <p:cNvPr id="7172" name="Podnadpis 5"/>
          <p:cNvSpPr txBox="1">
            <a:spLocks/>
          </p:cNvSpPr>
          <p:nvPr/>
        </p:nvSpPr>
        <p:spPr bwMode="auto">
          <a:xfrm>
            <a:off x="719138" y="6443663"/>
            <a:ext cx="82089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/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DEAE00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B77BB4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0773C"/>
              </a:buClr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767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767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767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767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cs-CZ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6376" y="3923853"/>
            <a:ext cx="2607370" cy="176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6047" y="2099910"/>
            <a:ext cx="8316516" cy="1463903"/>
          </a:xfrm>
        </p:spPr>
        <p:txBody>
          <a:bodyPr/>
          <a:lstStyle/>
          <a:p>
            <a:r>
              <a:rPr lang="cs-CZ" sz="4400" b="1" dirty="0"/>
              <a:t>Současná situace ve vzdělávání MND </a:t>
            </a:r>
            <a:br>
              <a:rPr lang="cs-CZ" sz="4400" b="1" dirty="0"/>
            </a:br>
            <a:r>
              <a:rPr lang="cs-CZ" sz="4400" b="1" dirty="0"/>
              <a:t>na základních školách v našem kraji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659822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8401050" cy="1028352"/>
          </a:xfrm>
        </p:spPr>
        <p:txBody>
          <a:bodyPr/>
          <a:lstStyle/>
          <a:p>
            <a:r>
              <a:rPr lang="cs-CZ" dirty="0" smtClean="0"/>
              <a:t>Co se daří?</a:t>
            </a:r>
          </a:p>
        </p:txBody>
      </p:sp>
      <p:sp>
        <p:nvSpPr>
          <p:cNvPr id="12292" name="Zástupný symbol pro číslo snímku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DEAE00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B77BB4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0773C"/>
              </a:buClr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767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767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767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767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DFD0E53B-2A87-4B11-A8D6-DF03DBD15F77}" type="slidenum">
              <a:rPr lang="cs-CZ" altLang="cs-CZ" sz="2000" smtClean="0">
                <a:solidFill>
                  <a:schemeClr val="bg1"/>
                </a:solidFill>
                <a:latin typeface="+mn-lt"/>
              </a:rPr>
              <a:pPr/>
              <a:t>3</a:t>
            </a:fld>
            <a:endParaRPr lang="cs-CZ" altLang="cs-CZ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03238" y="1115541"/>
            <a:ext cx="8401050" cy="6192688"/>
          </a:xfrm>
        </p:spPr>
        <p:txBody>
          <a:bodyPr/>
          <a:lstStyle/>
          <a:p>
            <a:pPr algn="just"/>
            <a:r>
              <a:rPr lang="cs-CZ" b="1" dirty="0" smtClean="0"/>
              <a:t>Výborná spolupráce  s PPP OK </a:t>
            </a:r>
            <a:r>
              <a:rPr lang="cs-CZ" sz="2400" dirty="0" smtClean="0"/>
              <a:t>(identifikace, nominace, diagnostika, spolupráce se školami, rodiči i MŠ i ZŠ)</a:t>
            </a:r>
          </a:p>
          <a:p>
            <a:pPr algn="just"/>
            <a:r>
              <a:rPr lang="cs-CZ" sz="2400" dirty="0" smtClean="0"/>
              <a:t>Možnost</a:t>
            </a:r>
            <a:r>
              <a:rPr lang="cs-CZ" dirty="0" smtClean="0"/>
              <a:t> </a:t>
            </a:r>
            <a:r>
              <a:rPr lang="cs-CZ" b="1" dirty="0" smtClean="0"/>
              <a:t>DVPP</a:t>
            </a:r>
            <a:r>
              <a:rPr lang="cs-CZ" dirty="0" smtClean="0"/>
              <a:t> </a:t>
            </a:r>
            <a:r>
              <a:rPr lang="cs-CZ" sz="2400" dirty="0" smtClean="0"/>
              <a:t>(pestrá a kvalitní nabídka NIDV </a:t>
            </a:r>
            <a:r>
              <a:rPr lang="cs-CZ" sz="2400" dirty="0"/>
              <a:t>O</a:t>
            </a:r>
            <a:r>
              <a:rPr lang="cs-CZ" sz="2400" dirty="0" smtClean="0"/>
              <a:t>lomouc </a:t>
            </a:r>
            <a:br>
              <a:rPr lang="cs-CZ" sz="2400" dirty="0" smtClean="0"/>
            </a:br>
            <a:r>
              <a:rPr lang="cs-CZ" sz="2400" dirty="0" smtClean="0"/>
              <a:t>i dalších subjektů). </a:t>
            </a:r>
          </a:p>
          <a:p>
            <a:pPr algn="just"/>
            <a:r>
              <a:rPr lang="cs-CZ" b="1" dirty="0" smtClean="0"/>
              <a:t>Centralizace aktivit</a:t>
            </a:r>
            <a:r>
              <a:rPr lang="cs-CZ" sz="2400" dirty="0" smtClean="0"/>
              <a:t>, vhodných publikací, her, apod. na webu </a:t>
            </a:r>
            <a:r>
              <a:rPr lang="cs-CZ" sz="2400" dirty="0" smtClean="0">
                <a:solidFill>
                  <a:srgbClr val="FF9900"/>
                </a:solidFill>
              </a:rPr>
              <a:t>talentovani.cz</a:t>
            </a:r>
          </a:p>
          <a:p>
            <a:pPr algn="just"/>
            <a:r>
              <a:rPr lang="cs-CZ" b="1" dirty="0" smtClean="0"/>
              <a:t>Působení mentorské školy</a:t>
            </a:r>
            <a:r>
              <a:rPr lang="cs-CZ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2400" dirty="0" smtClean="0"/>
              <a:t>nadace QIIDO - FZŠ Hálkova Olomouc jako školy pro stáže, vzájemné sdílení dobré praxe, </a:t>
            </a:r>
            <a:br>
              <a:rPr lang="cs-CZ" sz="2400" dirty="0" smtClean="0"/>
            </a:br>
            <a:r>
              <a:rPr lang="cs-CZ" sz="2400" dirty="0" smtClean="0"/>
              <a:t>či poskytování výukových materiálů ostatním školám</a:t>
            </a:r>
          </a:p>
          <a:p>
            <a:pPr algn="just"/>
            <a:r>
              <a:rPr lang="cs-CZ" sz="2400" dirty="0" smtClean="0"/>
              <a:t>Různorodá </a:t>
            </a:r>
            <a:r>
              <a:rPr lang="cs-CZ" b="1" dirty="0" smtClean="0"/>
              <a:t>nabídka zájmových a volnočasových aktivit</a:t>
            </a:r>
            <a:r>
              <a:rPr lang="cs-CZ" dirty="0" smtClean="0"/>
              <a:t> </a:t>
            </a:r>
            <a:r>
              <a:rPr lang="cs-CZ" sz="2400" dirty="0" smtClean="0"/>
              <a:t>pro MND v kraji př. UPOL, Pevnost poznání, </a:t>
            </a:r>
            <a:r>
              <a:rPr lang="cs-CZ" sz="2400" dirty="0" err="1" smtClean="0"/>
              <a:t>Talnet</a:t>
            </a:r>
            <a:r>
              <a:rPr lang="cs-CZ" sz="2400" dirty="0" smtClean="0"/>
              <a:t>, Atlas a </a:t>
            </a:r>
            <a:r>
              <a:rPr lang="cs-CZ" sz="2400" dirty="0" err="1" smtClean="0"/>
              <a:t>Bios</a:t>
            </a:r>
            <a:r>
              <a:rPr lang="cs-CZ" sz="2400" dirty="0" smtClean="0"/>
              <a:t> Přerov, DDM Olomouc, … </a:t>
            </a:r>
          </a:p>
          <a:p>
            <a:pPr algn="just"/>
            <a:r>
              <a:rPr lang="cs-CZ" sz="2400" dirty="0" smtClean="0"/>
              <a:t>Ochota ke </a:t>
            </a:r>
            <a:r>
              <a:rPr lang="cs-CZ" b="1" dirty="0" smtClean="0"/>
              <a:t>spolupráci členů KSP </a:t>
            </a:r>
            <a:r>
              <a:rPr lang="cs-CZ" sz="2400" dirty="0" smtClean="0"/>
              <a:t>nadání v kraji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ZŠ s péčí o MND v kraji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C872E1-CB5F-498F-8942-FD1D9F4433D5}" type="slidenum">
              <a:rPr lang="cs-CZ" altLang="cs-CZ" smtClean="0"/>
              <a:pPr>
                <a:defRPr/>
              </a:pPr>
              <a:t>4</a:t>
            </a:fld>
            <a:endParaRPr lang="cs-CZ" alt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 smtClean="0"/>
              <a:t>FZŠ Olomouc, Hálkova 4</a:t>
            </a:r>
          </a:p>
          <a:p>
            <a:pPr marL="127000" indent="0" algn="just">
              <a:buNone/>
            </a:pPr>
            <a:r>
              <a:rPr lang="cs-CZ" dirty="0" smtClean="0"/>
              <a:t>- </a:t>
            </a:r>
            <a:r>
              <a:rPr lang="cs-CZ" sz="2400" dirty="0" smtClean="0"/>
              <a:t>třídy s rozšířenou výukou skupiny předmětů od r. 2006, vlastní ŠVP pro MND, integrované děti s dvojí výjimečnosti, publikace pracovních materiálů pro MND, Mgr. B. Vítková</a:t>
            </a:r>
          </a:p>
          <a:p>
            <a:pPr algn="just"/>
            <a:r>
              <a:rPr lang="cs-CZ" b="1" dirty="0" smtClean="0"/>
              <a:t>ZŠ Jana Železného Prostějov – Třída Prostějov</a:t>
            </a:r>
          </a:p>
          <a:p>
            <a:pPr algn="just">
              <a:buFontTx/>
              <a:buChar char="-"/>
            </a:pPr>
            <a:r>
              <a:rPr lang="cs-CZ" sz="2400" dirty="0" smtClean="0"/>
              <a:t>třída s rozšířenou výukou angličtiny, matematiky a logiky</a:t>
            </a:r>
          </a:p>
          <a:p>
            <a:pPr algn="just">
              <a:buFontTx/>
              <a:buChar char="-"/>
            </a:pPr>
            <a:r>
              <a:rPr lang="cs-CZ" sz="2400" dirty="0" smtClean="0"/>
              <a:t>Ing. T. </a:t>
            </a:r>
            <a:r>
              <a:rPr lang="cs-CZ" sz="2400" dirty="0" err="1" smtClean="0"/>
              <a:t>Blumenstein</a:t>
            </a:r>
            <a:endParaRPr lang="cs-CZ" sz="2400" dirty="0" smtClean="0"/>
          </a:p>
          <a:p>
            <a:pPr algn="just"/>
            <a:r>
              <a:rPr lang="cs-CZ" b="1" dirty="0" smtClean="0"/>
              <a:t>ZŠ Svatoplukova Šternberk </a:t>
            </a:r>
            <a:r>
              <a:rPr lang="cs-CZ" sz="2400" dirty="0" smtClean="0"/>
              <a:t>– škola spolupracující </a:t>
            </a:r>
            <a:br>
              <a:rPr lang="cs-CZ" sz="2400" dirty="0" smtClean="0"/>
            </a:br>
            <a:r>
              <a:rPr lang="cs-CZ" sz="2400" dirty="0" smtClean="0"/>
              <a:t>s Mensou</a:t>
            </a:r>
          </a:p>
          <a:p>
            <a:pPr algn="just"/>
            <a:r>
              <a:rPr lang="cs-CZ" b="1" dirty="0" smtClean="0"/>
              <a:t>Masarykova ZŠ  a MŠ Velká Bystřice </a:t>
            </a:r>
            <a:r>
              <a:rPr lang="cs-CZ" sz="2400" dirty="0"/>
              <a:t>– škola spolupracující s Mensou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722571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Obtíže z pohledu ZŠ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 smtClean="0"/>
              <a:t>Obtížná dostupnost DVPP pro učitele </a:t>
            </a:r>
            <a:br>
              <a:rPr lang="cs-CZ" b="1" dirty="0" smtClean="0"/>
            </a:br>
            <a:r>
              <a:rPr lang="cs-CZ" b="1" dirty="0" smtClean="0"/>
              <a:t>z vyloučených lokalit </a:t>
            </a:r>
            <a:r>
              <a:rPr lang="cs-CZ" sz="2400" dirty="0" smtClean="0"/>
              <a:t>(Šumperk, Rýmařov) – dlouhá dojezdová vzdálenost, uvolnění z výuky u malých škol – suplování, finanční zajištění</a:t>
            </a:r>
          </a:p>
          <a:p>
            <a:pPr algn="just"/>
            <a:r>
              <a:rPr lang="cs-CZ" b="1" dirty="0" smtClean="0"/>
              <a:t>Minimální nabídka volnočasových aktivit cílených pro MND mimo velká města</a:t>
            </a:r>
            <a:r>
              <a:rPr lang="cs-CZ" sz="2400" dirty="0" smtClean="0"/>
              <a:t> (nevhodnost online </a:t>
            </a:r>
            <a:r>
              <a:rPr lang="cs-CZ" sz="2400" dirty="0" err="1" smtClean="0"/>
              <a:t>webinářů</a:t>
            </a:r>
            <a:r>
              <a:rPr lang="cs-CZ" sz="2400" dirty="0" smtClean="0"/>
              <a:t> pro děti nízkého věku)</a:t>
            </a:r>
          </a:p>
          <a:p>
            <a:pPr algn="just"/>
            <a:r>
              <a:rPr lang="cs-CZ" b="1" dirty="0" smtClean="0"/>
              <a:t>Nedostatek pracovníků PPP </a:t>
            </a:r>
            <a:r>
              <a:rPr lang="cs-CZ" sz="2400" dirty="0" smtClean="0"/>
              <a:t>a jejich času pro identifikaci MND, depistáž v MŠ, prostor na spolupráci </a:t>
            </a:r>
            <a:br>
              <a:rPr lang="cs-CZ" sz="2400" dirty="0" smtClean="0"/>
            </a:br>
            <a:r>
              <a:rPr lang="cs-CZ" sz="2400" dirty="0" smtClean="0"/>
              <a:t>s rodinou i školou. Nižší zkušenost s diagnostikou MND </a:t>
            </a:r>
            <a:br>
              <a:rPr lang="cs-CZ" sz="2400" dirty="0" smtClean="0"/>
            </a:br>
            <a:r>
              <a:rPr lang="cs-CZ" sz="2400" dirty="0" smtClean="0"/>
              <a:t>v odloučených pracovištích PPP v kraji.</a:t>
            </a:r>
          </a:p>
          <a:p>
            <a:pPr algn="just"/>
            <a:r>
              <a:rPr lang="cs-CZ" sz="2400" dirty="0" smtClean="0"/>
              <a:t>Chybějící </a:t>
            </a:r>
            <a:r>
              <a:rPr lang="cs-CZ" b="1" dirty="0" smtClean="0"/>
              <a:t>centralizace digitálních materiálů </a:t>
            </a:r>
            <a:r>
              <a:rPr lang="cs-CZ" sz="2400" dirty="0" smtClean="0"/>
              <a:t>pro MND na jednom místě (výukové materiály).</a:t>
            </a:r>
          </a:p>
          <a:p>
            <a:pPr marL="127000" indent="0">
              <a:buNone/>
            </a:pP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C872E1-CB5F-498F-8942-FD1D9F4433D5}" type="slidenum">
              <a:rPr lang="cs-CZ" altLang="cs-CZ" smtClean="0"/>
              <a:pPr>
                <a:defRPr/>
              </a:pPr>
              <a:t>5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71102108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Podněty k dalšímu rozvoji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 smtClean="0"/>
              <a:t>Statistika</a:t>
            </a:r>
            <a:r>
              <a:rPr lang="cs-CZ" dirty="0" smtClean="0"/>
              <a:t> </a:t>
            </a:r>
            <a:r>
              <a:rPr lang="cs-CZ" sz="2400" dirty="0" smtClean="0"/>
              <a:t>počtu žáků s diagnostikou MIND v kraji</a:t>
            </a:r>
          </a:p>
          <a:p>
            <a:pPr algn="just"/>
            <a:r>
              <a:rPr lang="cs-CZ" b="1" dirty="0" smtClean="0"/>
              <a:t>Propojení a spolupráce MŠ – ZŠ </a:t>
            </a:r>
            <a:r>
              <a:rPr lang="cs-CZ" sz="2400" dirty="0" smtClean="0"/>
              <a:t>(návaznost, předávání informací, osvěta pedagogů v problematice identifikace, znaků nadání a emocionálně-sociálních patologií, NTC metoda, spolupráce s organizacemi, sdílení dobré praxe, stáže do ZŠ, škola „nanečisto“, …)</a:t>
            </a:r>
          </a:p>
          <a:p>
            <a:pPr algn="just"/>
            <a:r>
              <a:rPr lang="cs-CZ" b="1" dirty="0" smtClean="0"/>
              <a:t>Propojení spolupráce ZŠ a SŠ</a:t>
            </a:r>
            <a:r>
              <a:rPr lang="cs-CZ" dirty="0" smtClean="0"/>
              <a:t> </a:t>
            </a:r>
            <a:r>
              <a:rPr lang="cs-CZ" sz="2400" dirty="0" smtClean="0"/>
              <a:t>– gymnázií </a:t>
            </a:r>
            <a:br>
              <a:rPr lang="cs-CZ" sz="2400" dirty="0" smtClean="0"/>
            </a:br>
            <a:r>
              <a:rPr lang="cs-CZ" sz="2400" dirty="0" smtClean="0"/>
              <a:t>i odborných škol (nabídka praxí, spolupráce ve vývojářství apod.)</a:t>
            </a:r>
          </a:p>
          <a:p>
            <a:pPr algn="just"/>
            <a:r>
              <a:rPr lang="cs-CZ" b="1" dirty="0" smtClean="0"/>
              <a:t>Zainteresování podnikatelského sektoru </a:t>
            </a:r>
            <a:br>
              <a:rPr lang="cs-CZ" b="1" dirty="0" smtClean="0"/>
            </a:br>
            <a:r>
              <a:rPr lang="cs-CZ" sz="2400" dirty="0" smtClean="0"/>
              <a:t>– financování, sponzorování, praxe, stáže, výzkum</a:t>
            </a:r>
          </a:p>
          <a:p>
            <a:pPr algn="just"/>
            <a:r>
              <a:rPr lang="cs-CZ" b="1" dirty="0" smtClean="0"/>
              <a:t>Osvěta při krajských soutěžích </a:t>
            </a:r>
            <a:r>
              <a:rPr lang="cs-CZ" sz="2400" dirty="0" smtClean="0"/>
              <a:t>– leták kontaktů KSP </a:t>
            </a:r>
            <a:br>
              <a:rPr lang="cs-CZ" sz="2400" dirty="0" smtClean="0"/>
            </a:br>
            <a:r>
              <a:rPr lang="cs-CZ" sz="2400" dirty="0" smtClean="0"/>
              <a:t>k aktivním pedagogům pracujícím s MND na školách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C872E1-CB5F-498F-8942-FD1D9F4433D5}" type="slidenum">
              <a:rPr lang="cs-CZ" altLang="cs-CZ" smtClean="0"/>
              <a:pPr>
                <a:defRPr/>
              </a:pPr>
              <a:t>6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5423820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007943" eaLnBrk="1" fontAlgn="auto" hangingPunct="1">
              <a:spcAft>
                <a:spcPts val="0"/>
              </a:spcAft>
              <a:defRPr/>
            </a:pPr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  <a:defRPr/>
            </a:pPr>
            <a:endParaRPr lang="cs-CZ" sz="3200" b="1" dirty="0" smtClean="0"/>
          </a:p>
          <a:p>
            <a:pPr marL="0" lvl="1" indent="0">
              <a:buFont typeface="Arial" charset="0"/>
              <a:buNone/>
              <a:defRPr/>
            </a:pPr>
            <a:r>
              <a:rPr lang="cs-CZ" sz="3200" b="1" dirty="0" smtClean="0"/>
              <a:t>Mgr. Lenka Baše</a:t>
            </a:r>
            <a:r>
              <a:rPr lang="cs-CZ" sz="2800" dirty="0" smtClean="0"/>
              <a:t>		</a:t>
            </a:r>
            <a:r>
              <a:rPr lang="cs-CZ" sz="2800" i="1" dirty="0" smtClean="0">
                <a:solidFill>
                  <a:schemeClr val="accent6">
                    <a:lumMod val="50000"/>
                  </a:schemeClr>
                </a:solidFill>
              </a:rPr>
              <a:t>lenka.base@zshalkova.cz</a:t>
            </a:r>
            <a:endParaRPr lang="cs-CZ" sz="2800" i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cs-CZ" sz="2800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cs-CZ" sz="2800" dirty="0" smtClean="0"/>
          </a:p>
          <a:p>
            <a:pPr marL="0" indent="0" eaLnBrk="1" hangingPunct="1">
              <a:buFont typeface="Arial" charset="0"/>
              <a:buNone/>
              <a:tabLst>
                <a:tab pos="88900" algn="l"/>
              </a:tabLst>
              <a:defRPr/>
            </a:pPr>
            <a:r>
              <a:rPr lang="cs-CZ" sz="2800" dirty="0" smtClean="0"/>
              <a:t>Telefon: 585 519 124</a:t>
            </a:r>
          </a:p>
          <a:p>
            <a:pPr marL="0" indent="0" eaLnBrk="1" hangingPunct="1">
              <a:buFont typeface="Arial" charset="0"/>
              <a:buNone/>
              <a:tabLst>
                <a:tab pos="88900" algn="l"/>
              </a:tabLst>
              <a:defRPr/>
            </a:pPr>
            <a:r>
              <a:rPr lang="cs-CZ" sz="2800" b="1" dirty="0" smtClean="0"/>
              <a:t>http://nadani.zshalkova.cz</a:t>
            </a:r>
          </a:p>
          <a:p>
            <a:pPr marL="0" indent="0" eaLnBrk="1" hangingPunct="1">
              <a:buFont typeface="Arial" charset="0"/>
              <a:buNone/>
              <a:tabLst>
                <a:tab pos="88900" algn="l"/>
              </a:tabLst>
              <a:defRPr/>
            </a:pPr>
            <a:r>
              <a:rPr lang="cs-CZ" sz="2800" dirty="0" smtClean="0">
                <a:hlinkClick r:id="rId3"/>
              </a:rPr>
              <a:t>vzdelavaninadanych@seznam.cz</a:t>
            </a:r>
            <a:r>
              <a:rPr lang="cs-CZ" sz="2800" dirty="0" smtClean="0"/>
              <a:t> – online poradna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cs-CZ" sz="2800" b="1" dirty="0" smtClean="0">
              <a:solidFill>
                <a:srgbClr val="21A5FF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C872E1-CB5F-498F-8942-FD1D9F4433D5}" type="slidenum">
              <a:rPr lang="cs-CZ" altLang="cs-CZ" smtClean="0"/>
              <a:pPr>
                <a:defRPr/>
              </a:pPr>
              <a:t>7</a:t>
            </a:fld>
            <a:endParaRPr lang="cs-CZ" alt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4168" y="5718704"/>
            <a:ext cx="4975054" cy="145309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usedství">
  <a:themeElements>
    <a:clrScheme name="Vlastní 7">
      <a:dk1>
        <a:srgbClr val="2A1F03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C87D0E"/>
      </a:hlink>
      <a:folHlink>
        <a:srgbClr val="FFC42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4314</TotalTime>
  <Words>215</Words>
  <Application>Microsoft Office PowerPoint</Application>
  <PresentationFormat>Vlastní</PresentationFormat>
  <Paragraphs>46</Paragraphs>
  <Slides>7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3" baseType="lpstr">
      <vt:lpstr>Times New Roman</vt:lpstr>
      <vt:lpstr>Arial</vt:lpstr>
      <vt:lpstr>Wingdings</vt:lpstr>
      <vt:lpstr>Calibri</vt:lpstr>
      <vt:lpstr>Lucida Sans Unicode</vt:lpstr>
      <vt:lpstr>Sousedství</vt:lpstr>
      <vt:lpstr>DALŠÍ ROZVOJ KRAJSKÉ SÍTĚ PODPORY NADÁNÍ  13.3.2017</vt:lpstr>
      <vt:lpstr>Současná situace ve vzdělávání MND  na základních školách v našem kraji</vt:lpstr>
      <vt:lpstr>Co se daří?</vt:lpstr>
      <vt:lpstr>ZŠ s péčí o MND v kraji</vt:lpstr>
      <vt:lpstr>Obtíže z pohledu ZŠ</vt:lpstr>
      <vt:lpstr>Podněty k dalšímu rozvoji</vt:lpstr>
      <vt:lpstr>Děkuji za pozornost</vt:lpstr>
    </vt:vector>
  </TitlesOfParts>
  <Company>ATC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ntbacer02</dc:creator>
  <cp:lastModifiedBy>Karásková Dita</cp:lastModifiedBy>
  <cp:revision>391</cp:revision>
  <cp:lastPrinted>2017-03-15T11:16:33Z</cp:lastPrinted>
  <dcterms:created xsi:type="dcterms:W3CDTF">2011-11-09T09:07:57Z</dcterms:created>
  <dcterms:modified xsi:type="dcterms:W3CDTF">2017-03-15T11:16:41Z</dcterms:modified>
</cp:coreProperties>
</file>