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753600" cy="73152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Kumbh Sans" panose="020B0604020202020204" charset="-18"/>
      <p:regular r:id="rId20"/>
      <p:bold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138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49289" y="2038575"/>
            <a:ext cx="3874564" cy="387456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19542" y="341029"/>
            <a:ext cx="4534058" cy="1943977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63131" y="5913139"/>
            <a:ext cx="6027338" cy="134108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8800" y="1535095"/>
            <a:ext cx="5390489" cy="424501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1029261">
            <a:off x="7906005" y="4437571"/>
            <a:ext cx="1116075" cy="129445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97793" y="-848345"/>
            <a:ext cx="2955807" cy="29558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5134" y="5974117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32764" y="6028595"/>
            <a:ext cx="2589316" cy="111016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-275134" y="3385082"/>
            <a:ext cx="10028734" cy="9486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</a:pPr>
            <a:r>
              <a:rPr lang="en-US" sz="2700">
                <a:solidFill>
                  <a:srgbClr val="0C3D13"/>
                </a:solidFill>
                <a:latin typeface="Kumbh Sans"/>
              </a:rPr>
              <a:t>Střední odborná škola podnikání a obchodu, spol. s r.o. Prostějov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05510" y="1747520"/>
            <a:ext cx="6858755" cy="5559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dirty="0" err="1">
                <a:solidFill>
                  <a:srgbClr val="FBA72C"/>
                </a:solidFill>
                <a:latin typeface="Kumbh Sans"/>
              </a:rPr>
              <a:t>Střední</a:t>
            </a:r>
            <a:r>
              <a:rPr lang="en-US" sz="32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3200" dirty="0" err="1">
                <a:solidFill>
                  <a:srgbClr val="FBA72C"/>
                </a:solidFill>
                <a:latin typeface="Kumbh Sans"/>
              </a:rPr>
              <a:t>průmyslová</a:t>
            </a:r>
            <a:r>
              <a:rPr lang="en-US" sz="32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3200" dirty="0" err="1">
                <a:solidFill>
                  <a:srgbClr val="FBA72C"/>
                </a:solidFill>
                <a:latin typeface="Kumbh Sans"/>
              </a:rPr>
              <a:t>škola</a:t>
            </a:r>
            <a:r>
              <a:rPr lang="en-US" sz="32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3200" dirty="0" err="1">
                <a:solidFill>
                  <a:srgbClr val="FBA72C"/>
                </a:solidFill>
                <a:latin typeface="Kumbh Sans"/>
              </a:rPr>
              <a:t>Přerov</a:t>
            </a:r>
            <a:endParaRPr lang="en-US" sz="3200" dirty="0">
              <a:solidFill>
                <a:srgbClr val="FBA72C"/>
              </a:solidFill>
              <a:latin typeface="Kumbh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367740" y="2259862"/>
            <a:ext cx="5869464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C3D13"/>
                </a:solidFill>
                <a:latin typeface="Kumbh Sans"/>
              </a:rPr>
              <a:t>Střední průmyslová škola Jeseník</a:t>
            </a:r>
          </a:p>
          <a:p>
            <a:pPr algn="ctr">
              <a:lnSpc>
                <a:spcPts val="4200"/>
              </a:lnSpc>
            </a:pPr>
            <a:endParaRPr lang="en-US" sz="3000">
              <a:solidFill>
                <a:srgbClr val="0C3D13"/>
              </a:solidFill>
              <a:latin typeface="Kumbh Sans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1684873" y="2689122"/>
            <a:ext cx="6590824" cy="1198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BA72C"/>
                </a:solidFill>
                <a:latin typeface="Kumbh Sans"/>
              </a:rPr>
              <a:t>Střední odborná škola Hranice</a:t>
            </a:r>
          </a:p>
          <a:p>
            <a:pPr algn="ctr">
              <a:lnSpc>
                <a:spcPts val="4759"/>
              </a:lnSpc>
            </a:pPr>
            <a:endParaRPr lang="en-US" sz="3399">
              <a:solidFill>
                <a:srgbClr val="FBA72C"/>
              </a:solidFill>
              <a:latin typeface="Kumbh Sans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6539" y="4318484"/>
            <a:ext cx="9753600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80"/>
              </a:lnSpc>
            </a:pP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Hotelová</a:t>
            </a:r>
            <a:r>
              <a:rPr lang="en-US" sz="27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škola</a:t>
            </a:r>
            <a:r>
              <a:rPr lang="en-US" sz="27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Vincenze</a:t>
            </a:r>
            <a:r>
              <a:rPr lang="en-US" sz="27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Priessnitze</a:t>
            </a:r>
            <a:r>
              <a:rPr lang="en-US" sz="2700" dirty="0">
                <a:solidFill>
                  <a:srgbClr val="FBA72C"/>
                </a:solidFill>
                <a:latin typeface="Kumbh Sans"/>
              </a:rPr>
              <a:t> a </a:t>
            </a: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Obchodní</a:t>
            </a:r>
            <a:r>
              <a:rPr lang="en-US" sz="27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akademie</a:t>
            </a:r>
            <a:r>
              <a:rPr lang="en-US" sz="2700" dirty="0">
                <a:solidFill>
                  <a:srgbClr val="FBA72C"/>
                </a:solidFill>
                <a:latin typeface="Kumbh Sans"/>
              </a:rPr>
              <a:t> </a:t>
            </a:r>
            <a:r>
              <a:rPr lang="en-US" sz="2700" dirty="0" err="1">
                <a:solidFill>
                  <a:srgbClr val="FBA72C"/>
                </a:solidFill>
                <a:latin typeface="Kumbh Sans"/>
              </a:rPr>
              <a:t>Jeseník</a:t>
            </a:r>
            <a:endParaRPr lang="en-US" sz="2700" dirty="0">
              <a:solidFill>
                <a:srgbClr val="FBA72C"/>
              </a:solidFill>
              <a:latin typeface="Kumbh Sans"/>
            </a:endParaRPr>
          </a:p>
          <a:p>
            <a:pPr algn="ctr">
              <a:lnSpc>
                <a:spcPts val="3780"/>
              </a:lnSpc>
            </a:pPr>
            <a:endParaRPr lang="en-US" sz="2700" dirty="0">
              <a:solidFill>
                <a:srgbClr val="FBA72C"/>
              </a:solidFill>
              <a:latin typeface="Kumbh San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275134" y="5237304"/>
            <a:ext cx="8873608" cy="11618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dirty="0">
                <a:solidFill>
                  <a:srgbClr val="0C3D13"/>
                </a:solidFill>
                <a:latin typeface="Kumbh Sans"/>
              </a:rPr>
              <a:t>Art Econ - </a:t>
            </a:r>
            <a:r>
              <a:rPr lang="en-US" sz="3200" dirty="0" err="1">
                <a:solidFill>
                  <a:srgbClr val="0C3D13"/>
                </a:solidFill>
                <a:latin typeface="Kumbh Sans"/>
              </a:rPr>
              <a:t>Umělecká</a:t>
            </a:r>
            <a:r>
              <a:rPr lang="en-US" sz="3200" dirty="0">
                <a:solidFill>
                  <a:srgbClr val="0C3D13"/>
                </a:solidFill>
                <a:latin typeface="Kumbh Sans"/>
              </a:rPr>
              <a:t> </a:t>
            </a:r>
            <a:r>
              <a:rPr lang="en-US" sz="3200" dirty="0" err="1">
                <a:solidFill>
                  <a:srgbClr val="0C3D13"/>
                </a:solidFill>
                <a:latin typeface="Kumbh Sans"/>
              </a:rPr>
              <a:t>akademie</a:t>
            </a:r>
            <a:r>
              <a:rPr lang="en-US" sz="3200" dirty="0">
                <a:solidFill>
                  <a:srgbClr val="0C3D13"/>
                </a:solidFill>
                <a:latin typeface="Kumbh Sans"/>
              </a:rPr>
              <a:t> v </a:t>
            </a:r>
            <a:r>
              <a:rPr lang="en-US" sz="3200" dirty="0" err="1">
                <a:solidFill>
                  <a:srgbClr val="0C3D13"/>
                </a:solidFill>
                <a:latin typeface="Kumbh Sans"/>
              </a:rPr>
              <a:t>Prostějově</a:t>
            </a:r>
            <a:endParaRPr lang="en-US" sz="3200" dirty="0">
              <a:solidFill>
                <a:srgbClr val="0C3D13"/>
              </a:solidFill>
              <a:latin typeface="Kumbh Sans"/>
            </a:endParaRPr>
          </a:p>
          <a:p>
            <a:pPr algn="ctr">
              <a:lnSpc>
                <a:spcPts val="4759"/>
              </a:lnSpc>
            </a:pPr>
            <a:endParaRPr lang="en-US" sz="3200" dirty="0">
              <a:solidFill>
                <a:srgbClr val="0C3D13"/>
              </a:solidFill>
              <a:latin typeface="Kumbh Sans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-442528" y="1235710"/>
            <a:ext cx="10196128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40"/>
              </a:lnSpc>
            </a:pPr>
            <a:r>
              <a:rPr lang="en-US" sz="2600">
                <a:solidFill>
                  <a:srgbClr val="0C3D13"/>
                </a:solidFill>
                <a:latin typeface="Kumbh Sans"/>
              </a:rPr>
              <a:t>Střední odborná škola gastronomie a potravinářství  Jeseník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-1539122" y="655320"/>
            <a:ext cx="8336915" cy="1198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FBA72C"/>
                </a:solidFill>
                <a:latin typeface="Kumbh Sans"/>
              </a:rPr>
              <a:t>Gymnázium Jeseník</a:t>
            </a:r>
          </a:p>
          <a:p>
            <a:pPr algn="ctr">
              <a:lnSpc>
                <a:spcPts val="4759"/>
              </a:lnSpc>
            </a:pPr>
            <a:endParaRPr lang="en-US" sz="3399">
              <a:solidFill>
                <a:srgbClr val="FBA72C"/>
              </a:solidFill>
              <a:latin typeface="Kumbh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693092" y="-471258"/>
            <a:ext cx="2879733" cy="287973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5134" y="5974117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32764" y="6028595"/>
            <a:ext cx="2589316" cy="111016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193931" y="2149395"/>
            <a:ext cx="4378894" cy="3437432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0" y="645795"/>
            <a:ext cx="5445071" cy="680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</a:pPr>
            <a:r>
              <a:rPr lang="en-US" sz="3899">
                <a:solidFill>
                  <a:srgbClr val="FBA72C"/>
                </a:solidFill>
                <a:latin typeface="Kumbh Sans"/>
              </a:rPr>
              <a:t>Workshopy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334580" y="3973584"/>
            <a:ext cx="4542220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0C3D13"/>
                </a:solidFill>
                <a:latin typeface="Kumbh Sans"/>
              </a:rPr>
              <a:t>Našlápni MARKETING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34580" y="3078480"/>
            <a:ext cx="4542220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0C3D13"/>
                </a:solidFill>
                <a:latin typeface="Kumbh Sans"/>
              </a:rPr>
              <a:t>Našlápni PRODUKT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275134" y="2073195"/>
            <a:ext cx="4542220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0C3D13"/>
                </a:solidFill>
                <a:latin typeface="Kumbh Sans"/>
              </a:rPr>
              <a:t>Našlápni NÁPAD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334580" y="5007706"/>
            <a:ext cx="4542220" cy="57912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620"/>
              </a:lnSpc>
            </a:pPr>
            <a:r>
              <a:rPr lang="en-US" sz="3300">
                <a:solidFill>
                  <a:srgbClr val="0C3D13"/>
                </a:solidFill>
                <a:latin typeface="Kumbh Sans"/>
              </a:rPr>
              <a:t>Našlápni FINANCE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98261" y="-1205762"/>
            <a:ext cx="3874564" cy="387456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80775" y="1271796"/>
            <a:ext cx="9392049" cy="477160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80775" y="5974117"/>
            <a:ext cx="6027338" cy="134108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340885" y="6089574"/>
            <a:ext cx="2589316" cy="1110169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590074" y="386715"/>
            <a:ext cx="1817846" cy="680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</a:pPr>
            <a:r>
              <a:rPr lang="en-US" sz="3899">
                <a:solidFill>
                  <a:srgbClr val="FBA72C"/>
                </a:solidFill>
                <a:latin typeface="Kumbh Sans"/>
              </a:rPr>
              <a:t>Příběhy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3232" y="5913139"/>
            <a:ext cx="6027338" cy="13410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800212" y="6028595"/>
            <a:ext cx="2589316" cy="1110169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4115" y="242838"/>
            <a:ext cx="8825371" cy="56703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01167" y="5913139"/>
            <a:ext cx="6027338" cy="13410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1416004" y="-363595"/>
            <a:ext cx="12012888" cy="6276734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79463" y="1778035"/>
            <a:ext cx="3009055" cy="413510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690972" y="6028595"/>
            <a:ext cx="2589316" cy="1110169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876800" y="110092"/>
            <a:ext cx="5200436" cy="520043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 rot="1280746">
            <a:off x="8472947" y="4372567"/>
            <a:ext cx="960301" cy="1113783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3488517" y="3418185"/>
            <a:ext cx="5533563" cy="1198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"Rozhýbej své nápady, 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rozjeď svoje podnikání"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0583" y="264829"/>
            <a:ext cx="9452433" cy="12979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0C3D13"/>
                </a:solidFill>
                <a:latin typeface="Kumbh Sans"/>
              </a:rPr>
              <a:t>Krajský ekosystém pro podporu podnikání a podnikavosti: preinkubace a inkubace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869873" y="-302617"/>
            <a:ext cx="12012888" cy="627673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-483802" y="-1654093"/>
            <a:ext cx="4727123" cy="472712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3232" y="5974117"/>
            <a:ext cx="6027338" cy="1341083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-869873" y="1843035"/>
            <a:ext cx="9163037" cy="23361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C3D13"/>
                </a:solidFill>
                <a:latin typeface="Kumbh Sans"/>
              </a:rPr>
              <a:t>Podnikání &amp;</a:t>
            </a:r>
          </a:p>
          <a:p>
            <a:pPr algn="ctr">
              <a:lnSpc>
                <a:spcPts val="9379"/>
              </a:lnSpc>
            </a:pPr>
            <a:r>
              <a:rPr lang="en-US" sz="6699">
                <a:solidFill>
                  <a:srgbClr val="0C3D13"/>
                </a:solidFill>
                <a:latin typeface="Kumbh Sans"/>
              </a:rPr>
              <a:t>                      Podnikavost</a:t>
            </a:r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139321">
            <a:off x="8032818" y="3823828"/>
            <a:ext cx="1267626" cy="147022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690972" y="6028595"/>
            <a:ext cx="2589316" cy="111016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925163" y="3278677"/>
            <a:ext cx="1909194" cy="180104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698261" y="-1205762"/>
            <a:ext cx="3874564" cy="387456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5295" y="5913139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874212" y="1602261"/>
            <a:ext cx="5879388" cy="4038405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208262" y="1017426"/>
            <a:ext cx="4876800" cy="53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>
                <a:solidFill>
                  <a:srgbClr val="0C3D13"/>
                </a:solidFill>
                <a:latin typeface="Kumbh Sans"/>
              </a:rPr>
              <a:t>Přemýšlím o podnikání..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906063" y="1693476"/>
            <a:ext cx="2968149" cy="53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>
                <a:solidFill>
                  <a:srgbClr val="0C3D13"/>
                </a:solidFill>
                <a:latin typeface="Kumbh Sans"/>
              </a:rPr>
              <a:t>Jsem na startu..!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31520" y="2357753"/>
            <a:ext cx="2794953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C3D13"/>
                </a:solidFill>
                <a:latin typeface="Kumbh Sans"/>
              </a:rPr>
              <a:t>Jsem ready</a:t>
            </a:r>
          </a:p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C3D13"/>
                </a:solidFill>
                <a:latin typeface="Kumbh Sans"/>
              </a:rPr>
              <a:t>   na první krok..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04801" y="3590925"/>
            <a:ext cx="3497898" cy="5391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dirty="0" err="1">
                <a:solidFill>
                  <a:srgbClr val="0C3D13"/>
                </a:solidFill>
                <a:latin typeface="Kumbh Sans"/>
              </a:rPr>
              <a:t>Mám</a:t>
            </a:r>
            <a:r>
              <a:rPr lang="en-US" sz="3100" dirty="0">
                <a:solidFill>
                  <a:srgbClr val="0C3D13"/>
                </a:solidFill>
                <a:latin typeface="Kumbh Sans"/>
              </a:rPr>
              <a:t> v tom </a:t>
            </a:r>
            <a:r>
              <a:rPr lang="en-US" sz="3100" dirty="0" err="1">
                <a:solidFill>
                  <a:srgbClr val="0C3D13"/>
                </a:solidFill>
                <a:latin typeface="Kumbh Sans"/>
              </a:rPr>
              <a:t>jasno</a:t>
            </a:r>
            <a:r>
              <a:rPr lang="en-US" sz="3100" dirty="0">
                <a:solidFill>
                  <a:srgbClr val="0C3D13"/>
                </a:solidFill>
                <a:latin typeface="Kumbh Sans"/>
              </a:rPr>
              <a:t>..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906063" y="4269024"/>
            <a:ext cx="1957070" cy="53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 dirty="0" err="1">
                <a:solidFill>
                  <a:srgbClr val="0C3D13"/>
                </a:solidFill>
                <a:latin typeface="Kumbh Sans"/>
              </a:rPr>
              <a:t>Podnikám</a:t>
            </a:r>
            <a:r>
              <a:rPr lang="en-US" sz="3100" dirty="0">
                <a:solidFill>
                  <a:srgbClr val="0C3D13"/>
                </a:solidFill>
                <a:latin typeface="Kumbh Sans"/>
              </a:rPr>
              <a:t>!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690972" y="6028595"/>
            <a:ext cx="2589316" cy="11101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67876" y="-607009"/>
            <a:ext cx="2677058" cy="2677058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64075" y="5913139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298177" y="1371978"/>
            <a:ext cx="4939399" cy="4541160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264075" y="645795"/>
            <a:ext cx="4065336" cy="680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</a:pPr>
            <a:r>
              <a:rPr lang="en-US" sz="3899">
                <a:solidFill>
                  <a:srgbClr val="FBA72C"/>
                </a:solidFill>
                <a:latin typeface="Kumbh Sans"/>
              </a:rPr>
              <a:t>Kontaktní místa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2265509" y="3837985"/>
            <a:ext cx="1496877" cy="5924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0C3D13"/>
                </a:solidFill>
                <a:latin typeface="Kumbh Sans"/>
              </a:rPr>
              <a:t>Přero</a:t>
            </a:r>
            <a:r>
              <a:rPr lang="cs-CZ" sz="3399" dirty="0">
                <a:solidFill>
                  <a:srgbClr val="0C3D13"/>
                </a:solidFill>
                <a:latin typeface="Kumbh Sans"/>
              </a:rPr>
              <a:t>v</a:t>
            </a:r>
            <a:endParaRPr lang="en-US" sz="3399" dirty="0">
              <a:solidFill>
                <a:srgbClr val="0C3D13"/>
              </a:solidFill>
              <a:latin typeface="Kumbh Sans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381984" y="1736016"/>
            <a:ext cx="1883525" cy="5943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Olomouc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465344" y="3063240"/>
            <a:ext cx="2466280" cy="5943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Prostějov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032369" y="4668538"/>
            <a:ext cx="2466280" cy="5943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 dirty="0" err="1">
                <a:solidFill>
                  <a:srgbClr val="0C3D13"/>
                </a:solidFill>
                <a:latin typeface="Kumbh Sans"/>
              </a:rPr>
              <a:t>Šumperk</a:t>
            </a:r>
            <a:endParaRPr lang="en-US" sz="3399" dirty="0">
              <a:solidFill>
                <a:srgbClr val="0C3D13"/>
              </a:solidFill>
              <a:latin typeface="Kumbh Sans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1863131" y="2333522"/>
            <a:ext cx="2466280" cy="5943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Jeseník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690972" y="6028595"/>
            <a:ext cx="2589316" cy="111016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3266" y="5679022"/>
            <a:ext cx="6027338" cy="134108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3258" y="1469325"/>
            <a:ext cx="2565415" cy="384812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331623" y="5794479"/>
            <a:ext cx="2589316" cy="1110169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 b="3842"/>
          <a:stretch>
            <a:fillRect/>
          </a:stretch>
        </p:blipFill>
        <p:spPr>
          <a:xfrm>
            <a:off x="6310604" y="-1319649"/>
            <a:ext cx="3850509" cy="370253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675859" y="1640601"/>
            <a:ext cx="1718926" cy="3676847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3296935" y="2837218"/>
            <a:ext cx="4237831" cy="6096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899"/>
              </a:lnSpc>
            </a:pPr>
            <a:r>
              <a:rPr lang="en-US" sz="3499">
                <a:solidFill>
                  <a:srgbClr val="0C3D13"/>
                </a:solidFill>
                <a:latin typeface="Kumbh Sans"/>
              </a:rPr>
              <a:t>Ing. Lucie Krystková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296935" y="3600450"/>
            <a:ext cx="4663848" cy="4686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779"/>
              </a:lnSpc>
            </a:pPr>
            <a:r>
              <a:rPr lang="en-US" sz="2699">
                <a:solidFill>
                  <a:srgbClr val="0C3D13"/>
                </a:solidFill>
                <a:latin typeface="Kumbh Sans"/>
              </a:rPr>
              <a:t>manažerka projektu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67657" y="-561452"/>
            <a:ext cx="2585943" cy="2585943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3266" y="5913139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 t="11592"/>
          <a:stretch>
            <a:fillRect/>
          </a:stretch>
        </p:blipFill>
        <p:spPr>
          <a:xfrm>
            <a:off x="3427597" y="1722120"/>
            <a:ext cx="2898406" cy="3416533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81931" y="1722120"/>
            <a:ext cx="2562400" cy="3416533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609269" y="1722120"/>
            <a:ext cx="2562400" cy="3416533"/>
          </a:xfrm>
          <a:prstGeom prst="rect">
            <a:avLst/>
          </a:prstGeom>
        </p:spPr>
      </p:pic>
      <p:sp>
        <p:nvSpPr>
          <p:cNvPr id="7" name="TextBox 7"/>
          <p:cNvSpPr txBox="1"/>
          <p:nvPr/>
        </p:nvSpPr>
        <p:spPr>
          <a:xfrm>
            <a:off x="283266" y="655320"/>
            <a:ext cx="6326003" cy="6400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FBA72C"/>
                </a:solidFill>
                <a:latin typeface="Kumbh Sans"/>
              </a:rPr>
              <a:t>Kontaktní osoby v regionech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3583940" y="5302230"/>
            <a:ext cx="2585720" cy="38290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C3D13"/>
                </a:solidFill>
                <a:latin typeface="Kumbh Sans"/>
              </a:rPr>
              <a:t>Daniela &amp; Jaromír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116053" y="5296117"/>
            <a:ext cx="747078" cy="382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>
                <a:solidFill>
                  <a:srgbClr val="0C3D13"/>
                </a:solidFill>
                <a:latin typeface="Kumbh Sans"/>
              </a:rPr>
              <a:t>Kamil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7467601" y="5288004"/>
            <a:ext cx="993028" cy="3910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C3D13"/>
                </a:solidFill>
                <a:latin typeface="Kumbh Sans"/>
              </a:rPr>
              <a:t>Andrea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609269" y="6028595"/>
            <a:ext cx="2589316" cy="111016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089558" y="-989419"/>
            <a:ext cx="2846271" cy="2846271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83266" y="5805864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00091" y="1856852"/>
            <a:ext cx="2368180" cy="3486891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914701">
            <a:off x="3694195" y="3469999"/>
            <a:ext cx="1837970" cy="2131728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283266" y="655320"/>
            <a:ext cx="6326003" cy="6400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79"/>
              </a:lnSpc>
            </a:pPr>
            <a:r>
              <a:rPr lang="en-US" sz="3699">
                <a:solidFill>
                  <a:srgbClr val="FBA72C"/>
                </a:solidFill>
                <a:latin typeface="Kumbh Sans"/>
              </a:rPr>
              <a:t>Kontaktní osoby v regionech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7467600" y="5296117"/>
            <a:ext cx="422870" cy="38279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079"/>
              </a:lnSpc>
            </a:pPr>
            <a:r>
              <a:rPr lang="en-US" sz="2199" dirty="0">
                <a:solidFill>
                  <a:srgbClr val="0C3D13"/>
                </a:solidFill>
                <a:latin typeface="Kumbh Sans"/>
              </a:rPr>
              <a:t>Ivo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83266" y="2401417"/>
            <a:ext cx="5088285" cy="11988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Nové kontaktní místo</a:t>
            </a:r>
          </a:p>
          <a:p>
            <a:pPr algn="ctr">
              <a:lnSpc>
                <a:spcPts val="4759"/>
              </a:lnSpc>
            </a:pPr>
            <a:r>
              <a:rPr lang="en-US" sz="3399">
                <a:solidFill>
                  <a:srgbClr val="0C3D13"/>
                </a:solidFill>
                <a:latin typeface="Kumbh Sans"/>
              </a:rPr>
              <a:t>v Šumperku </a:t>
            </a:r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6400091" y="5921321"/>
            <a:ext cx="2589316" cy="111016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797793" y="-848345"/>
            <a:ext cx="2955807" cy="2955807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5134" y="5974117"/>
            <a:ext cx="6027338" cy="1341083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573506" y="1612646"/>
            <a:ext cx="4448574" cy="4089908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0" y="386715"/>
            <a:ext cx="5445071" cy="6800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59"/>
              </a:lnSpc>
            </a:pPr>
            <a:r>
              <a:rPr lang="en-US" sz="3899">
                <a:solidFill>
                  <a:srgbClr val="FBA72C"/>
                </a:solidFill>
                <a:latin typeface="Kumbh Sans"/>
              </a:rPr>
              <a:t>Motivační přednášky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475090" y="1545971"/>
            <a:ext cx="3820636" cy="11112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28"/>
              </a:lnSpc>
            </a:pPr>
            <a:r>
              <a:rPr lang="en-US" sz="3163">
                <a:solidFill>
                  <a:srgbClr val="0C3D13"/>
                </a:solidFill>
                <a:latin typeface="Kumbh Sans"/>
              </a:rPr>
              <a:t>Střední školy </a:t>
            </a:r>
          </a:p>
          <a:p>
            <a:pPr algn="ctr">
              <a:lnSpc>
                <a:spcPts val="4428"/>
              </a:lnSpc>
            </a:pPr>
            <a:r>
              <a:rPr lang="en-US" sz="3163">
                <a:solidFill>
                  <a:srgbClr val="0C3D13"/>
                </a:solidFill>
                <a:latin typeface="Kumbh Sans"/>
              </a:rPr>
              <a:t>v Olomouckém kraji 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-68309" y="4352926"/>
            <a:ext cx="2649989" cy="54489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93"/>
              </a:lnSpc>
            </a:pPr>
            <a:r>
              <a:rPr lang="en-US" sz="3137">
                <a:solidFill>
                  <a:srgbClr val="0C3D13"/>
                </a:solidFill>
                <a:latin typeface="Kumbh Sans"/>
              </a:rPr>
              <a:t>Studenti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2520392" y="2519358"/>
            <a:ext cx="4106228" cy="866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FBA72C"/>
                </a:solidFill>
                <a:latin typeface="Kumbh Sans"/>
              </a:rPr>
              <a:t>8+4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950778" y="4849472"/>
            <a:ext cx="1948690" cy="8866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182"/>
              </a:lnSpc>
            </a:pPr>
            <a:r>
              <a:rPr lang="en-US" sz="5130">
                <a:solidFill>
                  <a:srgbClr val="FBA72C"/>
                </a:solidFill>
                <a:latin typeface="Kumbh Sans"/>
              </a:rPr>
              <a:t>300+</a:t>
            </a: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432764" y="6028595"/>
            <a:ext cx="2589316" cy="1110169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>
            <a:off x="275134" y="3118485"/>
            <a:ext cx="1963103" cy="53911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</a:pPr>
            <a:r>
              <a:rPr lang="en-US" sz="3100">
                <a:solidFill>
                  <a:srgbClr val="0C3D13"/>
                </a:solidFill>
                <a:latin typeface="Kumbh Sans"/>
              </a:rPr>
              <a:t>Přednášky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872009" y="3552825"/>
            <a:ext cx="4106228" cy="866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999"/>
              </a:lnSpc>
            </a:pPr>
            <a:r>
              <a:rPr lang="en-US" sz="4999">
                <a:solidFill>
                  <a:srgbClr val="FBA72C"/>
                </a:solidFill>
                <a:latin typeface="Kumbh Sans"/>
              </a:rPr>
              <a:t>13+4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153</Words>
  <Application>Microsoft Office PowerPoint</Application>
  <PresentationFormat>Vlastní</PresentationFormat>
  <Paragraphs>49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Kumbh Sans</vt:lpstr>
      <vt:lpstr>Calibri</vt:lpstr>
      <vt:lpstr>Arial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NašlápnuTO</dc:title>
  <dc:creator>Lucie Krystková│ICOK</dc:creator>
  <cp:lastModifiedBy>Lucie Krystková│ICOK</cp:lastModifiedBy>
  <cp:revision>2</cp:revision>
  <dcterms:created xsi:type="dcterms:W3CDTF">2006-08-16T00:00:00Z</dcterms:created>
  <dcterms:modified xsi:type="dcterms:W3CDTF">2021-11-29T21:48:07Z</dcterms:modified>
  <dc:identifier>DAExDfG_-Tc</dc:identifier>
</cp:coreProperties>
</file>