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372" r:id="rId2"/>
    <p:sldId id="352" r:id="rId3"/>
    <p:sldId id="335" r:id="rId4"/>
    <p:sldId id="349" r:id="rId5"/>
    <p:sldId id="350" r:id="rId6"/>
    <p:sldId id="354" r:id="rId7"/>
    <p:sldId id="351" r:id="rId8"/>
    <p:sldId id="355" r:id="rId9"/>
    <p:sldId id="356" r:id="rId10"/>
    <p:sldId id="357" r:id="rId11"/>
    <p:sldId id="375" r:id="rId12"/>
    <p:sldId id="376" r:id="rId13"/>
    <p:sldId id="358" r:id="rId14"/>
    <p:sldId id="374" r:id="rId15"/>
    <p:sldId id="369" r:id="rId16"/>
    <p:sldId id="360" r:id="rId17"/>
    <p:sldId id="361" r:id="rId18"/>
    <p:sldId id="362" r:id="rId19"/>
    <p:sldId id="363" r:id="rId20"/>
    <p:sldId id="364" r:id="rId21"/>
    <p:sldId id="370" r:id="rId22"/>
    <p:sldId id="373" r:id="rId23"/>
  </p:sldIdLst>
  <p:sldSz cx="9144000" cy="6858000" type="screen4x3"/>
  <p:notesSz cx="6769100" cy="9906000"/>
  <p:defaultTextStyle>
    <a:defPPr>
      <a:defRPr lang="cs-CZ"/>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1E96"/>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řední styl 2 – zvýraznění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87" autoAdjust="0"/>
    <p:restoredTop sz="94628" autoAdjust="0"/>
  </p:normalViewPr>
  <p:slideViewPr>
    <p:cSldViewPr>
      <p:cViewPr>
        <p:scale>
          <a:sx n="80" d="100"/>
          <a:sy n="80" d="100"/>
        </p:scale>
        <p:origin x="-960" y="-58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1" y="2"/>
            <a:ext cx="2933805" cy="494583"/>
          </a:xfrm>
          <a:prstGeom prst="rect">
            <a:avLst/>
          </a:prstGeom>
        </p:spPr>
        <p:txBody>
          <a:bodyPr vert="horz" lIns="92094" tIns="46047" rIns="92094" bIns="46047" rtlCol="0"/>
          <a:lstStyle>
            <a:lvl1pPr algn="l">
              <a:defRPr sz="1200"/>
            </a:lvl1pPr>
          </a:lstStyle>
          <a:p>
            <a:endParaRPr lang="cs-CZ"/>
          </a:p>
        </p:txBody>
      </p:sp>
      <p:sp>
        <p:nvSpPr>
          <p:cNvPr id="3" name="Zástupný symbol pro datum 2"/>
          <p:cNvSpPr>
            <a:spLocks noGrp="1"/>
          </p:cNvSpPr>
          <p:nvPr>
            <p:ph type="dt" sz="quarter" idx="1"/>
          </p:nvPr>
        </p:nvSpPr>
        <p:spPr>
          <a:xfrm>
            <a:off x="3833716" y="2"/>
            <a:ext cx="2933805" cy="494583"/>
          </a:xfrm>
          <a:prstGeom prst="rect">
            <a:avLst/>
          </a:prstGeom>
        </p:spPr>
        <p:txBody>
          <a:bodyPr vert="horz" lIns="92094" tIns="46047" rIns="92094" bIns="46047" rtlCol="0"/>
          <a:lstStyle>
            <a:lvl1pPr algn="r">
              <a:defRPr sz="1200"/>
            </a:lvl1pPr>
          </a:lstStyle>
          <a:p>
            <a:fld id="{F9EF7CDA-E863-49D5-9662-EED572FB6804}" type="datetimeFigureOut">
              <a:rPr lang="cs-CZ" smtClean="0"/>
              <a:pPr/>
              <a:t>16.2.2016</a:t>
            </a:fld>
            <a:endParaRPr lang="cs-CZ"/>
          </a:p>
        </p:txBody>
      </p:sp>
      <p:sp>
        <p:nvSpPr>
          <p:cNvPr id="4" name="Zástupný symbol pro zápatí 3"/>
          <p:cNvSpPr>
            <a:spLocks noGrp="1"/>
          </p:cNvSpPr>
          <p:nvPr>
            <p:ph type="ftr" sz="quarter" idx="2"/>
          </p:nvPr>
        </p:nvSpPr>
        <p:spPr>
          <a:xfrm>
            <a:off x="1" y="9408230"/>
            <a:ext cx="2933805" cy="496177"/>
          </a:xfrm>
          <a:prstGeom prst="rect">
            <a:avLst/>
          </a:prstGeom>
        </p:spPr>
        <p:txBody>
          <a:bodyPr vert="horz" lIns="92094" tIns="46047" rIns="92094" bIns="46047"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33716" y="9408230"/>
            <a:ext cx="2933805" cy="496177"/>
          </a:xfrm>
          <a:prstGeom prst="rect">
            <a:avLst/>
          </a:prstGeom>
        </p:spPr>
        <p:txBody>
          <a:bodyPr vert="horz" lIns="92094" tIns="46047" rIns="92094" bIns="46047" rtlCol="0" anchor="b"/>
          <a:lstStyle>
            <a:lvl1pPr algn="r">
              <a:defRPr sz="1200"/>
            </a:lvl1pPr>
          </a:lstStyle>
          <a:p>
            <a:fld id="{BD62F5E9-B24A-432A-9246-582C9CD5D670}" type="slidenum">
              <a:rPr lang="cs-CZ" smtClean="0"/>
              <a:pPr/>
              <a:t>‹#›</a:t>
            </a:fld>
            <a:endParaRPr lang="cs-CZ"/>
          </a:p>
        </p:txBody>
      </p:sp>
    </p:spTree>
    <p:extLst>
      <p:ext uri="{BB962C8B-B14F-4D97-AF65-F5344CB8AC3E}">
        <p14:creationId xmlns:p14="http://schemas.microsoft.com/office/powerpoint/2010/main" val="159088220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1" y="1"/>
            <a:ext cx="2933276" cy="495300"/>
          </a:xfrm>
          <a:prstGeom prst="rect">
            <a:avLst/>
          </a:prstGeom>
        </p:spPr>
        <p:txBody>
          <a:bodyPr vert="horz" lIns="92094" tIns="46047" rIns="92094" bIns="46047" rtlCol="0"/>
          <a:lstStyle>
            <a:lvl1pPr algn="l">
              <a:defRPr sz="1200"/>
            </a:lvl1pPr>
          </a:lstStyle>
          <a:p>
            <a:pPr>
              <a:defRPr/>
            </a:pPr>
            <a:endParaRPr lang="cs-CZ"/>
          </a:p>
        </p:txBody>
      </p:sp>
      <p:sp>
        <p:nvSpPr>
          <p:cNvPr id="3" name="Zástupný symbol pro datum 2"/>
          <p:cNvSpPr>
            <a:spLocks noGrp="1"/>
          </p:cNvSpPr>
          <p:nvPr>
            <p:ph type="dt" idx="1"/>
          </p:nvPr>
        </p:nvSpPr>
        <p:spPr>
          <a:xfrm>
            <a:off x="3834259" y="1"/>
            <a:ext cx="2933276" cy="495300"/>
          </a:xfrm>
          <a:prstGeom prst="rect">
            <a:avLst/>
          </a:prstGeom>
        </p:spPr>
        <p:txBody>
          <a:bodyPr vert="horz" lIns="92094" tIns="46047" rIns="92094" bIns="46047" rtlCol="0"/>
          <a:lstStyle>
            <a:lvl1pPr algn="r">
              <a:defRPr sz="1200"/>
            </a:lvl1pPr>
          </a:lstStyle>
          <a:p>
            <a:pPr>
              <a:defRPr/>
            </a:pPr>
            <a:fld id="{6C633949-4E4B-4AEB-9CE7-91918ADEEBCC}" type="datetimeFigureOut">
              <a:rPr lang="cs-CZ"/>
              <a:pPr>
                <a:defRPr/>
              </a:pPr>
              <a:t>16.2.2016</a:t>
            </a:fld>
            <a:endParaRPr lang="cs-CZ"/>
          </a:p>
        </p:txBody>
      </p:sp>
      <p:sp>
        <p:nvSpPr>
          <p:cNvPr id="4" name="Zástupný symbol pro obrázek snímku 3"/>
          <p:cNvSpPr>
            <a:spLocks noGrp="1" noRot="1" noChangeAspect="1"/>
          </p:cNvSpPr>
          <p:nvPr>
            <p:ph type="sldImg" idx="2"/>
          </p:nvPr>
        </p:nvSpPr>
        <p:spPr>
          <a:xfrm>
            <a:off x="908050" y="742950"/>
            <a:ext cx="4953000" cy="3714750"/>
          </a:xfrm>
          <a:prstGeom prst="rect">
            <a:avLst/>
          </a:prstGeom>
          <a:noFill/>
          <a:ln w="12700">
            <a:solidFill>
              <a:prstClr val="black"/>
            </a:solidFill>
          </a:ln>
        </p:spPr>
        <p:txBody>
          <a:bodyPr vert="horz" lIns="92094" tIns="46047" rIns="92094" bIns="46047" rtlCol="0" anchor="ctr"/>
          <a:lstStyle/>
          <a:p>
            <a:pPr lvl="0"/>
            <a:endParaRPr lang="cs-CZ" noProof="0" smtClean="0"/>
          </a:p>
        </p:txBody>
      </p:sp>
      <p:sp>
        <p:nvSpPr>
          <p:cNvPr id="5" name="Zástupný symbol pro poznámky 4"/>
          <p:cNvSpPr>
            <a:spLocks noGrp="1"/>
          </p:cNvSpPr>
          <p:nvPr>
            <p:ph type="body" sz="quarter" idx="3"/>
          </p:nvPr>
        </p:nvSpPr>
        <p:spPr>
          <a:xfrm>
            <a:off x="676910" y="4705351"/>
            <a:ext cx="5415280" cy="4457700"/>
          </a:xfrm>
          <a:prstGeom prst="rect">
            <a:avLst/>
          </a:prstGeom>
        </p:spPr>
        <p:txBody>
          <a:bodyPr vert="horz" lIns="92094" tIns="46047" rIns="92094" bIns="46047" rtlCol="0">
            <a:normAutofit/>
          </a:bodyPr>
          <a:lstStyle/>
          <a:p>
            <a:pPr lvl="0"/>
            <a:r>
              <a:rPr lang="cs-CZ" noProof="0" smtClean="0"/>
              <a:t>Klepnutím lze upravit styly předlohy textu.</a:t>
            </a:r>
          </a:p>
          <a:p>
            <a:pPr lvl="1"/>
            <a:r>
              <a:rPr lang="cs-CZ" noProof="0" smtClean="0"/>
              <a:t>Druhá úroveň</a:t>
            </a:r>
          </a:p>
          <a:p>
            <a:pPr lvl="2"/>
            <a:r>
              <a:rPr lang="cs-CZ" noProof="0" smtClean="0"/>
              <a:t>Třetí úroveň</a:t>
            </a:r>
          </a:p>
          <a:p>
            <a:pPr lvl="3"/>
            <a:r>
              <a:rPr lang="cs-CZ" noProof="0" smtClean="0"/>
              <a:t>Čtvrtá úroveň</a:t>
            </a:r>
          </a:p>
          <a:p>
            <a:pPr lvl="4"/>
            <a:r>
              <a:rPr lang="cs-CZ" noProof="0" smtClean="0"/>
              <a:t>Pátá úroveň</a:t>
            </a:r>
          </a:p>
        </p:txBody>
      </p:sp>
      <p:sp>
        <p:nvSpPr>
          <p:cNvPr id="6" name="Zástupný symbol pro zápatí 5"/>
          <p:cNvSpPr>
            <a:spLocks noGrp="1"/>
          </p:cNvSpPr>
          <p:nvPr>
            <p:ph type="ftr" sz="quarter" idx="4"/>
          </p:nvPr>
        </p:nvSpPr>
        <p:spPr>
          <a:xfrm>
            <a:off x="1" y="9408982"/>
            <a:ext cx="2933276" cy="495300"/>
          </a:xfrm>
          <a:prstGeom prst="rect">
            <a:avLst/>
          </a:prstGeom>
        </p:spPr>
        <p:txBody>
          <a:bodyPr vert="horz" lIns="92094" tIns="46047" rIns="92094" bIns="46047" rtlCol="0" anchor="b"/>
          <a:lstStyle>
            <a:lvl1pPr algn="l">
              <a:defRPr sz="1200"/>
            </a:lvl1pPr>
          </a:lstStyle>
          <a:p>
            <a:pPr>
              <a:defRPr/>
            </a:pPr>
            <a:endParaRPr lang="cs-CZ"/>
          </a:p>
        </p:txBody>
      </p:sp>
      <p:sp>
        <p:nvSpPr>
          <p:cNvPr id="7" name="Zástupný symbol pro číslo snímku 6"/>
          <p:cNvSpPr>
            <a:spLocks noGrp="1"/>
          </p:cNvSpPr>
          <p:nvPr>
            <p:ph type="sldNum" sz="quarter" idx="5"/>
          </p:nvPr>
        </p:nvSpPr>
        <p:spPr>
          <a:xfrm>
            <a:off x="3834259" y="9408982"/>
            <a:ext cx="2933276" cy="495300"/>
          </a:xfrm>
          <a:prstGeom prst="rect">
            <a:avLst/>
          </a:prstGeom>
        </p:spPr>
        <p:txBody>
          <a:bodyPr vert="horz" lIns="92094" tIns="46047" rIns="92094" bIns="46047" rtlCol="0" anchor="b"/>
          <a:lstStyle>
            <a:lvl1pPr algn="r">
              <a:defRPr sz="1200"/>
            </a:lvl1pPr>
          </a:lstStyle>
          <a:p>
            <a:pPr>
              <a:defRPr/>
            </a:pPr>
            <a:fld id="{F642B231-0557-4C09-A458-E88E2D468732}" type="slidenum">
              <a:rPr lang="cs-CZ"/>
              <a:pPr>
                <a:defRPr/>
              </a:pPr>
              <a:t>‹#›</a:t>
            </a:fld>
            <a:endParaRPr lang="cs-CZ"/>
          </a:p>
        </p:txBody>
      </p:sp>
    </p:spTree>
    <p:extLst>
      <p:ext uri="{BB962C8B-B14F-4D97-AF65-F5344CB8AC3E}">
        <p14:creationId xmlns:p14="http://schemas.microsoft.com/office/powerpoint/2010/main" val="427637689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pic>
        <p:nvPicPr>
          <p:cNvPr id="4" name="Obrázek 7" descr="1600×1200_UP_-01.jpg"/>
          <p:cNvPicPr>
            <a:picLocks noChangeAspect="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2" name="Nadpis 1"/>
          <p:cNvSpPr>
            <a:spLocks noGrp="1"/>
          </p:cNvSpPr>
          <p:nvPr>
            <p:ph type="ctrTitle"/>
          </p:nvPr>
        </p:nvSpPr>
        <p:spPr>
          <a:xfrm>
            <a:off x="685800" y="3975199"/>
            <a:ext cx="7772400" cy="1470025"/>
          </a:xfrm>
        </p:spPr>
        <p:txBody>
          <a:bodyPr anchor="b"/>
          <a:lstStyle>
            <a:lvl1pPr algn="ctr">
              <a:defRPr sz="7000" b="0"/>
            </a:lvl1pPr>
          </a:lstStyle>
          <a:p>
            <a:r>
              <a:rPr lang="cs-CZ" smtClean="0"/>
              <a:t>Klepnutím lze upravit styl předlohy nadpisů.</a:t>
            </a:r>
            <a:endParaRPr lang="cs-CZ" dirty="0"/>
          </a:p>
        </p:txBody>
      </p:sp>
      <p:sp>
        <p:nvSpPr>
          <p:cNvPr id="3" name="Podnadpis 2"/>
          <p:cNvSpPr>
            <a:spLocks noGrp="1"/>
          </p:cNvSpPr>
          <p:nvPr>
            <p:ph type="subTitle" idx="1"/>
          </p:nvPr>
        </p:nvSpPr>
        <p:spPr>
          <a:xfrm>
            <a:off x="683568" y="5301208"/>
            <a:ext cx="7776864" cy="576064"/>
          </a:xfrm>
        </p:spPr>
        <p:txBody>
          <a:bodyPr>
            <a:normAutofit/>
          </a:bodyPr>
          <a:lstStyle>
            <a:lvl1pPr marL="0" indent="0" algn="ctr">
              <a:buNone/>
              <a:defRPr sz="3000" b="1">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Klepnutím lze upravit styl předlohy podnadpisů.</a:t>
            </a:r>
            <a:endParaRPr lang="cs-CZ" dirty="0"/>
          </a:p>
        </p:txBody>
      </p:sp>
      <p:sp>
        <p:nvSpPr>
          <p:cNvPr id="5" name="Zástupný symbol pro datum 3"/>
          <p:cNvSpPr>
            <a:spLocks noGrp="1"/>
          </p:cNvSpPr>
          <p:nvPr>
            <p:ph type="dt" sz="half" idx="10"/>
          </p:nvPr>
        </p:nvSpPr>
        <p:spPr/>
        <p:txBody>
          <a:bodyPr/>
          <a:lstStyle>
            <a:lvl1pPr>
              <a:defRPr>
                <a:solidFill>
                  <a:srgbClr val="999999"/>
                </a:solidFill>
              </a:defRPr>
            </a:lvl1pPr>
          </a:lstStyle>
          <a:p>
            <a:pPr>
              <a:defRPr/>
            </a:pPr>
            <a:fld id="{65E3E243-1AEA-4FAA-B495-A1555346E2D7}" type="datetime1">
              <a:rPr lang="cs-CZ"/>
              <a:pPr>
                <a:defRPr/>
              </a:pPr>
              <a:t>16.2.2016</a:t>
            </a:fld>
            <a:endParaRPr lang="cs-CZ"/>
          </a:p>
        </p:txBody>
      </p:sp>
      <p:sp>
        <p:nvSpPr>
          <p:cNvPr id="6" name="Zástupný symbol pro zápatí 4"/>
          <p:cNvSpPr>
            <a:spLocks noGrp="1"/>
          </p:cNvSpPr>
          <p:nvPr>
            <p:ph type="ftr" sz="quarter" idx="11"/>
          </p:nvPr>
        </p:nvSpPr>
        <p:spPr/>
        <p:txBody>
          <a:bodyPr/>
          <a:lstStyle>
            <a:lvl1pPr>
              <a:defRPr>
                <a:solidFill>
                  <a:srgbClr val="999999"/>
                </a:solidFill>
              </a:defRPr>
            </a:lvl1pPr>
          </a:lstStyle>
          <a:p>
            <a:pPr>
              <a:defRPr/>
            </a:pPr>
            <a:endParaRPr lang="cs-CZ"/>
          </a:p>
        </p:txBody>
      </p:sp>
      <p:sp>
        <p:nvSpPr>
          <p:cNvPr id="7" name="Zástupný symbol pro číslo snímku 5"/>
          <p:cNvSpPr>
            <a:spLocks noGrp="1"/>
          </p:cNvSpPr>
          <p:nvPr>
            <p:ph type="sldNum" sz="quarter" idx="12"/>
          </p:nvPr>
        </p:nvSpPr>
        <p:spPr/>
        <p:txBody>
          <a:bodyPr/>
          <a:lstStyle>
            <a:lvl1pPr>
              <a:defRPr>
                <a:solidFill>
                  <a:srgbClr val="999999"/>
                </a:solidFill>
              </a:defRPr>
            </a:lvl1pPr>
          </a:lstStyle>
          <a:p>
            <a:pPr>
              <a:defRPr/>
            </a:pPr>
            <a:fld id="{853DA629-D3B3-49B5-BD5A-A5637C78E74E}" type="slidenum">
              <a:rPr lang="cs-CZ"/>
              <a:pPr>
                <a:defRPr/>
              </a:pPr>
              <a:t>‹#›</a:t>
            </a:fld>
            <a:endParaRPr lang="cs-CZ"/>
          </a:p>
        </p:txBody>
      </p:sp>
    </p:spTree>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ředělová strana">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4695279"/>
            <a:ext cx="8134672" cy="1470025"/>
          </a:xfrm>
        </p:spPr>
        <p:txBody>
          <a:bodyPr anchor="b"/>
          <a:lstStyle>
            <a:lvl1pPr algn="l">
              <a:defRPr sz="7000" b="0">
                <a:solidFill>
                  <a:srgbClr val="999999"/>
                </a:solidFill>
              </a:defRPr>
            </a:lvl1pPr>
          </a:lstStyle>
          <a:p>
            <a:r>
              <a:rPr lang="cs-CZ" smtClean="0"/>
              <a:t>Klepnutím lze upravit styl předlohy nadpisů.</a:t>
            </a:r>
            <a:endParaRPr lang="cs-CZ" dirty="0"/>
          </a:p>
        </p:txBody>
      </p:sp>
      <p:sp>
        <p:nvSpPr>
          <p:cNvPr id="3" name="Zástupný symbol pro datum 3"/>
          <p:cNvSpPr>
            <a:spLocks noGrp="1"/>
          </p:cNvSpPr>
          <p:nvPr>
            <p:ph type="dt" sz="half" idx="10"/>
          </p:nvPr>
        </p:nvSpPr>
        <p:spPr/>
        <p:txBody>
          <a:bodyPr/>
          <a:lstStyle>
            <a:lvl1pPr>
              <a:defRPr/>
            </a:lvl1pPr>
          </a:lstStyle>
          <a:p>
            <a:pPr>
              <a:defRPr/>
            </a:pPr>
            <a:fld id="{B3CE72A7-2AB9-447C-A14E-9E09C63F5A5B}" type="datetime1">
              <a:rPr lang="cs-CZ"/>
              <a:pPr>
                <a:defRPr/>
              </a:pPr>
              <a:t>16.2.2016</a:t>
            </a:fld>
            <a:endParaRPr lang="cs-CZ" dirty="0"/>
          </a:p>
        </p:txBody>
      </p:sp>
      <p:sp>
        <p:nvSpPr>
          <p:cNvPr id="4" name="Zástupný symbol pro zápatí 4"/>
          <p:cNvSpPr>
            <a:spLocks noGrp="1"/>
          </p:cNvSpPr>
          <p:nvPr>
            <p:ph type="ftr" sz="quarter" idx="11"/>
          </p:nvPr>
        </p:nvSpPr>
        <p:spPr/>
        <p:txBody>
          <a:bodyPr/>
          <a:lstStyle>
            <a:lvl1pPr>
              <a:defRPr/>
            </a:lvl1pPr>
          </a:lstStyle>
          <a:p>
            <a:pPr>
              <a:defRPr/>
            </a:pPr>
            <a:endParaRPr lang="cs-CZ"/>
          </a:p>
        </p:txBody>
      </p:sp>
      <p:sp>
        <p:nvSpPr>
          <p:cNvPr id="5" name="Zástupný symbol pro číslo snímku 5"/>
          <p:cNvSpPr>
            <a:spLocks noGrp="1"/>
          </p:cNvSpPr>
          <p:nvPr>
            <p:ph type="sldNum" sz="quarter" idx="12"/>
          </p:nvPr>
        </p:nvSpPr>
        <p:spPr/>
        <p:txBody>
          <a:bodyPr/>
          <a:lstStyle>
            <a:lvl1pPr>
              <a:defRPr/>
            </a:lvl1pPr>
          </a:lstStyle>
          <a:p>
            <a:pPr>
              <a:defRPr/>
            </a:pPr>
            <a:fld id="{05FFD442-C700-4F2F-873B-B0C81A576001}" type="slidenum">
              <a:rPr lang="cs-CZ"/>
              <a:pPr>
                <a:defRPr/>
              </a:pPr>
              <a:t>‹#›</a:t>
            </a:fld>
            <a:endParaRPr lang="cs-CZ"/>
          </a:p>
        </p:txBody>
      </p:sp>
    </p:spTree>
  </p:cSld>
  <p:clrMapOvr>
    <a:masterClrMapping/>
  </p:clrMapOvr>
  <p:transition spd="med">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Klepnutím lze upravit styl předlohy nadpisů.</a:t>
            </a:r>
            <a:endParaRPr lang="cs-CZ"/>
          </a:p>
        </p:txBody>
      </p:sp>
      <p:sp>
        <p:nvSpPr>
          <p:cNvPr id="3" name="Zástupný symbol pro obsah 2"/>
          <p:cNvSpPr>
            <a:spLocks noGrp="1"/>
          </p:cNvSpPr>
          <p:nvPr>
            <p:ph idx="1"/>
          </p:nvPr>
        </p:nvSpPr>
        <p:spPr/>
        <p:txBody>
          <a:bodyPr/>
          <a:lstStyle>
            <a:lvl1pPr marL="360000">
              <a:defRPr/>
            </a:lvl1p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dirty="0"/>
          </a:p>
        </p:txBody>
      </p:sp>
      <p:sp>
        <p:nvSpPr>
          <p:cNvPr id="4" name="Zástupný symbol pro datum 3"/>
          <p:cNvSpPr>
            <a:spLocks noGrp="1"/>
          </p:cNvSpPr>
          <p:nvPr>
            <p:ph type="dt" sz="half" idx="10"/>
          </p:nvPr>
        </p:nvSpPr>
        <p:spPr/>
        <p:txBody>
          <a:bodyPr/>
          <a:lstStyle>
            <a:lvl1pPr>
              <a:defRPr/>
            </a:lvl1pPr>
          </a:lstStyle>
          <a:p>
            <a:pPr>
              <a:defRPr/>
            </a:pPr>
            <a:fld id="{CFA387A5-492F-4C56-880D-A6BD89FA1F89}" type="datetime1">
              <a:rPr lang="cs-CZ"/>
              <a:pPr>
                <a:defRPr/>
              </a:pPr>
              <a:t>16.2.2016</a:t>
            </a:fld>
            <a:endParaRPr lang="cs-CZ" dirty="0"/>
          </a:p>
        </p:txBody>
      </p:sp>
      <p:sp>
        <p:nvSpPr>
          <p:cNvPr id="5" name="Zástupný symbol pro zápatí 4"/>
          <p:cNvSpPr>
            <a:spLocks noGrp="1"/>
          </p:cNvSpPr>
          <p:nvPr>
            <p:ph type="ftr" sz="quarter" idx="11"/>
          </p:nvPr>
        </p:nvSpPr>
        <p:spPr/>
        <p:txBody>
          <a:bodyPr/>
          <a:lstStyle>
            <a:lvl1pPr>
              <a:defRPr/>
            </a:lvl1pPr>
          </a:lstStyle>
          <a:p>
            <a:pPr>
              <a:defRPr/>
            </a:pPr>
            <a:endParaRPr lang="cs-CZ"/>
          </a:p>
        </p:txBody>
      </p:sp>
      <p:sp>
        <p:nvSpPr>
          <p:cNvPr id="6" name="Zástupný symbol pro číslo snímku 5"/>
          <p:cNvSpPr>
            <a:spLocks noGrp="1"/>
          </p:cNvSpPr>
          <p:nvPr>
            <p:ph type="sldNum" sz="quarter" idx="12"/>
          </p:nvPr>
        </p:nvSpPr>
        <p:spPr/>
        <p:txBody>
          <a:bodyPr/>
          <a:lstStyle>
            <a:lvl1pPr>
              <a:defRPr/>
            </a:lvl1pPr>
          </a:lstStyle>
          <a:p>
            <a:pPr>
              <a:defRPr/>
            </a:pPr>
            <a:fld id="{89CCD60A-37A9-4939-B6D6-B2D7779A73CC}" type="slidenum">
              <a:rPr lang="cs-CZ"/>
              <a:pPr>
                <a:defRPr/>
              </a:pPr>
              <a:t>‹#›</a:t>
            </a:fld>
            <a:endParaRPr lang="cs-CZ"/>
          </a:p>
        </p:txBody>
      </p:sp>
    </p:spTree>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173C2FF0-0D23-43C4-8A07-E9EFF8374124}" type="datetimeFigureOut">
              <a:rPr lang="cs-CZ" smtClean="0"/>
              <a:t>16.2.2016</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780D82E-AAAF-4DD9-A202-EFBCE6865F28}" type="slidenum">
              <a:rPr lang="cs-CZ" smtClean="0"/>
              <a:t>‹#›</a:t>
            </a:fld>
            <a:endParaRPr lang="cs-CZ"/>
          </a:p>
        </p:txBody>
      </p:sp>
    </p:spTree>
    <p:extLst>
      <p:ext uri="{BB962C8B-B14F-4D97-AF65-F5344CB8AC3E}">
        <p14:creationId xmlns:p14="http://schemas.microsoft.com/office/powerpoint/2010/main" val="306592388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6" name="Obrázek 7" descr="1600×1200_UP_-02opr.jpg"/>
          <p:cNvPicPr>
            <a:picLocks noChangeAspect="1"/>
          </p:cNvPicPr>
          <p:nvPr/>
        </p:nvPicPr>
        <p:blipFill>
          <a:blip r:embed="rId6" cstate="print"/>
          <a:srcRect/>
          <a:stretch>
            <a:fillRect/>
          </a:stretch>
        </p:blipFill>
        <p:spPr bwMode="auto">
          <a:xfrm>
            <a:off x="3175" y="0"/>
            <a:ext cx="9137650" cy="6858000"/>
          </a:xfrm>
          <a:prstGeom prst="rect">
            <a:avLst/>
          </a:prstGeom>
          <a:noFill/>
          <a:ln w="9525">
            <a:noFill/>
            <a:miter lim="800000"/>
            <a:headEnd/>
            <a:tailEnd/>
          </a:ln>
        </p:spPr>
      </p:pic>
      <p:sp>
        <p:nvSpPr>
          <p:cNvPr id="1027" name="Zástupný symbol pro nadpis 1"/>
          <p:cNvSpPr>
            <a:spLocks noGrp="1"/>
          </p:cNvSpPr>
          <p:nvPr>
            <p:ph type="title"/>
          </p:nvPr>
        </p:nvSpPr>
        <p:spPr bwMode="auto">
          <a:xfrm>
            <a:off x="2195513" y="188913"/>
            <a:ext cx="6624637" cy="13684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 předlohy nadpisů.</a:t>
            </a:r>
          </a:p>
        </p:txBody>
      </p:sp>
      <p:sp>
        <p:nvSpPr>
          <p:cNvPr id="1028" name="Zástupný symbol pro text 2"/>
          <p:cNvSpPr>
            <a:spLocks noGrp="1"/>
          </p:cNvSpPr>
          <p:nvPr>
            <p:ph type="body" idx="1"/>
          </p:nvPr>
        </p:nvSpPr>
        <p:spPr bwMode="auto">
          <a:xfrm>
            <a:off x="684213" y="1700213"/>
            <a:ext cx="8135937" cy="44259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p>
        </p:txBody>
      </p:sp>
      <p:sp>
        <p:nvSpPr>
          <p:cNvPr id="4" name="Zástupný symbol pro datum 3"/>
          <p:cNvSpPr>
            <a:spLocks noGrp="1"/>
          </p:cNvSpPr>
          <p:nvPr>
            <p:ph type="dt" sz="half" idx="2"/>
          </p:nvPr>
        </p:nvSpPr>
        <p:spPr>
          <a:xfrm>
            <a:off x="684213" y="6516688"/>
            <a:ext cx="935037" cy="287337"/>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cs typeface="+mn-cs"/>
              </a:defRPr>
            </a:lvl1pPr>
          </a:lstStyle>
          <a:p>
            <a:pPr>
              <a:defRPr/>
            </a:pPr>
            <a:fld id="{C986F61C-A7FA-4D47-B3CB-0F36C75FF62F}" type="datetime1">
              <a:rPr lang="cs-CZ"/>
              <a:pPr>
                <a:defRPr/>
              </a:pPr>
              <a:t>16.2.2016</a:t>
            </a:fld>
            <a:endParaRPr lang="cs-CZ" dirty="0"/>
          </a:p>
        </p:txBody>
      </p:sp>
      <p:sp>
        <p:nvSpPr>
          <p:cNvPr id="5" name="Zástupný symbol pro zápatí 4"/>
          <p:cNvSpPr>
            <a:spLocks noGrp="1"/>
          </p:cNvSpPr>
          <p:nvPr>
            <p:ph type="ftr" sz="quarter" idx="3"/>
          </p:nvPr>
        </p:nvSpPr>
        <p:spPr>
          <a:xfrm>
            <a:off x="2339975" y="6516688"/>
            <a:ext cx="3960813" cy="287337"/>
          </a:xfrm>
          <a:prstGeom prst="rect">
            <a:avLst/>
          </a:prstGeom>
        </p:spPr>
        <p:txBody>
          <a:bodyPr vert="horz" lIns="91440" tIns="45720" rIns="91440" bIns="45720" rtlCol="0" anchor="ctr"/>
          <a:lstStyle>
            <a:lvl1pPr algn="l" fontAlgn="auto">
              <a:spcBef>
                <a:spcPts val="0"/>
              </a:spcBef>
              <a:spcAft>
                <a:spcPts val="0"/>
              </a:spcAft>
              <a:defRPr sz="1200">
                <a:solidFill>
                  <a:schemeClr val="bg1"/>
                </a:solidFill>
                <a:latin typeface="+mn-lt"/>
                <a:cs typeface="+mn-cs"/>
              </a:defRPr>
            </a:lvl1pPr>
          </a:lstStyle>
          <a:p>
            <a:pPr>
              <a:defRPr/>
            </a:pPr>
            <a:endParaRPr lang="cs-CZ"/>
          </a:p>
        </p:txBody>
      </p:sp>
      <p:sp>
        <p:nvSpPr>
          <p:cNvPr id="6" name="Zástupný symbol pro číslo snímku 5"/>
          <p:cNvSpPr>
            <a:spLocks noGrp="1"/>
          </p:cNvSpPr>
          <p:nvPr>
            <p:ph type="sldNum" sz="quarter" idx="4"/>
          </p:nvPr>
        </p:nvSpPr>
        <p:spPr>
          <a:xfrm>
            <a:off x="1692275" y="6516688"/>
            <a:ext cx="576263" cy="287337"/>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mn-lt"/>
                <a:cs typeface="+mn-cs"/>
              </a:defRPr>
            </a:lvl1pPr>
          </a:lstStyle>
          <a:p>
            <a:pPr>
              <a:defRPr/>
            </a:pPr>
            <a:fld id="{A456F1E5-1761-4C62-84A6-9B9FE1F3DDBF}" type="slidenum">
              <a:rPr lang="cs-CZ"/>
              <a:pPr>
                <a:defRPr/>
              </a:pPr>
              <a:t>‹#›</a:t>
            </a:fld>
            <a:endParaRPr lang="cs-CZ"/>
          </a:p>
        </p:txBody>
      </p:sp>
    </p:spTree>
  </p:cSld>
  <p:clrMap bg1="lt1" tx1="dk1" bg2="lt2" tx2="dk2" accent1="accent1" accent2="accent2" accent3="accent3" accent4="accent4" accent5="accent5" accent6="accent6" hlink="hlink" folHlink="folHlink"/>
  <p:sldLayoutIdLst>
    <p:sldLayoutId id="2147483663" r:id="rId1"/>
    <p:sldLayoutId id="2147483661" r:id="rId2"/>
    <p:sldLayoutId id="2147483662" r:id="rId3"/>
    <p:sldLayoutId id="2147483664" r:id="rId4"/>
  </p:sldLayoutIdLst>
  <p:transition spd="med">
    <p:wipe dir="r"/>
  </p:transition>
  <p:hf sldNum="0" hdr="0" ftr="0" dt="0"/>
  <p:txStyles>
    <p:titleStyle>
      <a:lvl1pPr algn="r" rtl="0" fontAlgn="base">
        <a:spcBef>
          <a:spcPct val="0"/>
        </a:spcBef>
        <a:spcAft>
          <a:spcPct val="0"/>
        </a:spcAft>
        <a:defRPr sz="4000" b="1" kern="1200">
          <a:solidFill>
            <a:srgbClr val="001E96"/>
          </a:solidFill>
          <a:latin typeface="+mj-lt"/>
          <a:ea typeface="+mj-ea"/>
          <a:cs typeface="+mj-cs"/>
        </a:defRPr>
      </a:lvl1pPr>
      <a:lvl2pPr algn="r" rtl="0" fontAlgn="base">
        <a:spcBef>
          <a:spcPct val="0"/>
        </a:spcBef>
        <a:spcAft>
          <a:spcPct val="0"/>
        </a:spcAft>
        <a:defRPr sz="4000" b="1">
          <a:solidFill>
            <a:srgbClr val="001E96"/>
          </a:solidFill>
          <a:latin typeface="Calibri" pitchFamily="34" charset="0"/>
        </a:defRPr>
      </a:lvl2pPr>
      <a:lvl3pPr algn="r" rtl="0" fontAlgn="base">
        <a:spcBef>
          <a:spcPct val="0"/>
        </a:spcBef>
        <a:spcAft>
          <a:spcPct val="0"/>
        </a:spcAft>
        <a:defRPr sz="4000" b="1">
          <a:solidFill>
            <a:srgbClr val="001E96"/>
          </a:solidFill>
          <a:latin typeface="Calibri" pitchFamily="34" charset="0"/>
        </a:defRPr>
      </a:lvl3pPr>
      <a:lvl4pPr algn="r" rtl="0" fontAlgn="base">
        <a:spcBef>
          <a:spcPct val="0"/>
        </a:spcBef>
        <a:spcAft>
          <a:spcPct val="0"/>
        </a:spcAft>
        <a:defRPr sz="4000" b="1">
          <a:solidFill>
            <a:srgbClr val="001E96"/>
          </a:solidFill>
          <a:latin typeface="Calibri" pitchFamily="34" charset="0"/>
        </a:defRPr>
      </a:lvl4pPr>
      <a:lvl5pPr algn="r" rtl="0" fontAlgn="base">
        <a:spcBef>
          <a:spcPct val="0"/>
        </a:spcBef>
        <a:spcAft>
          <a:spcPct val="0"/>
        </a:spcAft>
        <a:defRPr sz="4000" b="1">
          <a:solidFill>
            <a:srgbClr val="001E96"/>
          </a:solidFill>
          <a:latin typeface="Calibri" pitchFamily="34" charset="0"/>
        </a:defRPr>
      </a:lvl5pPr>
      <a:lvl6pPr marL="457200" algn="r" rtl="0" eaLnBrk="1" fontAlgn="base" hangingPunct="1">
        <a:spcBef>
          <a:spcPct val="0"/>
        </a:spcBef>
        <a:spcAft>
          <a:spcPct val="0"/>
        </a:spcAft>
        <a:defRPr sz="4000" b="1">
          <a:solidFill>
            <a:srgbClr val="001E96"/>
          </a:solidFill>
          <a:latin typeface="Calibri" pitchFamily="34" charset="0"/>
        </a:defRPr>
      </a:lvl6pPr>
      <a:lvl7pPr marL="914400" algn="r" rtl="0" eaLnBrk="1" fontAlgn="base" hangingPunct="1">
        <a:spcBef>
          <a:spcPct val="0"/>
        </a:spcBef>
        <a:spcAft>
          <a:spcPct val="0"/>
        </a:spcAft>
        <a:defRPr sz="4000" b="1">
          <a:solidFill>
            <a:srgbClr val="001E96"/>
          </a:solidFill>
          <a:latin typeface="Calibri" pitchFamily="34" charset="0"/>
        </a:defRPr>
      </a:lvl7pPr>
      <a:lvl8pPr marL="1371600" algn="r" rtl="0" eaLnBrk="1" fontAlgn="base" hangingPunct="1">
        <a:spcBef>
          <a:spcPct val="0"/>
        </a:spcBef>
        <a:spcAft>
          <a:spcPct val="0"/>
        </a:spcAft>
        <a:defRPr sz="4000" b="1">
          <a:solidFill>
            <a:srgbClr val="001E96"/>
          </a:solidFill>
          <a:latin typeface="Calibri" pitchFamily="34" charset="0"/>
        </a:defRPr>
      </a:lvl8pPr>
      <a:lvl9pPr marL="1828800" algn="r" rtl="0" eaLnBrk="1" fontAlgn="base" hangingPunct="1">
        <a:spcBef>
          <a:spcPct val="0"/>
        </a:spcBef>
        <a:spcAft>
          <a:spcPct val="0"/>
        </a:spcAft>
        <a:defRPr sz="4000" b="1">
          <a:solidFill>
            <a:srgbClr val="001E96"/>
          </a:solidFill>
          <a:latin typeface="Calibri" pitchFamily="34" charset="0"/>
        </a:defRPr>
      </a:lvl9pPr>
    </p:titleStyle>
    <p:bodyStyle>
      <a:lvl1pPr marL="358775" indent="-358775" algn="l" rtl="0" fontAlgn="base">
        <a:spcBef>
          <a:spcPts val="1200"/>
        </a:spcBef>
        <a:spcAft>
          <a:spcPct val="0"/>
        </a:spcAft>
        <a:buClr>
          <a:srgbClr val="001E96"/>
        </a:buClr>
        <a:buFont typeface="Arial" charset="0"/>
        <a:defRPr sz="2800" kern="1200">
          <a:solidFill>
            <a:schemeClr val="tx1"/>
          </a:solidFill>
          <a:latin typeface="+mn-lt"/>
          <a:ea typeface="+mn-ea"/>
          <a:cs typeface="+mn-cs"/>
        </a:defRPr>
      </a:lvl1pPr>
      <a:lvl2pPr marL="358775" indent="-358775" algn="l" rtl="0" fontAlgn="base">
        <a:spcBef>
          <a:spcPts val="600"/>
        </a:spcBef>
        <a:spcAft>
          <a:spcPct val="0"/>
        </a:spcAft>
        <a:buClr>
          <a:srgbClr val="001E96"/>
        </a:buClr>
        <a:buFont typeface="Arial" charset="0"/>
        <a:buChar char="•"/>
        <a:defRPr sz="2800" kern="1200">
          <a:solidFill>
            <a:schemeClr val="tx1"/>
          </a:solidFill>
          <a:latin typeface="+mn-lt"/>
          <a:ea typeface="+mn-ea"/>
          <a:cs typeface="+mn-cs"/>
        </a:defRPr>
      </a:lvl2pPr>
      <a:lvl3pPr marL="358775" indent="-358775" algn="l" rtl="0" fontAlgn="base">
        <a:spcBef>
          <a:spcPts val="600"/>
        </a:spcBef>
        <a:spcAft>
          <a:spcPct val="0"/>
        </a:spcAft>
        <a:buClr>
          <a:srgbClr val="001E96"/>
        </a:buClr>
        <a:buSzPct val="120000"/>
        <a:buFont typeface="Arial" charset="0"/>
        <a:defRPr sz="2000" kern="1200">
          <a:solidFill>
            <a:schemeClr val="tx1"/>
          </a:solidFill>
          <a:latin typeface="+mn-lt"/>
          <a:ea typeface="+mn-ea"/>
          <a:cs typeface="+mn-cs"/>
        </a:defRPr>
      </a:lvl3pPr>
      <a:lvl4pPr marL="358775" indent="-358775" algn="l" rtl="0" fontAlgn="base">
        <a:spcBef>
          <a:spcPts val="600"/>
        </a:spcBef>
        <a:spcAft>
          <a:spcPct val="0"/>
        </a:spcAft>
        <a:buFont typeface="Arial" charset="0"/>
        <a:defRPr kern="1200">
          <a:solidFill>
            <a:schemeClr val="tx1"/>
          </a:solidFill>
          <a:latin typeface="+mn-lt"/>
          <a:ea typeface="+mn-ea"/>
          <a:cs typeface="+mn-cs"/>
        </a:defRPr>
      </a:lvl4pPr>
      <a:lvl5pPr marL="358775" indent="-358775" algn="l" rtl="0" fontAlgn="base">
        <a:spcBef>
          <a:spcPts val="600"/>
        </a:spcBef>
        <a:spcAft>
          <a:spcPct val="0"/>
        </a:spcAft>
        <a:buFont typeface="Arial" charset="0"/>
        <a:defRPr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Nadpis 1"/>
          <p:cNvSpPr>
            <a:spLocks noGrp="1"/>
          </p:cNvSpPr>
          <p:nvPr>
            <p:ph type="ctrTitle"/>
          </p:nvPr>
        </p:nvSpPr>
        <p:spPr>
          <a:xfrm>
            <a:off x="685800" y="3789041"/>
            <a:ext cx="7772400" cy="1224135"/>
          </a:xfrm>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cs-CZ" sz="4000" b="1" cap="all" dirty="0" smtClean="0">
                <a:ln w="0"/>
                <a:solidFill>
                  <a:schemeClr val="tx1">
                    <a:lumMod val="95000"/>
                    <a:lumOff val="5000"/>
                  </a:schemeClr>
                </a:solidFill>
                <a:effectLst>
                  <a:reflection blurRad="12700" stA="50000" endPos="50000" dist="5000" dir="5400000" sy="-100000" rotWithShape="0"/>
                </a:effectLst>
              </a:rPr>
              <a:t>Připravované </a:t>
            </a:r>
            <a:r>
              <a:rPr lang="cs-CZ" sz="4000" b="1" cap="all" dirty="0">
                <a:ln w="0"/>
                <a:solidFill>
                  <a:schemeClr val="tx1">
                    <a:lumMod val="95000"/>
                    <a:lumOff val="5000"/>
                  </a:schemeClr>
                </a:solidFill>
                <a:effectLst>
                  <a:reflection blurRad="12700" stA="50000" endPos="50000" dist="5000" dir="5400000" sy="-100000" rotWithShape="0"/>
                </a:effectLst>
              </a:rPr>
              <a:t>projekty </a:t>
            </a:r>
            <a:r>
              <a:rPr lang="cs-CZ" sz="4000" b="1" cap="all" dirty="0" smtClean="0">
                <a:ln w="0"/>
                <a:solidFill>
                  <a:schemeClr val="tx1">
                    <a:lumMod val="95000"/>
                    <a:lumOff val="5000"/>
                  </a:schemeClr>
                </a:solidFill>
                <a:effectLst>
                  <a:reflection blurRad="12700" stA="50000" endPos="50000" dist="5000" dir="5400000" sy="-100000" rotWithShape="0"/>
                </a:effectLst>
              </a:rPr>
              <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Úřadu </a:t>
            </a:r>
            <a:r>
              <a:rPr lang="cs-CZ" sz="4000" b="1" cap="all" dirty="0">
                <a:ln w="0"/>
                <a:solidFill>
                  <a:schemeClr val="tx1">
                    <a:lumMod val="95000"/>
                    <a:lumOff val="5000"/>
                  </a:schemeClr>
                </a:solidFill>
                <a:effectLst>
                  <a:reflection blurRad="12700" stA="50000" endPos="50000" dist="5000" dir="5400000" sy="-100000" rotWithShape="0"/>
                </a:effectLst>
              </a:rPr>
              <a:t>práce </a:t>
            </a:r>
            <a:r>
              <a:rPr lang="cs-CZ" sz="4000" b="1" cap="all" dirty="0" smtClean="0">
                <a:ln w="0"/>
                <a:solidFill>
                  <a:schemeClr val="tx1">
                    <a:lumMod val="95000"/>
                    <a:lumOff val="5000"/>
                  </a:schemeClr>
                </a:solidFill>
                <a:effectLst>
                  <a:reflection blurRad="12700" stA="50000" endPos="50000" dist="5000" dir="5400000" sy="-100000" rotWithShape="0"/>
                </a:effectLst>
              </a:rPr>
              <a:t>ČR</a:t>
            </a:r>
            <a:endParaRPr lang="cs-CZ" sz="4000" b="1" cap="all" dirty="0">
              <a:ln w="0"/>
              <a:solidFill>
                <a:schemeClr val="tx1">
                  <a:lumMod val="95000"/>
                  <a:lumOff val="5000"/>
                </a:schemeClr>
              </a:solidFill>
              <a:effectLst>
                <a:reflection blurRad="12700" stA="50000" endPos="50000" dist="5000" dir="5400000" sy="-100000" rotWithShape="0"/>
              </a:effectLst>
            </a:endParaRPr>
          </a:p>
        </p:txBody>
      </p:sp>
      <p:sp>
        <p:nvSpPr>
          <p:cNvPr id="3" name="Podnadpis 2"/>
          <p:cNvSpPr>
            <a:spLocks noGrp="1"/>
          </p:cNvSpPr>
          <p:nvPr>
            <p:ph type="subTitle" idx="1"/>
          </p:nvPr>
        </p:nvSpPr>
        <p:spPr>
          <a:xfrm>
            <a:off x="1358900" y="5373216"/>
            <a:ext cx="6400800" cy="1296144"/>
          </a:xfrm>
        </p:spPr>
        <p:txBody>
          <a:bodyPr>
            <a:normAutofit fontScale="25000" lnSpcReduction="20000"/>
          </a:bodyPr>
          <a:lstStyle/>
          <a:p>
            <a:r>
              <a:rPr lang="cs-CZ" sz="10800" dirty="0" smtClean="0"/>
              <a:t>Regionální stálá konference pro území OK</a:t>
            </a:r>
          </a:p>
          <a:p>
            <a:r>
              <a:rPr lang="cs-CZ" sz="10800" dirty="0"/>
              <a:t>Pracovní </a:t>
            </a:r>
            <a:r>
              <a:rPr lang="cs-CZ" sz="10800" dirty="0" smtClean="0"/>
              <a:t>skupina </a:t>
            </a:r>
            <a:r>
              <a:rPr lang="cs-CZ" sz="10800" dirty="0"/>
              <a:t>Zaměstnanost</a:t>
            </a:r>
          </a:p>
          <a:p>
            <a:r>
              <a:rPr lang="cs-CZ" sz="10800" dirty="0" smtClean="0"/>
              <a:t>24.2.2016</a:t>
            </a:r>
            <a:endParaRPr lang="cs-CZ" sz="10800" dirty="0"/>
          </a:p>
        </p:txBody>
      </p:sp>
    </p:spTree>
    <p:extLst>
      <p:ext uri="{BB962C8B-B14F-4D97-AF65-F5344CB8AC3E}">
        <p14:creationId xmlns:p14="http://schemas.microsoft.com/office/powerpoint/2010/main" val="1019334716"/>
      </p:ext>
    </p:extLst>
  </p:cSld>
  <p:clrMapOvr>
    <a:masterClrMapping/>
  </p:clrMapOvr>
  <p:transition spd="med">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a:t>
            </a:r>
            <a:r>
              <a:rPr lang="cs-CZ" sz="1500" dirty="0"/>
              <a:t>1.1, CZ.03.1.48/0.0/0.0/15_121/0000597</a:t>
            </a:r>
            <a:endParaRPr lang="cs-CZ" sz="1500" dirty="0" smtClean="0"/>
          </a:p>
          <a:p>
            <a:pPr marL="0" indent="0" algn="just"/>
            <a:r>
              <a:rPr lang="cs-CZ" sz="1500" b="1" dirty="0" smtClean="0"/>
              <a:t>Předpokládané období </a:t>
            </a:r>
            <a:r>
              <a:rPr lang="cs-CZ" sz="1500" b="1" dirty="0"/>
              <a:t>realizace</a:t>
            </a:r>
            <a:r>
              <a:rPr lang="cs-CZ" sz="1500" dirty="0"/>
              <a:t>:  1. </a:t>
            </a:r>
            <a:r>
              <a:rPr lang="cs-CZ" sz="1500" dirty="0" smtClean="0"/>
              <a:t>1. 2016 </a:t>
            </a:r>
            <a:r>
              <a:rPr lang="cs-CZ" sz="1500" dirty="0"/>
              <a:t>- </a:t>
            </a:r>
            <a:r>
              <a:rPr lang="cs-CZ" sz="1500" dirty="0" smtClean="0"/>
              <a:t>30. 9. 2020</a:t>
            </a:r>
          </a:p>
          <a:p>
            <a:pPr marL="0" indent="0" algn="just"/>
            <a:r>
              <a:rPr lang="cs-CZ" sz="1500" b="1" dirty="0" smtClean="0"/>
              <a:t>Rozpočet projektu</a:t>
            </a:r>
            <a:r>
              <a:rPr lang="cs-CZ" sz="1500" dirty="0"/>
              <a:t>: </a:t>
            </a:r>
            <a:r>
              <a:rPr lang="cs-CZ" sz="1500" dirty="0" smtClean="0"/>
              <a:t>1,050 mld. Kč</a:t>
            </a:r>
            <a:endParaRPr lang="cs-CZ" sz="1500" dirty="0"/>
          </a:p>
          <a:p>
            <a:pPr marL="0" indent="0" algn="just"/>
            <a:r>
              <a:rPr lang="cs-CZ" sz="1500" b="1" dirty="0" smtClean="0"/>
              <a:t>Předmět projektu</a:t>
            </a:r>
            <a:r>
              <a:rPr lang="cs-CZ" sz="1500" dirty="0" smtClean="0"/>
              <a:t>: realizace poradenských programů, zabezpečených či zvolených rekvalifikací a dalších doprovodných opatření</a:t>
            </a:r>
            <a:endParaRPr lang="cs-CZ" sz="1500" dirty="0"/>
          </a:p>
          <a:p>
            <a:pPr marL="0" indent="0" algn="just"/>
            <a:r>
              <a:rPr lang="cs-CZ" sz="1500" b="1" dirty="0" smtClean="0"/>
              <a:t>Cílová skupina projektu:</a:t>
            </a:r>
            <a:r>
              <a:rPr lang="cs-CZ" sz="1500" dirty="0" smtClean="0"/>
              <a:t> </a:t>
            </a:r>
            <a:r>
              <a:rPr lang="cs-CZ" sz="1500" dirty="0"/>
              <a:t>uchazečům o zaměstnání (</a:t>
            </a:r>
            <a:r>
              <a:rPr lang="cs-CZ" sz="1500" dirty="0" err="1" smtClean="0"/>
              <a:t>ÚoZ</a:t>
            </a:r>
            <a:r>
              <a:rPr lang="cs-CZ" sz="1500" dirty="0" smtClean="0"/>
              <a:t>) a zájemci o zaměstnání (</a:t>
            </a:r>
            <a:r>
              <a:rPr lang="cs-CZ" sz="1500" dirty="0" err="1" smtClean="0"/>
              <a:t>ZoZ</a:t>
            </a:r>
            <a:r>
              <a:rPr lang="cs-CZ" sz="1500" dirty="0" smtClean="0"/>
              <a:t>)</a:t>
            </a:r>
            <a:endParaRPr lang="cs-CZ" sz="1500" dirty="0"/>
          </a:p>
          <a:p>
            <a:pPr marL="1225" lvl="0" indent="0" algn="just"/>
            <a:r>
              <a:rPr lang="cs-CZ" sz="1500" b="1" dirty="0" smtClean="0"/>
              <a:t>Cíle projektu:  </a:t>
            </a:r>
            <a:r>
              <a:rPr lang="cs-CZ" sz="1500" dirty="0" smtClean="0"/>
              <a:t>pomoci </a:t>
            </a:r>
            <a:r>
              <a:rPr lang="cs-CZ" sz="1500" dirty="0"/>
              <a:t>uchazečům a zájemcům o zaměstnání evidovaným na Úřadu práce ČR zvýšit šanci na zařazení či znovuzařazení se na trh práce prostřednictvím realizace cílených poradenských programů či rekvalifikačních kurzů (a to jak rekvalifikací zabezpečovaných Úřadem práce ČR, tak i rekvalifikací zvolených), s přispěním doprovodných opatření. Jednotlivé aktivity vždy budou zaměřeny na dané regionální </a:t>
            </a:r>
            <a:r>
              <a:rPr lang="cs-CZ" sz="1500" dirty="0" smtClean="0"/>
              <a:t>podmínky</a:t>
            </a:r>
            <a:r>
              <a:rPr lang="cs-CZ" sz="1500" dirty="0"/>
              <a:t>.</a:t>
            </a:r>
            <a:endParaRPr lang="cs-CZ" sz="1500" dirty="0" smtClean="0"/>
          </a:p>
          <a:p>
            <a:pPr marL="1225" lvl="0" indent="0" algn="just"/>
            <a:r>
              <a:rPr lang="cs-CZ" sz="1500" b="1" dirty="0" smtClean="0"/>
              <a:t>Klíčové aktivity: </a:t>
            </a:r>
            <a:r>
              <a:rPr lang="cs-CZ" sz="1500" dirty="0" smtClean="0"/>
              <a:t>Řízení projektu, Poradenské činnosti, Rekvalifikace, Doprovodná opatření, Evaluace</a:t>
            </a:r>
          </a:p>
          <a:p>
            <a:pPr marL="1225" lvl="0" indent="0" algn="just"/>
            <a:r>
              <a:rPr lang="cs-CZ" sz="1500" b="1" dirty="0" smtClean="0"/>
              <a:t>Personální zajištění</a:t>
            </a:r>
            <a:r>
              <a:rPr lang="cs-CZ" sz="1500" dirty="0" smtClean="0"/>
              <a:t>:  GŘ ÚP ČR - PM, FM, metodik, specialista vratek a nesrovnalostí, specialista kontrol, specialista mezd, specialista veřejných zakázek, </a:t>
            </a:r>
            <a:r>
              <a:rPr lang="cs-CZ" sz="1500" dirty="0" err="1" smtClean="0"/>
              <a:t>KrP</a:t>
            </a:r>
            <a:r>
              <a:rPr lang="cs-CZ" sz="1500" dirty="0" smtClean="0"/>
              <a:t>/</a:t>
            </a:r>
            <a:r>
              <a:rPr lang="cs-CZ" sz="1500" dirty="0" err="1" smtClean="0"/>
              <a:t>KoP</a:t>
            </a:r>
            <a:r>
              <a:rPr lang="cs-CZ" sz="1500" dirty="0" smtClean="0"/>
              <a:t> – 14 specialistů VZ, 26 koordinátorů aktivit, 75 odborných pracovníků</a:t>
            </a:r>
            <a:endParaRPr lang="cs-CZ" sz="1500" dirty="0"/>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Vzdělávání a dovednosti pro trh práce II (VDTP II)</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2196776161"/>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286975" indent="-285750">
              <a:buFont typeface="Arial" pitchFamily="34" charset="0"/>
              <a:buChar char="•"/>
            </a:pPr>
            <a:r>
              <a:rPr lang="cs-CZ" sz="1400" b="1" dirty="0"/>
              <a:t> </a:t>
            </a:r>
            <a:r>
              <a:rPr lang="cs-CZ" sz="1400" dirty="0"/>
              <a:t>Hlavním cílem projektu je pomoci uchazečům či zájemcům o zaměstnání zvýšit šanci na zařazení se na trh </a:t>
            </a:r>
            <a:r>
              <a:rPr lang="cs-CZ" sz="1400" dirty="0" smtClean="0"/>
              <a:t>práce     prostřednictvím </a:t>
            </a:r>
            <a:r>
              <a:rPr lang="cs-CZ" sz="1400" dirty="0"/>
              <a:t>realizace cílených rekvalifikačních kurzů (jak rekvalifikací zabezpečovaných, tak i </a:t>
            </a:r>
            <a:r>
              <a:rPr lang="cs-CZ" sz="1400" dirty="0" smtClean="0"/>
              <a:t>rekvalifikací zvolených</a:t>
            </a:r>
            <a:r>
              <a:rPr lang="cs-CZ" sz="1400" dirty="0"/>
              <a:t>), potažmo i poradenských činností, které budou zaměřeny na dané regionální podmínky.</a:t>
            </a:r>
          </a:p>
          <a:p>
            <a:r>
              <a:rPr lang="cs-CZ" sz="1600" b="1" dirty="0"/>
              <a:t>Poradenské činnosti</a:t>
            </a:r>
          </a:p>
          <a:p>
            <a:pPr>
              <a:buFont typeface="Arial" pitchFamily="34" charset="0"/>
              <a:buChar char="•"/>
            </a:pPr>
            <a:r>
              <a:rPr lang="cs-CZ" sz="1400" dirty="0"/>
              <a:t>Realizace bude zabezpečována prostřednictvím dodavatele, jako nákup služeb. </a:t>
            </a:r>
          </a:p>
          <a:p>
            <a:pPr>
              <a:buFont typeface="Arial" pitchFamily="34" charset="0"/>
              <a:buChar char="•"/>
            </a:pPr>
            <a:r>
              <a:rPr lang="cs-CZ" sz="1400" dirty="0"/>
              <a:t>Poradenské programy různého zaměření na techniky vyhledávání zaměstnání, orientace na trhu práce, </a:t>
            </a:r>
            <a:r>
              <a:rPr lang="cs-CZ" sz="1400" b="1" dirty="0"/>
              <a:t>pracovní a bilanční diagnostika</a:t>
            </a:r>
            <a:r>
              <a:rPr lang="cs-CZ" sz="1400" dirty="0"/>
              <a:t> (vytvoření osobnostního profilu a zhodnocení možností dalšího směřování uchazeče na trhu práce), </a:t>
            </a:r>
            <a:r>
              <a:rPr lang="cs-CZ" sz="1400" b="1" dirty="0"/>
              <a:t>Job cluby </a:t>
            </a:r>
            <a:r>
              <a:rPr lang="cs-CZ" sz="1400" dirty="0"/>
              <a:t>(nácvik dovedností a technik vyhledávání zaměstnání, komunikační dovednosti, sebeprezentace), </a:t>
            </a:r>
            <a:r>
              <a:rPr lang="cs-CZ" sz="1400" b="1" dirty="0"/>
              <a:t>motivačně-aktivizační kurzy </a:t>
            </a:r>
            <a:r>
              <a:rPr lang="cs-CZ" sz="1400" dirty="0"/>
              <a:t>(motivace dlouhodobě nezaměstnaných k aktivnějšímu zapojení ke hledání zaměstnání), ale i  specializované oblasti poradenství, jako jsou poradenství v oblasti finanční gramotnosti, pracovně-právní poradenství a další formy vyhledávání zaměstnání (</a:t>
            </a:r>
            <a:r>
              <a:rPr lang="cs-CZ" sz="1400" dirty="0" err="1"/>
              <a:t>coaching</a:t>
            </a:r>
            <a:r>
              <a:rPr lang="cs-CZ" sz="1400" dirty="0"/>
              <a:t>, sebeprezentace, komunikace). </a:t>
            </a:r>
            <a:endParaRPr lang="cs-CZ" sz="1400" dirty="0" smtClean="0"/>
          </a:p>
          <a:p>
            <a:pPr>
              <a:buFont typeface="Arial" pitchFamily="34" charset="0"/>
              <a:buChar char="•"/>
            </a:pPr>
            <a:r>
              <a:rPr lang="cs-CZ" sz="1400" dirty="0"/>
              <a:t>Na základě poradenství může být účastníkovi doporučena účast na dalších motivačních kurzech, doplnění potřebných chybějících znalostí a dovedností, případně absolvování rekvalifikačního kurzu,  poradenství k zahájení SVČ,..</a:t>
            </a:r>
          </a:p>
          <a:p>
            <a:pPr>
              <a:buFont typeface="Arial" pitchFamily="34" charset="0"/>
              <a:buChar char="•"/>
            </a:pPr>
            <a:r>
              <a:rPr lang="cs-CZ" sz="1400" dirty="0"/>
              <a:t>Během realizace projektu se počítá se zařazením cca 6 100 osob do poradenských činností. Průměrný náklad vycházející z dosavadních údajů o cenách poradenských programů činí 6 000 Kč na jednoho účastníka. </a:t>
            </a:r>
          </a:p>
          <a:p>
            <a:pPr>
              <a:buFont typeface="Arial" pitchFamily="34" charset="0"/>
              <a:buChar char="•"/>
            </a:pPr>
            <a:endParaRPr lang="cs-CZ" sz="1400" dirty="0"/>
          </a:p>
          <a:p>
            <a:pPr marL="0" indent="0" algn="just"/>
            <a:endParaRPr lang="cs-CZ" sz="1500" dirty="0"/>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Vzdělávání a dovednosti pro trh práce II (VDTP II)</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2002897142"/>
      </p:ext>
    </p:extLst>
  </p:cSld>
  <p:clrMapOvr>
    <a:masterClrMapping/>
  </p:clrMapOvr>
  <p:transition spd="med">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r>
              <a:rPr lang="cs-CZ" sz="1600" b="1" dirty="0"/>
              <a:t>Rekvalifikace</a:t>
            </a:r>
          </a:p>
          <a:p>
            <a:endParaRPr lang="cs-CZ" sz="1600" b="1" dirty="0"/>
          </a:p>
          <a:p>
            <a:pPr marL="286975" indent="-285750">
              <a:buFont typeface="Arial" pitchFamily="34" charset="0"/>
              <a:buChar char="•"/>
            </a:pPr>
            <a:r>
              <a:rPr lang="cs-CZ" sz="1400" dirty="0"/>
              <a:t>Rekvalifikace povedou u uchazečů a zájemců o zaměstnání ke zvýšení, rozšíření, případně změně stávající kvalifikace za účelem co nejrychlejšího návratu na trh práce či udržení se na trhu práce. </a:t>
            </a:r>
          </a:p>
          <a:p>
            <a:pPr marL="286975" indent="-285750">
              <a:buFont typeface="Arial" pitchFamily="34" charset="0"/>
              <a:buChar char="•"/>
            </a:pPr>
            <a:r>
              <a:rPr lang="cs-CZ" sz="1400" dirty="0"/>
              <a:t>Zvolené rekvalifikace, zabezpečované rekvalifikace (úhrada doprovodných opatření - cestovného, stravného a ubytování ; úhrada vyšetření (lékařských prohlídek) nutných pro výkon některých rekvalifikací). V rámci doprovodných opatření se  nově uvažuje i o zahrnutí možnosti proplácení služeb tlumočníků do českého znakového jazyka a simultánních přepisovatelů. </a:t>
            </a:r>
          </a:p>
          <a:p>
            <a:pPr marL="286975" indent="-285750">
              <a:buFont typeface="Arial" pitchFamily="34" charset="0"/>
              <a:buChar char="•"/>
            </a:pPr>
            <a:r>
              <a:rPr lang="cs-CZ" sz="1400" dirty="0"/>
              <a:t>U klientů, kteří absolvují poradenství, budou rekvalifikace vycházet ze získaných poznatků a výstupů z diagnostiky. Zařazení do konkrétního rekvalifikačního kurzu bude dále určováno individuálními potřebami a možnostmi a schopnostmi klientů, poptávkou zaměstnavatelů a podmínkami na místním trhu práce. </a:t>
            </a:r>
          </a:p>
          <a:p>
            <a:pPr marL="286975" indent="-285750">
              <a:buFont typeface="Arial" pitchFamily="34" charset="0"/>
              <a:buChar char="•"/>
            </a:pPr>
            <a:r>
              <a:rPr lang="cs-CZ" sz="1400" dirty="0"/>
              <a:t>Během realizace projektu se předpokládá zařazení cca 54 085 osob do rekvalifikací (z toho cca 29 585 osob v rámci zvolených rekvalifikací). Průměrný náklad, vycházející z dosavadních údajů o cenách rekvalifikačních kurzů činí 16 000 Kč na jednoho účastníka v případě zvolené rekvalifikace a 13 000 Kč na osobu v případě rekvalifikace zabezpečované Úřadem práce ČR. </a:t>
            </a:r>
          </a:p>
          <a:p>
            <a:pPr marL="286975" indent="-285750">
              <a:buFont typeface="Arial" pitchFamily="34" charset="0"/>
              <a:buChar char="•"/>
            </a:pPr>
            <a:endParaRPr lang="cs-CZ" sz="1400" dirty="0"/>
          </a:p>
          <a:p>
            <a:pPr marL="0" indent="0" algn="just"/>
            <a:endParaRPr lang="cs-CZ" sz="1500" dirty="0"/>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Vzdělávání a dovednosti pro trh práce II (VDTP II)</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2307488580"/>
      </p:ext>
    </p:extLst>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1.3</a:t>
            </a:r>
            <a:r>
              <a:rPr lang="cs-CZ" sz="1500" dirty="0"/>
              <a:t>, CZ.03.1.52/0.0/0.0/15_021/0000053 </a:t>
            </a:r>
            <a:endParaRPr lang="cs-CZ" sz="1500" dirty="0" smtClean="0"/>
          </a:p>
          <a:p>
            <a:pPr marL="0" indent="0" algn="just"/>
            <a:r>
              <a:rPr lang="cs-CZ" sz="1500" b="1" dirty="0" smtClean="0"/>
              <a:t>Předpokládané období </a:t>
            </a:r>
            <a:r>
              <a:rPr lang="cs-CZ" sz="1500" b="1" dirty="0"/>
              <a:t>realizace</a:t>
            </a:r>
            <a:r>
              <a:rPr lang="cs-CZ" sz="1500" dirty="0"/>
              <a:t>:  1. </a:t>
            </a:r>
            <a:r>
              <a:rPr lang="cs-CZ" sz="1500" dirty="0" smtClean="0"/>
              <a:t>12. 2015 </a:t>
            </a:r>
            <a:r>
              <a:rPr lang="cs-CZ" sz="1500" dirty="0"/>
              <a:t>- </a:t>
            </a:r>
            <a:r>
              <a:rPr lang="cs-CZ" sz="1500" dirty="0" smtClean="0"/>
              <a:t>30. 11. 2020</a:t>
            </a:r>
          </a:p>
          <a:p>
            <a:pPr marL="0" indent="0" algn="just"/>
            <a:r>
              <a:rPr lang="cs-CZ" sz="1500" b="1" dirty="0" smtClean="0"/>
              <a:t>Rozpočet projektu</a:t>
            </a:r>
            <a:r>
              <a:rPr lang="cs-CZ" sz="1500" dirty="0"/>
              <a:t>: </a:t>
            </a:r>
            <a:r>
              <a:rPr lang="cs-CZ" sz="1500" dirty="0" smtClean="0"/>
              <a:t>cca 3,500 mld. Kč </a:t>
            </a:r>
            <a:r>
              <a:rPr lang="cs-CZ" sz="1500" b="1" dirty="0" smtClean="0"/>
              <a:t>(</a:t>
            </a:r>
            <a:r>
              <a:rPr lang="cs-CZ" sz="1600" b="1" dirty="0" err="1" smtClean="0">
                <a:latin typeface="Calibri" pitchFamily="34" charset="0"/>
              </a:rPr>
              <a:t>KrP</a:t>
            </a:r>
            <a:r>
              <a:rPr lang="cs-CZ" sz="1600" b="1" dirty="0" smtClean="0">
                <a:latin typeface="Calibri" pitchFamily="34" charset="0"/>
              </a:rPr>
              <a:t> v Olomouci </a:t>
            </a:r>
            <a:r>
              <a:rPr lang="cs-CZ" sz="1600" b="1" dirty="0">
                <a:latin typeface="Calibri" pitchFamily="34" charset="0"/>
              </a:rPr>
              <a:t>200-250 mil. Kč</a:t>
            </a:r>
            <a:r>
              <a:rPr lang="cs-CZ" sz="1600" b="1" dirty="0" smtClean="0">
                <a:latin typeface="Calibri" pitchFamily="34" charset="0"/>
              </a:rPr>
              <a:t>)</a:t>
            </a:r>
            <a:endParaRPr lang="cs-CZ" sz="1500" b="1" dirty="0"/>
          </a:p>
          <a:p>
            <a:pPr marL="0" indent="0" algn="just"/>
            <a:r>
              <a:rPr lang="cs-CZ" sz="1500" b="1" dirty="0" smtClean="0"/>
              <a:t>Předmět projektu: realizace vzdělávacíc</a:t>
            </a:r>
            <a:r>
              <a:rPr lang="cs-CZ" sz="1500" dirty="0" smtClean="0"/>
              <a:t>h aktivit přímo u zaměstnavatelů nebo OSVČ</a:t>
            </a:r>
            <a:endParaRPr lang="cs-CZ" sz="1500" dirty="0"/>
          </a:p>
          <a:p>
            <a:pPr marL="0" indent="0" algn="just"/>
            <a:r>
              <a:rPr lang="cs-CZ" sz="1500" b="1" dirty="0" smtClean="0"/>
              <a:t>Cílová skupina projektu: </a:t>
            </a:r>
            <a:r>
              <a:rPr lang="cs-CZ" sz="1500" dirty="0" smtClean="0"/>
              <a:t>zaměstnavatelé, OSVČ bez zaměstnanců, zaměstnanci, potenciální noví zaměstnanci, nestátní neziskové organizace</a:t>
            </a:r>
            <a:endParaRPr lang="cs-CZ" sz="1500" dirty="0"/>
          </a:p>
          <a:p>
            <a:pPr marL="1225" lvl="0" indent="0" algn="just"/>
            <a:r>
              <a:rPr lang="cs-CZ" sz="1500" b="1" dirty="0" smtClean="0"/>
              <a:t>Cíle projektu:  </a:t>
            </a:r>
            <a:r>
              <a:rPr lang="cs-CZ" sz="1500" dirty="0" smtClean="0"/>
              <a:t>pomoci </a:t>
            </a:r>
            <a:r>
              <a:rPr lang="cs-CZ" sz="1500" dirty="0"/>
              <a:t>zaměstnavatelům v odborném vzdělávání stávajících i nově přijímaných zaměstnanců a </a:t>
            </a:r>
            <a:r>
              <a:rPr lang="cs-CZ" sz="1500" dirty="0" smtClean="0"/>
              <a:t>samotných </a:t>
            </a:r>
            <a:r>
              <a:rPr lang="cs-CZ" sz="1500" dirty="0"/>
              <a:t>podnikatelů tak, aby mohli pružně reagovat na měnící se situaci a podmínky na trhu. Projekt tak usiluje o udržení a zvýšení konkurenceschopnosti a adaptability firem a zaměstnanců, včetně adaptability starších pracovníků</a:t>
            </a:r>
            <a:r>
              <a:rPr lang="cs-CZ" sz="1500" dirty="0" smtClean="0"/>
              <a:t>.</a:t>
            </a:r>
          </a:p>
          <a:p>
            <a:pPr marL="1225" lvl="0" indent="0" algn="just"/>
            <a:r>
              <a:rPr lang="cs-CZ" sz="1500" b="1" dirty="0" smtClean="0"/>
              <a:t>Klíčové aktivity: </a:t>
            </a:r>
            <a:r>
              <a:rPr lang="cs-CZ" sz="1500" dirty="0" smtClean="0"/>
              <a:t>Řízení projektu, Další profesní vzdělávání zaměstnanců a OSVČ, Evaluace</a:t>
            </a:r>
          </a:p>
          <a:p>
            <a:pPr marL="1225" lvl="0" indent="0" algn="just"/>
            <a:r>
              <a:rPr lang="cs-CZ" sz="1500" b="1" dirty="0" smtClean="0"/>
              <a:t>Personální zajištění</a:t>
            </a:r>
            <a:r>
              <a:rPr lang="cs-CZ" sz="1500" dirty="0" smtClean="0"/>
              <a:t>:  GŘ ÚP ČR - PM, FM, metodik, specialista vratek a nesrovnalostí, specialista kontrol, specialista mezd, specialista veřejných zakázek, </a:t>
            </a:r>
            <a:r>
              <a:rPr lang="cs-CZ" sz="1500" dirty="0" err="1" smtClean="0"/>
              <a:t>KrP</a:t>
            </a:r>
            <a:r>
              <a:rPr lang="cs-CZ" sz="1500" dirty="0" smtClean="0"/>
              <a:t>/</a:t>
            </a:r>
            <a:r>
              <a:rPr lang="cs-CZ" sz="1500" dirty="0" err="1" smtClean="0"/>
              <a:t>KoP</a:t>
            </a:r>
            <a:r>
              <a:rPr lang="cs-CZ" sz="1500" dirty="0" smtClean="0"/>
              <a:t> – 14 specialistů VZ, 26 koordinátorů aktivit, 75 odborných pracovníků</a:t>
            </a:r>
            <a:endParaRPr lang="cs-CZ" sz="1500" dirty="0"/>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Podpora odborného vzdělávání zaměstnanců II (POVEZ II)</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1761655754"/>
      </p:ext>
    </p:extLst>
  </p:cSld>
  <p:clrMapOvr>
    <a:masterClrMapping/>
  </p:clrMapOvr>
  <p:transition spd="med">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endParaRPr lang="cs-CZ" sz="1600" u="sng" dirty="0" smtClean="0"/>
          </a:p>
          <a:p>
            <a:r>
              <a:rPr lang="cs-CZ" sz="1600" u="sng" dirty="0" smtClean="0"/>
              <a:t>Hlavní </a:t>
            </a:r>
            <a:r>
              <a:rPr lang="cs-CZ" sz="1600" u="sng" dirty="0"/>
              <a:t>změny oproti projektu POVEZ</a:t>
            </a:r>
            <a:r>
              <a:rPr lang="cs-CZ" sz="1600" u="sng" dirty="0" smtClean="0"/>
              <a:t>:</a:t>
            </a:r>
          </a:p>
          <a:p>
            <a:endParaRPr lang="cs-CZ" sz="1600" u="sng" dirty="0"/>
          </a:p>
          <a:p>
            <a:pPr lvl="1"/>
            <a:r>
              <a:rPr lang="cs-CZ" sz="1600" dirty="0">
                <a:latin typeface="Calibri" pitchFamily="34" charset="0"/>
                <a:ea typeface="Calibri" pitchFamily="34" charset="0"/>
                <a:cs typeface="Calibri" pitchFamily="34" charset="0"/>
              </a:rPr>
              <a:t>Zmírnění podmínek pro vstup do projektu (nedokládá se žádná výsledovka, nejsou podporovaní zaměstnavatelé dle CZ-NACE, dokládají se především bezdlužnosti)</a:t>
            </a:r>
          </a:p>
          <a:p>
            <a:pPr lvl="1"/>
            <a:r>
              <a:rPr lang="cs-CZ" sz="1600" dirty="0">
                <a:latin typeface="Calibri" pitchFamily="34" charset="0"/>
                <a:ea typeface="Calibri" pitchFamily="34" charset="0"/>
                <a:cs typeface="Calibri" pitchFamily="34" charset="0"/>
              </a:rPr>
              <a:t>15% spolufinancování vzdělávací aktivity ze strany zaměstnavatele</a:t>
            </a:r>
          </a:p>
          <a:p>
            <a:pPr lvl="1"/>
            <a:r>
              <a:rPr lang="cs-CZ" sz="1600" dirty="0">
                <a:latin typeface="Calibri" pitchFamily="34" charset="0"/>
                <a:ea typeface="Calibri" pitchFamily="34" charset="0"/>
                <a:cs typeface="Calibri" pitchFamily="34" charset="0"/>
              </a:rPr>
              <a:t>Zapojení potenciálních nových zaměstnanců</a:t>
            </a:r>
          </a:p>
          <a:p>
            <a:pPr lvl="1"/>
            <a:r>
              <a:rPr lang="cs-CZ" sz="1600" dirty="0">
                <a:latin typeface="Calibri" pitchFamily="34" charset="0"/>
                <a:ea typeface="Calibri" pitchFamily="34" charset="0"/>
                <a:cs typeface="Calibri" pitchFamily="34" charset="0"/>
              </a:rPr>
              <a:t>Bodové zvýhodnění zaměstnanců ve věku 54+</a:t>
            </a:r>
          </a:p>
          <a:p>
            <a:pPr lvl="1"/>
            <a:r>
              <a:rPr lang="cs-CZ" sz="1600" dirty="0">
                <a:latin typeface="Calibri" pitchFamily="34" charset="0"/>
                <a:ea typeface="Calibri" pitchFamily="34" charset="0"/>
                <a:cs typeface="Calibri" pitchFamily="34" charset="0"/>
              </a:rPr>
              <a:t>Vzdělávání musí být zahájeno do 6 měsíců od schválení žádosti</a:t>
            </a:r>
          </a:p>
          <a:p>
            <a:pPr lvl="1"/>
            <a:r>
              <a:rPr lang="cs-CZ" sz="1600" dirty="0">
                <a:latin typeface="Calibri" pitchFamily="34" charset="0"/>
                <a:ea typeface="Calibri" pitchFamily="34" charset="0"/>
                <a:cs typeface="Calibri" pitchFamily="34" charset="0"/>
              </a:rPr>
              <a:t>Žádosti bude možné podávat i elektronicky přes datovou schránku</a:t>
            </a:r>
          </a:p>
          <a:p>
            <a:pPr marL="0" indent="0" algn="just"/>
            <a:endParaRPr lang="cs-CZ" sz="1600" dirty="0"/>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Podpora odborného vzdělávání zaměstnanců II (POVEZ II)</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1318681466"/>
      </p:ext>
    </p:extLst>
  </p:cSld>
  <p:clrMapOvr>
    <a:masterClrMapping/>
  </p:clrMapOvr>
  <p:transition spd="med">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Regionální</a:t>
            </a:r>
            <a:br>
              <a:rPr lang="cs-CZ" dirty="0" smtClean="0"/>
            </a:br>
            <a:r>
              <a:rPr lang="cs-CZ" dirty="0" smtClean="0"/>
              <a:t>individuální projekty (RIP)</a:t>
            </a:r>
            <a:endParaRPr lang="cs-CZ" dirty="0"/>
          </a:p>
        </p:txBody>
      </p:sp>
    </p:spTree>
    <p:extLst>
      <p:ext uri="{BB962C8B-B14F-4D97-AF65-F5344CB8AC3E}">
        <p14:creationId xmlns:p14="http://schemas.microsoft.com/office/powerpoint/2010/main" val="1151093249"/>
      </p:ext>
    </p:extLst>
  </p:cSld>
  <p:clrMapOvr>
    <a:masterClrMapping/>
  </p:clrMapOvr>
  <p:transition spd="med">
    <p:wipe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smtClean="0">
                <a:ln w="0"/>
                <a:solidFill>
                  <a:schemeClr val="tx1">
                    <a:lumMod val="95000"/>
                    <a:lumOff val="5000"/>
                  </a:schemeClr>
                </a:solidFill>
                <a:effectLst>
                  <a:reflection blurRad="12700" stA="50000" endPos="50000" dist="5000" dir="5400000" sy="-100000" rotWithShape="0"/>
                </a:effectLst>
              </a:rPr>
              <a:t>Záruky pro mladé</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 </a:t>
            </a:r>
            <a:r>
              <a:rPr lang="cs-CZ" sz="4000" b="1" cap="all" dirty="0">
                <a:ln w="0"/>
                <a:solidFill>
                  <a:schemeClr val="tx1">
                    <a:lumMod val="95000"/>
                    <a:lumOff val="5000"/>
                  </a:schemeClr>
                </a:solidFill>
                <a:effectLst>
                  <a:reflection blurRad="12700" stA="50000" endPos="50000" dist="5000" dir="5400000" sy="-100000" rotWithShape="0"/>
                </a:effectLst>
              </a:rPr>
              <a:t>v </a:t>
            </a:r>
            <a:r>
              <a:rPr lang="cs-CZ" sz="4000" b="1" cap="all" dirty="0" err="1" smtClean="0">
                <a:ln w="0"/>
                <a:solidFill>
                  <a:schemeClr val="tx1">
                    <a:lumMod val="95000"/>
                    <a:lumOff val="5000"/>
                  </a:schemeClr>
                </a:solidFill>
                <a:effectLst>
                  <a:reflection blurRad="12700" stA="50000" endPos="50000" dist="5000" dir="5400000" sy="-100000" rotWithShape="0"/>
                </a:effectLst>
              </a:rPr>
              <a:t>OlomouckéM</a:t>
            </a:r>
            <a:r>
              <a:rPr lang="cs-CZ" sz="4000" b="1" cap="all" dirty="0" smtClean="0">
                <a:ln w="0"/>
                <a:solidFill>
                  <a:schemeClr val="tx1">
                    <a:lumMod val="95000"/>
                    <a:lumOff val="5000"/>
                  </a:schemeClr>
                </a:solidFill>
                <a:effectLst>
                  <a:reflection blurRad="12700" stA="50000" endPos="50000" dist="5000" dir="5400000" sy="-100000" rotWithShape="0"/>
                </a:effectLst>
              </a:rPr>
              <a:t> </a:t>
            </a:r>
            <a:r>
              <a:rPr lang="cs-CZ" sz="4000" b="1" cap="all" dirty="0">
                <a:ln w="0"/>
                <a:solidFill>
                  <a:schemeClr val="tx1">
                    <a:lumMod val="95000"/>
                    <a:lumOff val="5000"/>
                  </a:schemeClr>
                </a:solidFill>
                <a:effectLst>
                  <a:reflection blurRad="12700" stA="50000" endPos="50000" dist="5000" dir="5400000" sy="-100000" rotWithShape="0"/>
                </a:effectLst>
              </a:rPr>
              <a:t>kraji</a:t>
            </a:r>
          </a:p>
        </p:txBody>
      </p:sp>
      <p:sp>
        <p:nvSpPr>
          <p:cNvPr id="3" name="Zástupný symbol pro obsah 2"/>
          <p:cNvSpPr>
            <a:spLocks noGrp="1"/>
          </p:cNvSpPr>
          <p:nvPr>
            <p:ph idx="1"/>
          </p:nvPr>
        </p:nvSpPr>
        <p:spPr/>
        <p:txBody>
          <a:bodyPr>
            <a:normAutofit fontScale="85000" lnSpcReduction="10000"/>
          </a:bodyPr>
          <a:lstStyle/>
          <a:p>
            <a:endParaRPr lang="cs-CZ" sz="2000" u="sng" dirty="0" smtClean="0">
              <a:latin typeface="Calibri" pitchFamily="34" charset="0"/>
              <a:ea typeface="Calibri" pitchFamily="34" charset="0"/>
              <a:cs typeface="Calibri" pitchFamily="34" charset="0"/>
            </a:endParaRPr>
          </a:p>
          <a:p>
            <a:r>
              <a:rPr lang="cs-CZ" sz="2000" u="sng" dirty="0" smtClean="0">
                <a:latin typeface="Calibri" pitchFamily="34" charset="0"/>
                <a:ea typeface="Calibri" pitchFamily="34" charset="0"/>
                <a:cs typeface="Calibri" pitchFamily="34" charset="0"/>
              </a:rPr>
              <a:t>Cílová </a:t>
            </a:r>
            <a:r>
              <a:rPr lang="cs-CZ" sz="2000" u="sng" dirty="0">
                <a:latin typeface="Calibri" pitchFamily="34" charset="0"/>
                <a:ea typeface="Calibri" pitchFamily="34" charset="0"/>
                <a:cs typeface="Calibri" pitchFamily="34" charset="0"/>
              </a:rPr>
              <a:t>skupina:</a:t>
            </a:r>
            <a:r>
              <a:rPr lang="cs-CZ" sz="2000" dirty="0">
                <a:latin typeface="Calibri" pitchFamily="34" charset="0"/>
                <a:ea typeface="Calibri" pitchFamily="34" charset="0"/>
                <a:cs typeface="Calibri" pitchFamily="34" charset="0"/>
              </a:rPr>
              <a:t> </a:t>
            </a:r>
            <a:r>
              <a:rPr lang="cs-CZ" sz="2000" dirty="0" err="1" smtClean="0">
                <a:latin typeface="Calibri" pitchFamily="34" charset="0"/>
                <a:ea typeface="Calibri" pitchFamily="34" charset="0"/>
                <a:cs typeface="Calibri" pitchFamily="34" charset="0"/>
              </a:rPr>
              <a:t>UoZ</a:t>
            </a:r>
            <a:r>
              <a:rPr lang="cs-CZ" sz="2000" dirty="0" smtClean="0">
                <a:latin typeface="Calibri" pitchFamily="34" charset="0"/>
                <a:ea typeface="Calibri" pitchFamily="34" charset="0"/>
                <a:cs typeface="Calibri" pitchFamily="34" charset="0"/>
              </a:rPr>
              <a:t> </a:t>
            </a:r>
            <a:r>
              <a:rPr lang="cs-CZ" sz="2000" dirty="0" smtClean="0"/>
              <a:t>ve </a:t>
            </a:r>
            <a:r>
              <a:rPr lang="cs-CZ" sz="2000" dirty="0"/>
              <a:t>věku do 29 let včetně, bez rozdílu vzdělání, evidovaní na ÚP ČR, </a:t>
            </a:r>
            <a:r>
              <a:rPr lang="cs-CZ" sz="2000" dirty="0" err="1"/>
              <a:t>KrP</a:t>
            </a:r>
            <a:r>
              <a:rPr lang="cs-CZ" sz="2000" dirty="0"/>
              <a:t> v Olomouci, postrádající pracovní zkušenosti nebo mající pracovní zkušenosti v souhrnné délce max. 2 roky po ukončení přípravy na budoucí </a:t>
            </a:r>
            <a:r>
              <a:rPr lang="cs-CZ" sz="2000" dirty="0" smtClean="0"/>
              <a:t>povolání.</a:t>
            </a:r>
          </a:p>
          <a:p>
            <a:r>
              <a:rPr lang="cs-CZ" sz="2000" u="sng" dirty="0" smtClean="0">
                <a:latin typeface="Calibri" pitchFamily="34" charset="0"/>
                <a:ea typeface="Calibri" pitchFamily="34" charset="0"/>
                <a:cs typeface="Calibri" pitchFamily="34" charset="0"/>
              </a:rPr>
              <a:t>Klíčové aktivity:</a:t>
            </a:r>
            <a:r>
              <a:rPr lang="cs-CZ" sz="2000" dirty="0" smtClean="0">
                <a:latin typeface="Calibri" pitchFamily="34" charset="0"/>
                <a:ea typeface="Calibri" pitchFamily="34" charset="0"/>
                <a:cs typeface="Calibri" pitchFamily="34" charset="0"/>
              </a:rPr>
              <a:t> </a:t>
            </a:r>
          </a:p>
          <a:p>
            <a:pPr marL="742950" lvl="2" indent="-342900"/>
            <a:r>
              <a:rPr lang="cs-CZ" sz="1600" dirty="0"/>
              <a:t>Výběr účastníků a vstup do projektu </a:t>
            </a:r>
            <a:endParaRPr lang="cs-CZ" sz="1600" dirty="0" smtClean="0"/>
          </a:p>
          <a:p>
            <a:pPr marL="742950" lvl="2" indent="-342900"/>
            <a:r>
              <a:rPr lang="cs-CZ" sz="1600" dirty="0"/>
              <a:t>Poradenské činnosti </a:t>
            </a:r>
            <a:endParaRPr lang="cs-CZ" sz="1600" dirty="0" smtClean="0"/>
          </a:p>
          <a:p>
            <a:pPr marL="742950" lvl="2" indent="-342900"/>
            <a:r>
              <a:rPr lang="cs-CZ" sz="1600" dirty="0" smtClean="0"/>
              <a:t>Oborná </a:t>
            </a:r>
            <a:r>
              <a:rPr lang="cs-CZ" sz="1600" dirty="0"/>
              <a:t>výuka </a:t>
            </a:r>
            <a:r>
              <a:rPr lang="cs-CZ" sz="1600" dirty="0" smtClean="0"/>
              <a:t>– rekvalifikace</a:t>
            </a:r>
          </a:p>
          <a:p>
            <a:pPr marL="742950" lvl="2" indent="-342900"/>
            <a:r>
              <a:rPr lang="cs-CZ" sz="1600" dirty="0" smtClean="0">
                <a:latin typeface="Calibri" pitchFamily="34" charset="0"/>
                <a:ea typeface="Calibri" pitchFamily="34" charset="0"/>
                <a:cs typeface="Calibri" pitchFamily="34" charset="0"/>
              </a:rPr>
              <a:t>Práce </a:t>
            </a:r>
            <a:r>
              <a:rPr lang="cs-CZ" sz="1600" dirty="0">
                <a:latin typeface="Calibri" pitchFamily="34" charset="0"/>
                <a:ea typeface="Calibri" pitchFamily="34" charset="0"/>
                <a:cs typeface="Calibri" pitchFamily="34" charset="0"/>
              </a:rPr>
              <a:t>na </a:t>
            </a:r>
            <a:r>
              <a:rPr lang="cs-CZ" sz="1600" dirty="0" smtClean="0">
                <a:latin typeface="Calibri" pitchFamily="34" charset="0"/>
                <a:ea typeface="Calibri" pitchFamily="34" charset="0"/>
                <a:cs typeface="Calibri" pitchFamily="34" charset="0"/>
              </a:rPr>
              <a:t>zkoušku</a:t>
            </a:r>
          </a:p>
          <a:p>
            <a:pPr marL="742950" lvl="2" indent="-342900"/>
            <a:r>
              <a:rPr lang="cs-CZ" sz="1600" dirty="0" smtClean="0">
                <a:latin typeface="Calibri" pitchFamily="34" charset="0"/>
                <a:ea typeface="Calibri" pitchFamily="34" charset="0"/>
                <a:cs typeface="Calibri" pitchFamily="34" charset="0"/>
              </a:rPr>
              <a:t>Odborná praxe</a:t>
            </a:r>
            <a:r>
              <a:rPr lang="cs-CZ" sz="1600" dirty="0"/>
              <a:t> (včetně mentora)</a:t>
            </a:r>
            <a:endParaRPr lang="cs-CZ" sz="1600" dirty="0" smtClean="0">
              <a:latin typeface="Calibri" pitchFamily="34" charset="0"/>
              <a:ea typeface="Calibri" pitchFamily="34" charset="0"/>
              <a:cs typeface="Calibri" pitchFamily="34" charset="0"/>
            </a:endParaRPr>
          </a:p>
          <a:p>
            <a:pPr marL="742950" lvl="2" indent="-342900"/>
            <a:r>
              <a:rPr lang="cs-CZ" sz="1600" dirty="0" smtClean="0">
                <a:latin typeface="Calibri" pitchFamily="34" charset="0"/>
                <a:ea typeface="Calibri" pitchFamily="34" charset="0"/>
                <a:cs typeface="Calibri" pitchFamily="34" charset="0"/>
              </a:rPr>
              <a:t>Doprovodná </a:t>
            </a:r>
            <a:r>
              <a:rPr lang="cs-CZ" sz="1600" dirty="0">
                <a:latin typeface="Calibri" pitchFamily="34" charset="0"/>
                <a:ea typeface="Calibri" pitchFamily="34" charset="0"/>
                <a:cs typeface="Calibri" pitchFamily="34" charset="0"/>
              </a:rPr>
              <a:t>opatření</a:t>
            </a:r>
          </a:p>
          <a:p>
            <a:r>
              <a:rPr lang="cs-CZ" sz="2000" u="sng" dirty="0" smtClean="0">
                <a:latin typeface="Calibri" pitchFamily="34" charset="0"/>
                <a:ea typeface="Calibri" pitchFamily="34" charset="0"/>
                <a:cs typeface="Calibri" pitchFamily="34" charset="0"/>
              </a:rPr>
              <a:t>Celkový </a:t>
            </a:r>
            <a:r>
              <a:rPr lang="cs-CZ" sz="2000" u="sng" dirty="0">
                <a:latin typeface="Calibri" pitchFamily="34" charset="0"/>
                <a:ea typeface="Calibri" pitchFamily="34" charset="0"/>
                <a:cs typeface="Calibri" pitchFamily="34" charset="0"/>
              </a:rPr>
              <a:t>počet podpořených účastníků:</a:t>
            </a:r>
            <a:r>
              <a:rPr lang="cs-CZ" sz="2000" dirty="0">
                <a:latin typeface="Calibri" pitchFamily="34" charset="0"/>
                <a:ea typeface="Calibri" pitchFamily="34" charset="0"/>
                <a:cs typeface="Calibri" pitchFamily="34" charset="0"/>
              </a:rPr>
              <a:t> min. </a:t>
            </a:r>
            <a:r>
              <a:rPr lang="cs-CZ" sz="2000" dirty="0" smtClean="0">
                <a:latin typeface="Calibri" pitchFamily="34" charset="0"/>
                <a:ea typeface="Calibri" pitchFamily="34" charset="0"/>
                <a:cs typeface="Calibri" pitchFamily="34" charset="0"/>
              </a:rPr>
              <a:t>210 osob</a:t>
            </a:r>
          </a:p>
          <a:p>
            <a:r>
              <a:rPr lang="cs-CZ" sz="2000" u="sng" dirty="0" smtClean="0">
                <a:latin typeface="Calibri" pitchFamily="34" charset="0"/>
                <a:ea typeface="Calibri" pitchFamily="34" charset="0"/>
                <a:cs typeface="Calibri" pitchFamily="34" charset="0"/>
              </a:rPr>
              <a:t>Termín realizace projektu:</a:t>
            </a:r>
            <a:r>
              <a:rPr lang="cs-CZ" sz="2000" dirty="0" smtClean="0">
                <a:latin typeface="Calibri" pitchFamily="34" charset="0"/>
                <a:ea typeface="Calibri" pitchFamily="34" charset="0"/>
                <a:cs typeface="Calibri" pitchFamily="34" charset="0"/>
              </a:rPr>
              <a:t> </a:t>
            </a:r>
            <a:r>
              <a:rPr lang="cs-CZ" sz="2000" dirty="0">
                <a:latin typeface="Calibri" pitchFamily="34" charset="0"/>
              </a:rPr>
              <a:t>1. </a:t>
            </a:r>
            <a:r>
              <a:rPr lang="cs-CZ" sz="2000" dirty="0" smtClean="0">
                <a:latin typeface="Calibri" pitchFamily="34" charset="0"/>
              </a:rPr>
              <a:t>2</a:t>
            </a:r>
            <a:r>
              <a:rPr lang="cs-CZ" sz="2000" dirty="0">
                <a:latin typeface="Calibri" pitchFamily="34" charset="0"/>
              </a:rPr>
              <a:t>. </a:t>
            </a:r>
            <a:r>
              <a:rPr lang="cs-CZ" sz="2000" dirty="0" smtClean="0">
                <a:latin typeface="Calibri" pitchFamily="34" charset="0"/>
              </a:rPr>
              <a:t>2016 </a:t>
            </a:r>
            <a:r>
              <a:rPr lang="cs-CZ" sz="2000" dirty="0">
                <a:latin typeface="Calibri" pitchFamily="34" charset="0"/>
              </a:rPr>
              <a:t>- </a:t>
            </a:r>
            <a:r>
              <a:rPr lang="cs-CZ" sz="2000" dirty="0" smtClean="0">
                <a:latin typeface="Calibri" pitchFamily="34" charset="0"/>
              </a:rPr>
              <a:t>28. 2</a:t>
            </a:r>
            <a:r>
              <a:rPr lang="cs-CZ" sz="2000" dirty="0">
                <a:latin typeface="Calibri" pitchFamily="34" charset="0"/>
              </a:rPr>
              <a:t>. </a:t>
            </a:r>
            <a:r>
              <a:rPr lang="cs-CZ" sz="2000" dirty="0" smtClean="0">
                <a:latin typeface="Calibri" pitchFamily="34" charset="0"/>
              </a:rPr>
              <a:t>2019</a:t>
            </a:r>
            <a:endParaRPr lang="cs-CZ" sz="2000" dirty="0"/>
          </a:p>
          <a:p>
            <a:r>
              <a:rPr lang="cs-CZ" sz="2000" u="sng" dirty="0" smtClean="0">
                <a:latin typeface="Calibri" pitchFamily="34" charset="0"/>
                <a:ea typeface="Calibri" pitchFamily="34" charset="0"/>
                <a:cs typeface="Calibri" pitchFamily="34" charset="0"/>
              </a:rPr>
              <a:t>Rozpočet projektu:</a:t>
            </a:r>
            <a:r>
              <a:rPr lang="cs-CZ" sz="2000" dirty="0" smtClean="0">
                <a:latin typeface="Calibri" pitchFamily="34" charset="0"/>
                <a:ea typeface="Calibri" pitchFamily="34" charset="0"/>
                <a:cs typeface="Calibri" pitchFamily="34" charset="0"/>
              </a:rPr>
              <a:t> </a:t>
            </a:r>
            <a:r>
              <a:rPr lang="cs-CZ" sz="2000" dirty="0">
                <a:latin typeface="Calibri" pitchFamily="34" charset="0"/>
              </a:rPr>
              <a:t>81.185.962 </a:t>
            </a:r>
            <a:r>
              <a:rPr lang="cs-CZ" sz="2000" dirty="0" smtClean="0">
                <a:latin typeface="Calibri" pitchFamily="34" charset="0"/>
              </a:rPr>
              <a:t>Kč</a:t>
            </a:r>
            <a:endParaRPr lang="cs-CZ" sz="2000" b="1" dirty="0">
              <a:solidFill>
                <a:srgbClr val="001E96"/>
              </a:solidFill>
            </a:endParaRPr>
          </a:p>
        </p:txBody>
      </p:sp>
    </p:spTree>
    <p:extLst>
      <p:ext uri="{BB962C8B-B14F-4D97-AF65-F5344CB8AC3E}">
        <p14:creationId xmlns:p14="http://schemas.microsoft.com/office/powerpoint/2010/main" val="1610806297"/>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smtClean="0">
                <a:ln w="0"/>
                <a:solidFill>
                  <a:schemeClr val="tx1">
                    <a:lumMod val="95000"/>
                    <a:lumOff val="5000"/>
                  </a:schemeClr>
                </a:solidFill>
                <a:effectLst>
                  <a:reflection blurRad="12700" stA="50000" endPos="50000" dist="5000" dir="5400000" sy="-100000" rotWithShape="0"/>
                </a:effectLst>
              </a:rPr>
              <a:t>MÁMO</a:t>
            </a:r>
            <a:r>
              <a:rPr lang="cs-CZ" sz="4000" b="1" cap="all" dirty="0">
                <a:ln w="0"/>
                <a:solidFill>
                  <a:schemeClr val="tx1">
                    <a:lumMod val="95000"/>
                    <a:lumOff val="5000"/>
                  </a:schemeClr>
                </a:solidFill>
                <a:effectLst>
                  <a:reflection blurRad="12700" stA="50000" endPos="50000" dist="5000" dir="5400000" sy="-100000" rotWithShape="0"/>
                </a:effectLst>
              </a:rPr>
              <a:t>, TÁTO NESEĎTE DOMA</a:t>
            </a:r>
            <a:r>
              <a:rPr lang="cs-CZ" sz="4000" b="1" cap="all" dirty="0" smtClean="0">
                <a:ln w="0"/>
                <a:solidFill>
                  <a:schemeClr val="tx1">
                    <a:lumMod val="95000"/>
                    <a:lumOff val="5000"/>
                  </a:schemeClr>
                </a:solidFill>
                <a:effectLst>
                  <a:reflection blurRad="12700" stA="50000" endPos="50000" dist="5000" dir="5400000" sy="-100000" rotWithShape="0"/>
                </a:effectLst>
              </a:rPr>
              <a:t>!</a:t>
            </a:r>
            <a:endParaRPr lang="cs-CZ" sz="4000" b="1" cap="all" dirty="0">
              <a:ln w="0"/>
              <a:solidFill>
                <a:schemeClr val="tx1">
                  <a:lumMod val="95000"/>
                  <a:lumOff val="5000"/>
                </a:schemeClr>
              </a:solidFill>
              <a:effectLst>
                <a:reflection blurRad="12700" stA="50000" endPos="50000" dist="5000" dir="5400000" sy="-100000" rotWithShape="0"/>
              </a:effectLst>
            </a:endParaRPr>
          </a:p>
        </p:txBody>
      </p:sp>
      <p:sp>
        <p:nvSpPr>
          <p:cNvPr id="3" name="Zástupný symbol pro obsah 2"/>
          <p:cNvSpPr>
            <a:spLocks noGrp="1"/>
          </p:cNvSpPr>
          <p:nvPr>
            <p:ph idx="1"/>
          </p:nvPr>
        </p:nvSpPr>
        <p:spPr/>
        <p:txBody>
          <a:bodyPr>
            <a:normAutofit fontScale="77500" lnSpcReduction="20000"/>
          </a:bodyPr>
          <a:lstStyle/>
          <a:p>
            <a:endParaRPr lang="cs-CZ" sz="2200" u="sng" dirty="0" smtClean="0">
              <a:latin typeface="Calibri" pitchFamily="34" charset="0"/>
              <a:ea typeface="Calibri" pitchFamily="34" charset="0"/>
              <a:cs typeface="Calibri" pitchFamily="34" charset="0"/>
            </a:endParaRPr>
          </a:p>
          <a:p>
            <a:r>
              <a:rPr lang="cs-CZ" sz="2200" u="sng" dirty="0" smtClean="0">
                <a:latin typeface="Calibri" pitchFamily="34" charset="0"/>
                <a:ea typeface="Calibri" pitchFamily="34" charset="0"/>
                <a:cs typeface="Calibri" pitchFamily="34" charset="0"/>
              </a:rPr>
              <a:t>Cílová </a:t>
            </a:r>
            <a:r>
              <a:rPr lang="cs-CZ" sz="2200" u="sng" dirty="0">
                <a:latin typeface="Calibri" pitchFamily="34" charset="0"/>
                <a:ea typeface="Calibri" pitchFamily="34" charset="0"/>
                <a:cs typeface="Calibri" pitchFamily="34" charset="0"/>
              </a:rPr>
              <a:t>skupina:</a:t>
            </a:r>
            <a:r>
              <a:rPr lang="cs-CZ" sz="2200" dirty="0">
                <a:latin typeface="Calibri" pitchFamily="34" charset="0"/>
                <a:ea typeface="Calibri" pitchFamily="34" charset="0"/>
                <a:cs typeface="Calibri" pitchFamily="34" charset="0"/>
              </a:rPr>
              <a:t> </a:t>
            </a:r>
            <a:r>
              <a:rPr lang="cs-CZ" sz="2200" dirty="0" err="1" smtClean="0"/>
              <a:t>UoZ</a:t>
            </a:r>
            <a:r>
              <a:rPr lang="cs-CZ" sz="2200" dirty="0"/>
              <a:t>, kteří pečují o dítě (děti) do 15 let věku (včetně) a jsou evidováni v evidenci </a:t>
            </a:r>
            <a:r>
              <a:rPr lang="cs-CZ" sz="2200" dirty="0" err="1"/>
              <a:t>UoZ</a:t>
            </a:r>
            <a:r>
              <a:rPr lang="cs-CZ" sz="2200" dirty="0"/>
              <a:t> na ÚP ČR - kontaktních pracovištích Krajské pobočky v Olomouci, ÚP </a:t>
            </a:r>
            <a:r>
              <a:rPr lang="cs-CZ" sz="2200" dirty="0" smtClean="0"/>
              <a:t>ČR</a:t>
            </a:r>
            <a:r>
              <a:rPr lang="cs-CZ" sz="2200" dirty="0"/>
              <a:t>. Do projektu mohou vstoupit </a:t>
            </a:r>
            <a:r>
              <a:rPr lang="cs-CZ" sz="2200" dirty="0" err="1"/>
              <a:t>UoZ</a:t>
            </a:r>
            <a:r>
              <a:rPr lang="cs-CZ" sz="2200" dirty="0"/>
              <a:t> bez ohledu na jejich dosažené vzdělání a dosavadní praxi. </a:t>
            </a:r>
            <a:endParaRPr lang="cs-CZ" sz="2200" dirty="0" smtClean="0">
              <a:latin typeface="Calibri" pitchFamily="34" charset="0"/>
              <a:ea typeface="Calibri" pitchFamily="34" charset="0"/>
              <a:cs typeface="Calibri" pitchFamily="34" charset="0"/>
            </a:endParaRPr>
          </a:p>
          <a:p>
            <a:r>
              <a:rPr lang="cs-CZ" sz="2200" u="sng" dirty="0" smtClean="0">
                <a:latin typeface="Calibri" pitchFamily="34" charset="0"/>
                <a:ea typeface="Calibri" pitchFamily="34" charset="0"/>
                <a:cs typeface="Calibri" pitchFamily="34" charset="0"/>
              </a:rPr>
              <a:t>Klíčové </a:t>
            </a:r>
            <a:r>
              <a:rPr lang="cs-CZ" sz="2200" u="sng" dirty="0">
                <a:latin typeface="Calibri" pitchFamily="34" charset="0"/>
                <a:ea typeface="Calibri" pitchFamily="34" charset="0"/>
                <a:cs typeface="Calibri" pitchFamily="34" charset="0"/>
              </a:rPr>
              <a:t>aktivity:</a:t>
            </a:r>
            <a:r>
              <a:rPr lang="cs-CZ" sz="2200" dirty="0">
                <a:latin typeface="Calibri" pitchFamily="34" charset="0"/>
                <a:ea typeface="Calibri" pitchFamily="34" charset="0"/>
                <a:cs typeface="Calibri" pitchFamily="34" charset="0"/>
              </a:rPr>
              <a:t> </a:t>
            </a:r>
            <a:endParaRPr lang="cs-CZ" sz="2200" dirty="0" smtClean="0">
              <a:latin typeface="Calibri" pitchFamily="34" charset="0"/>
              <a:ea typeface="Calibri" pitchFamily="34" charset="0"/>
              <a:cs typeface="Calibri" pitchFamily="34" charset="0"/>
            </a:endParaRPr>
          </a:p>
          <a:p>
            <a:pPr lvl="1"/>
            <a:r>
              <a:rPr lang="cs-CZ" sz="1700" dirty="0" smtClean="0">
                <a:latin typeface="Calibri" pitchFamily="34" charset="0"/>
                <a:ea typeface="Calibri" pitchFamily="34" charset="0"/>
                <a:cs typeface="Calibri" pitchFamily="34" charset="0"/>
              </a:rPr>
              <a:t>Výběr účastníků</a:t>
            </a:r>
          </a:p>
          <a:p>
            <a:pPr lvl="1"/>
            <a:r>
              <a:rPr lang="cs-CZ" sz="1700" dirty="0" smtClean="0">
                <a:latin typeface="Calibri" pitchFamily="34" charset="0"/>
                <a:ea typeface="Calibri" pitchFamily="34" charset="0"/>
                <a:cs typeface="Calibri" pitchFamily="34" charset="0"/>
              </a:rPr>
              <a:t>Vstupní modul</a:t>
            </a:r>
          </a:p>
          <a:p>
            <a:pPr lvl="1"/>
            <a:r>
              <a:rPr lang="cs-CZ" sz="1700" dirty="0" smtClean="0">
                <a:latin typeface="Calibri" pitchFamily="34" charset="0"/>
                <a:ea typeface="Calibri" pitchFamily="34" charset="0"/>
                <a:cs typeface="Calibri" pitchFamily="34" charset="0"/>
              </a:rPr>
              <a:t>Individuální poradenství</a:t>
            </a:r>
          </a:p>
          <a:p>
            <a:pPr lvl="1"/>
            <a:r>
              <a:rPr lang="cs-CZ" sz="1700" dirty="0" smtClean="0">
                <a:latin typeface="Calibri" pitchFamily="34" charset="0"/>
                <a:ea typeface="Calibri" pitchFamily="34" charset="0"/>
                <a:cs typeface="Calibri" pitchFamily="34" charset="0"/>
              </a:rPr>
              <a:t>Job club</a:t>
            </a:r>
          </a:p>
          <a:p>
            <a:pPr lvl="1"/>
            <a:r>
              <a:rPr lang="cs-CZ" sz="1700" dirty="0"/>
              <a:t>Odborná výuka - rekvalifikace </a:t>
            </a:r>
            <a:endParaRPr lang="cs-CZ" sz="1700" dirty="0" smtClean="0"/>
          </a:p>
          <a:p>
            <a:pPr lvl="1"/>
            <a:r>
              <a:rPr lang="cs-CZ" sz="1700" dirty="0"/>
              <a:t>Společensky účelné pracovní místo - vyhrazené </a:t>
            </a:r>
            <a:endParaRPr lang="cs-CZ" sz="1700" dirty="0" smtClean="0"/>
          </a:p>
          <a:p>
            <a:pPr lvl="1"/>
            <a:r>
              <a:rPr lang="cs-CZ" sz="1700" dirty="0" smtClean="0">
                <a:latin typeface="Calibri" pitchFamily="34" charset="0"/>
                <a:ea typeface="Calibri" pitchFamily="34" charset="0"/>
                <a:cs typeface="Calibri" pitchFamily="34" charset="0"/>
              </a:rPr>
              <a:t>Doprovodná </a:t>
            </a:r>
            <a:r>
              <a:rPr lang="cs-CZ" sz="1700" dirty="0">
                <a:latin typeface="Calibri" pitchFamily="34" charset="0"/>
                <a:ea typeface="Calibri" pitchFamily="34" charset="0"/>
                <a:cs typeface="Calibri" pitchFamily="34" charset="0"/>
              </a:rPr>
              <a:t>opatření</a:t>
            </a:r>
            <a:endParaRPr lang="cs-CZ" sz="1700" dirty="0" smtClean="0">
              <a:latin typeface="Calibri" pitchFamily="34" charset="0"/>
              <a:ea typeface="Calibri" pitchFamily="34" charset="0"/>
              <a:cs typeface="Calibri" pitchFamily="34" charset="0"/>
            </a:endParaRPr>
          </a:p>
          <a:p>
            <a:r>
              <a:rPr lang="cs-CZ" sz="2200" u="sng" dirty="0">
                <a:latin typeface="Calibri" pitchFamily="34" charset="0"/>
                <a:ea typeface="Calibri" pitchFamily="34" charset="0"/>
                <a:cs typeface="Calibri" pitchFamily="34" charset="0"/>
              </a:rPr>
              <a:t>Celkový počet podpořených účastníků:</a:t>
            </a:r>
            <a:r>
              <a:rPr lang="cs-CZ" sz="2200" dirty="0">
                <a:latin typeface="Calibri" pitchFamily="34" charset="0"/>
                <a:ea typeface="Calibri" pitchFamily="34" charset="0"/>
                <a:cs typeface="Calibri" pitchFamily="34" charset="0"/>
              </a:rPr>
              <a:t> min. 200 osob</a:t>
            </a:r>
            <a:endParaRPr lang="cs-CZ" sz="2200" dirty="0" smtClean="0">
              <a:latin typeface="Calibri" pitchFamily="34" charset="0"/>
              <a:ea typeface="Calibri" pitchFamily="34" charset="0"/>
              <a:cs typeface="Calibri" pitchFamily="34" charset="0"/>
            </a:endParaRPr>
          </a:p>
          <a:p>
            <a:r>
              <a:rPr lang="cs-CZ" sz="2200" u="sng" dirty="0">
                <a:latin typeface="Calibri" pitchFamily="34" charset="0"/>
                <a:ea typeface="Calibri" pitchFamily="34" charset="0"/>
                <a:cs typeface="Calibri" pitchFamily="34" charset="0"/>
              </a:rPr>
              <a:t>Termín realizace projektu :</a:t>
            </a:r>
            <a:r>
              <a:rPr lang="cs-CZ" sz="2200" dirty="0" smtClean="0">
                <a:latin typeface="Calibri" pitchFamily="34" charset="0"/>
                <a:ea typeface="Calibri" pitchFamily="34" charset="0"/>
                <a:cs typeface="Calibri" pitchFamily="34" charset="0"/>
              </a:rPr>
              <a:t> </a:t>
            </a:r>
            <a:r>
              <a:rPr lang="cs-CZ" sz="2200" dirty="0">
                <a:latin typeface="Calibri" pitchFamily="34" charset="0"/>
              </a:rPr>
              <a:t>1. 2. 2016 - 28. 2. </a:t>
            </a:r>
            <a:r>
              <a:rPr lang="cs-CZ" sz="2200" dirty="0" smtClean="0">
                <a:latin typeface="Calibri" pitchFamily="34" charset="0"/>
              </a:rPr>
              <a:t>2019</a:t>
            </a:r>
            <a:endParaRPr lang="cs-CZ" sz="2200" dirty="0"/>
          </a:p>
          <a:p>
            <a:r>
              <a:rPr lang="cs-CZ" sz="2200" u="sng" dirty="0">
                <a:latin typeface="Calibri" pitchFamily="34" charset="0"/>
                <a:ea typeface="Calibri" pitchFamily="34" charset="0"/>
                <a:cs typeface="Calibri" pitchFamily="34" charset="0"/>
              </a:rPr>
              <a:t>Rozpočet projektu :</a:t>
            </a:r>
            <a:r>
              <a:rPr lang="cs-CZ" sz="2200" dirty="0" smtClean="0">
                <a:latin typeface="Calibri" pitchFamily="34" charset="0"/>
                <a:ea typeface="Calibri" pitchFamily="34" charset="0"/>
                <a:cs typeface="Calibri" pitchFamily="34" charset="0"/>
              </a:rPr>
              <a:t> </a:t>
            </a:r>
            <a:r>
              <a:rPr lang="cs-CZ" sz="2200" dirty="0">
                <a:latin typeface="Calibri" pitchFamily="34" charset="0"/>
                <a:ea typeface="Calibri" pitchFamily="34" charset="0"/>
                <a:cs typeface="Calibri" pitchFamily="34" charset="0"/>
              </a:rPr>
              <a:t>5</a:t>
            </a:r>
            <a:r>
              <a:rPr lang="cs-CZ" sz="2200" dirty="0">
                <a:latin typeface="Calibri" pitchFamily="34" charset="0"/>
              </a:rPr>
              <a:t>0.000.000 </a:t>
            </a:r>
            <a:r>
              <a:rPr lang="cs-CZ" sz="2200" dirty="0" smtClean="0">
                <a:latin typeface="Calibri" pitchFamily="34" charset="0"/>
              </a:rPr>
              <a:t>Kč</a:t>
            </a:r>
            <a:endParaRPr lang="cs-CZ" sz="2200" b="1" dirty="0">
              <a:solidFill>
                <a:srgbClr val="001E96"/>
              </a:solidFill>
            </a:endParaRPr>
          </a:p>
        </p:txBody>
      </p:sp>
    </p:spTree>
    <p:extLst>
      <p:ext uri="{BB962C8B-B14F-4D97-AF65-F5344CB8AC3E}">
        <p14:creationId xmlns:p14="http://schemas.microsoft.com/office/powerpoint/2010/main" val="2350504300"/>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a:ln w="0"/>
                <a:solidFill>
                  <a:schemeClr val="tx1">
                    <a:lumMod val="95000"/>
                    <a:lumOff val="5000"/>
                  </a:schemeClr>
                </a:solidFill>
                <a:effectLst>
                  <a:reflection blurRad="12700" stA="50000" endPos="50000" dist="5000" dir="5400000" sy="-100000" rotWithShape="0"/>
                </a:effectLst>
              </a:rPr>
              <a:t>Pracujeme s omezením </a:t>
            </a:r>
            <a:r>
              <a:rPr lang="cs-CZ" sz="4000" b="1" cap="all" dirty="0" smtClean="0">
                <a:ln w="0"/>
                <a:solidFill>
                  <a:schemeClr val="tx1">
                    <a:lumMod val="95000"/>
                    <a:lumOff val="5000"/>
                  </a:schemeClr>
                </a:solidFill>
                <a:effectLst>
                  <a:reflection blurRad="12700" stA="50000" endPos="50000" dist="5000" dir="5400000" sy="-100000" rotWithShape="0"/>
                </a:effectLst>
              </a:rPr>
              <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v </a:t>
            </a:r>
            <a:r>
              <a:rPr lang="cs-CZ" sz="4000" b="1" cap="all" dirty="0" err="1" smtClean="0">
                <a:ln w="0"/>
                <a:solidFill>
                  <a:schemeClr val="tx1">
                    <a:lumMod val="95000"/>
                    <a:lumOff val="5000"/>
                  </a:schemeClr>
                </a:solidFill>
                <a:effectLst>
                  <a:reflection blurRad="12700" stA="50000" endPos="50000" dist="5000" dir="5400000" sy="-100000" rotWithShape="0"/>
                </a:effectLst>
              </a:rPr>
              <a:t>OlomouckéM</a:t>
            </a:r>
            <a:r>
              <a:rPr lang="cs-CZ" sz="4000" b="1" cap="all" dirty="0" smtClean="0">
                <a:ln w="0"/>
                <a:solidFill>
                  <a:schemeClr val="tx1">
                    <a:lumMod val="95000"/>
                    <a:lumOff val="5000"/>
                  </a:schemeClr>
                </a:solidFill>
                <a:effectLst>
                  <a:reflection blurRad="12700" stA="50000" endPos="50000" dist="5000" dir="5400000" sy="-100000" rotWithShape="0"/>
                </a:effectLst>
              </a:rPr>
              <a:t> </a:t>
            </a:r>
            <a:r>
              <a:rPr lang="cs-CZ" sz="4000" b="1" cap="all" dirty="0">
                <a:ln w="0"/>
                <a:solidFill>
                  <a:schemeClr val="tx1">
                    <a:lumMod val="95000"/>
                    <a:lumOff val="5000"/>
                  </a:schemeClr>
                </a:solidFill>
                <a:effectLst>
                  <a:reflection blurRad="12700" stA="50000" endPos="50000" dist="5000" dir="5400000" sy="-100000" rotWithShape="0"/>
                </a:effectLst>
              </a:rPr>
              <a:t>kraji</a:t>
            </a:r>
          </a:p>
        </p:txBody>
      </p:sp>
      <p:sp>
        <p:nvSpPr>
          <p:cNvPr id="3" name="Zástupný symbol pro obsah 2"/>
          <p:cNvSpPr>
            <a:spLocks noGrp="1"/>
          </p:cNvSpPr>
          <p:nvPr>
            <p:ph idx="1"/>
          </p:nvPr>
        </p:nvSpPr>
        <p:spPr/>
        <p:txBody>
          <a:bodyPr>
            <a:normAutofit fontScale="77500" lnSpcReduction="20000"/>
          </a:bodyPr>
          <a:lstStyle/>
          <a:p>
            <a:endParaRPr lang="cs-CZ" sz="2200" u="sng" dirty="0" smtClean="0">
              <a:latin typeface="Calibri" pitchFamily="34" charset="0"/>
              <a:ea typeface="Calibri" pitchFamily="34" charset="0"/>
              <a:cs typeface="Calibri" pitchFamily="34" charset="0"/>
            </a:endParaRPr>
          </a:p>
          <a:p>
            <a:r>
              <a:rPr lang="cs-CZ" sz="2200" u="sng" dirty="0" smtClean="0">
                <a:latin typeface="Calibri" pitchFamily="34" charset="0"/>
                <a:ea typeface="Calibri" pitchFamily="34" charset="0"/>
                <a:cs typeface="Calibri" pitchFamily="34" charset="0"/>
              </a:rPr>
              <a:t>Cílová </a:t>
            </a:r>
            <a:r>
              <a:rPr lang="cs-CZ" sz="2200" u="sng" dirty="0">
                <a:latin typeface="Calibri" pitchFamily="34" charset="0"/>
                <a:ea typeface="Calibri" pitchFamily="34" charset="0"/>
                <a:cs typeface="Calibri" pitchFamily="34" charset="0"/>
              </a:rPr>
              <a:t>skupina:</a:t>
            </a:r>
            <a:r>
              <a:rPr lang="cs-CZ" sz="2200" dirty="0">
                <a:latin typeface="Calibri" pitchFamily="34" charset="0"/>
                <a:ea typeface="Calibri" pitchFamily="34" charset="0"/>
                <a:cs typeface="Calibri" pitchFamily="34" charset="0"/>
              </a:rPr>
              <a:t> </a:t>
            </a:r>
            <a:r>
              <a:rPr lang="cs-CZ" sz="2200" dirty="0" err="1">
                <a:latin typeface="Calibri" pitchFamily="34" charset="0"/>
              </a:rPr>
              <a:t>UoZ</a:t>
            </a:r>
            <a:r>
              <a:rPr lang="cs-CZ" sz="2200" dirty="0">
                <a:latin typeface="Calibri" pitchFamily="34" charset="0"/>
              </a:rPr>
              <a:t>, kteří jsou osobami se zdravotním postižením dle </a:t>
            </a:r>
            <a:r>
              <a:rPr lang="cs-CZ" sz="2200" dirty="0" smtClean="0">
                <a:latin typeface="Calibri" pitchFamily="34" charset="0"/>
              </a:rPr>
              <a:t>ustanovení </a:t>
            </a:r>
            <a:r>
              <a:rPr lang="cs-CZ" sz="2200" dirty="0">
                <a:latin typeface="Calibri" pitchFamily="34" charset="0"/>
              </a:rPr>
              <a:t>§ 67 odst. 2 zákona č. 435/2004 Sb. o </a:t>
            </a:r>
            <a:r>
              <a:rPr lang="cs-CZ" sz="2200" dirty="0" smtClean="0">
                <a:latin typeface="Calibri" pitchFamily="34" charset="0"/>
              </a:rPr>
              <a:t>zaměstnanosti </a:t>
            </a:r>
            <a:r>
              <a:rPr lang="cs-CZ" sz="2200" dirty="0">
                <a:latin typeface="Calibri" pitchFamily="34" charset="0"/>
              </a:rPr>
              <a:t>a </a:t>
            </a:r>
            <a:r>
              <a:rPr lang="cs-CZ" sz="2200" dirty="0" smtClean="0">
                <a:latin typeface="Calibri" pitchFamily="34" charset="0"/>
              </a:rPr>
              <a:t>současně jsou </a:t>
            </a:r>
            <a:r>
              <a:rPr lang="cs-CZ" sz="2200" dirty="0">
                <a:latin typeface="Calibri" pitchFamily="34" charset="0"/>
              </a:rPr>
              <a:t>v </a:t>
            </a:r>
            <a:r>
              <a:rPr lang="cs-CZ" sz="2200" dirty="0" smtClean="0">
                <a:latin typeface="Calibri" pitchFamily="34" charset="0"/>
              </a:rPr>
              <a:t>evidenci </a:t>
            </a:r>
            <a:r>
              <a:rPr lang="cs-CZ" sz="2200" dirty="0">
                <a:latin typeface="Calibri" pitchFamily="34" charset="0"/>
              </a:rPr>
              <a:t>Úřadu práce ČR - kontaktních pracovištích Krajské pobočky </a:t>
            </a:r>
            <a:r>
              <a:rPr lang="cs-CZ" sz="2200" dirty="0" smtClean="0">
                <a:latin typeface="Calibri" pitchFamily="34" charset="0"/>
              </a:rPr>
              <a:t>v Olomouci.</a:t>
            </a:r>
            <a:endParaRPr lang="cs-CZ" sz="2000" dirty="0" smtClean="0">
              <a:latin typeface="Calibri" pitchFamily="34" charset="0"/>
            </a:endParaRPr>
          </a:p>
          <a:p>
            <a:r>
              <a:rPr lang="cs-CZ" sz="2200" u="sng" dirty="0">
                <a:latin typeface="Calibri" pitchFamily="34" charset="0"/>
                <a:ea typeface="Calibri" pitchFamily="34" charset="0"/>
                <a:cs typeface="Calibri" pitchFamily="34" charset="0"/>
              </a:rPr>
              <a:t>Klíčové aktivity:</a:t>
            </a:r>
            <a:r>
              <a:rPr lang="cs-CZ" sz="2200" dirty="0">
                <a:latin typeface="Calibri" pitchFamily="34" charset="0"/>
                <a:ea typeface="Calibri" pitchFamily="34" charset="0"/>
                <a:cs typeface="Calibri" pitchFamily="34" charset="0"/>
              </a:rPr>
              <a:t> </a:t>
            </a:r>
            <a:endParaRPr lang="cs-CZ" sz="2200" dirty="0" smtClean="0">
              <a:latin typeface="Calibri" pitchFamily="34" charset="0"/>
              <a:ea typeface="Calibri" pitchFamily="34" charset="0"/>
              <a:cs typeface="Calibri" pitchFamily="34" charset="0"/>
            </a:endParaRPr>
          </a:p>
          <a:p>
            <a:pPr lvl="1"/>
            <a:r>
              <a:rPr lang="cs-CZ" sz="1700" dirty="0" smtClean="0">
                <a:latin typeface="Calibri" pitchFamily="34" charset="0"/>
                <a:ea typeface="Calibri" pitchFamily="34" charset="0"/>
                <a:cs typeface="Calibri" pitchFamily="34" charset="0"/>
              </a:rPr>
              <a:t>Výběr účastníků</a:t>
            </a:r>
          </a:p>
          <a:p>
            <a:pPr lvl="1"/>
            <a:r>
              <a:rPr lang="cs-CZ" sz="1700" dirty="0" smtClean="0">
                <a:latin typeface="Calibri" pitchFamily="34" charset="0"/>
                <a:ea typeface="Calibri" pitchFamily="34" charset="0"/>
                <a:cs typeface="Calibri" pitchFamily="34" charset="0"/>
              </a:rPr>
              <a:t>Vstupní modul</a:t>
            </a:r>
          </a:p>
          <a:p>
            <a:pPr lvl="1"/>
            <a:r>
              <a:rPr lang="cs-CZ" sz="1700" dirty="0"/>
              <a:t>Analýza </a:t>
            </a:r>
            <a:r>
              <a:rPr lang="cs-CZ" sz="1700" dirty="0" smtClean="0"/>
              <a:t>potřeb</a:t>
            </a:r>
            <a:endParaRPr lang="cs-CZ" sz="1700" dirty="0" smtClean="0">
              <a:latin typeface="Calibri" pitchFamily="34" charset="0"/>
              <a:ea typeface="Calibri" pitchFamily="34" charset="0"/>
              <a:cs typeface="Calibri" pitchFamily="34" charset="0"/>
            </a:endParaRPr>
          </a:p>
          <a:p>
            <a:pPr lvl="1"/>
            <a:r>
              <a:rPr lang="cs-CZ" sz="1700" dirty="0" smtClean="0">
                <a:latin typeface="Calibri" pitchFamily="34" charset="0"/>
                <a:ea typeface="Calibri" pitchFamily="34" charset="0"/>
                <a:cs typeface="Calibri" pitchFamily="34" charset="0"/>
              </a:rPr>
              <a:t>Skupinové poradenství</a:t>
            </a:r>
          </a:p>
          <a:p>
            <a:pPr lvl="1"/>
            <a:r>
              <a:rPr lang="cs-CZ" sz="1700" dirty="0" smtClean="0">
                <a:latin typeface="Calibri" pitchFamily="34" charset="0"/>
                <a:ea typeface="Calibri" pitchFamily="34" charset="0"/>
                <a:cs typeface="Calibri" pitchFamily="34" charset="0"/>
              </a:rPr>
              <a:t>Individuální </a:t>
            </a:r>
            <a:r>
              <a:rPr lang="cs-CZ" sz="1700" dirty="0">
                <a:latin typeface="Calibri" pitchFamily="34" charset="0"/>
                <a:ea typeface="Calibri" pitchFamily="34" charset="0"/>
                <a:cs typeface="Calibri" pitchFamily="34" charset="0"/>
              </a:rPr>
              <a:t>poradenství</a:t>
            </a:r>
          </a:p>
          <a:p>
            <a:pPr lvl="1"/>
            <a:r>
              <a:rPr lang="cs-CZ" sz="1700" dirty="0" smtClean="0">
                <a:latin typeface="Calibri" pitchFamily="34" charset="0"/>
                <a:ea typeface="Calibri" pitchFamily="34" charset="0"/>
                <a:cs typeface="Calibri" pitchFamily="34" charset="0"/>
              </a:rPr>
              <a:t>Pracovní diagnostika</a:t>
            </a:r>
          </a:p>
          <a:p>
            <a:pPr lvl="1"/>
            <a:r>
              <a:rPr lang="cs-CZ" sz="1700" dirty="0" err="1" smtClean="0">
                <a:latin typeface="Calibri" pitchFamily="34" charset="0"/>
                <a:ea typeface="Calibri" pitchFamily="34" charset="0"/>
                <a:cs typeface="Calibri" pitchFamily="34" charset="0"/>
              </a:rPr>
              <a:t>Ergodiagnostika</a:t>
            </a:r>
            <a:endParaRPr lang="cs-CZ" sz="1700" dirty="0" smtClean="0">
              <a:latin typeface="Calibri" pitchFamily="34" charset="0"/>
              <a:ea typeface="Calibri" pitchFamily="34" charset="0"/>
              <a:cs typeface="Calibri" pitchFamily="34" charset="0"/>
            </a:endParaRPr>
          </a:p>
          <a:p>
            <a:pPr lvl="1"/>
            <a:r>
              <a:rPr lang="cs-CZ" sz="1700" dirty="0"/>
              <a:t>Odborná výuka – </a:t>
            </a:r>
            <a:r>
              <a:rPr lang="cs-CZ" sz="1700" dirty="0" smtClean="0"/>
              <a:t>rekvalifikace</a:t>
            </a:r>
          </a:p>
          <a:p>
            <a:pPr lvl="1"/>
            <a:r>
              <a:rPr lang="cs-CZ" sz="1700" dirty="0" smtClean="0">
                <a:latin typeface="Calibri" pitchFamily="34" charset="0"/>
                <a:ea typeface="Calibri" pitchFamily="34" charset="0"/>
                <a:cs typeface="Calibri" pitchFamily="34" charset="0"/>
              </a:rPr>
              <a:t>Příprava </a:t>
            </a:r>
            <a:r>
              <a:rPr lang="cs-CZ" sz="1700" dirty="0">
                <a:latin typeface="Calibri" pitchFamily="34" charset="0"/>
                <a:ea typeface="Calibri" pitchFamily="34" charset="0"/>
                <a:cs typeface="Calibri" pitchFamily="34" charset="0"/>
              </a:rPr>
              <a:t>k </a:t>
            </a:r>
            <a:r>
              <a:rPr lang="cs-CZ" sz="1700" dirty="0" smtClean="0">
                <a:latin typeface="Calibri" pitchFamily="34" charset="0"/>
                <a:ea typeface="Calibri" pitchFamily="34" charset="0"/>
                <a:cs typeface="Calibri" pitchFamily="34" charset="0"/>
              </a:rPr>
              <a:t>práci</a:t>
            </a:r>
          </a:p>
          <a:p>
            <a:pPr lvl="1"/>
            <a:r>
              <a:rPr lang="cs-CZ" sz="1700" dirty="0"/>
              <a:t>Společensky účelné pracovní místo - vyhrazené </a:t>
            </a:r>
            <a:endParaRPr lang="cs-CZ" sz="1700" dirty="0" smtClean="0"/>
          </a:p>
          <a:p>
            <a:pPr lvl="1"/>
            <a:r>
              <a:rPr lang="cs-CZ" sz="1700" dirty="0" smtClean="0">
                <a:latin typeface="Calibri" pitchFamily="34" charset="0"/>
                <a:ea typeface="Calibri" pitchFamily="34" charset="0"/>
                <a:cs typeface="Calibri" pitchFamily="34" charset="0"/>
              </a:rPr>
              <a:t>Doprovodná opatření</a:t>
            </a:r>
          </a:p>
        </p:txBody>
      </p:sp>
    </p:spTree>
    <p:extLst>
      <p:ext uri="{BB962C8B-B14F-4D97-AF65-F5344CB8AC3E}">
        <p14:creationId xmlns:p14="http://schemas.microsoft.com/office/powerpoint/2010/main" val="418434781"/>
      </p:ext>
    </p:extLst>
  </p:cSld>
  <p:clrMapOvr>
    <a:masterClrMapping/>
  </p:clrMapOvr>
  <p:transition spd="med">
    <p:wipe dir="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a:ln w="0"/>
                <a:solidFill>
                  <a:schemeClr val="tx1">
                    <a:lumMod val="95000"/>
                    <a:lumOff val="5000"/>
                  </a:schemeClr>
                </a:solidFill>
                <a:effectLst>
                  <a:reflection blurRad="12700" stA="50000" endPos="50000" dist="5000" dir="5400000" sy="-100000" rotWithShape="0"/>
                </a:effectLst>
              </a:rPr>
              <a:t>Pracujeme s omezením </a:t>
            </a:r>
            <a:r>
              <a:rPr lang="cs-CZ" sz="4000" b="1" cap="all" dirty="0" smtClean="0">
                <a:ln w="0"/>
                <a:solidFill>
                  <a:schemeClr val="tx1">
                    <a:lumMod val="95000"/>
                    <a:lumOff val="5000"/>
                  </a:schemeClr>
                </a:solidFill>
                <a:effectLst>
                  <a:reflection blurRad="12700" stA="50000" endPos="50000" dist="5000" dir="5400000" sy="-100000" rotWithShape="0"/>
                </a:effectLst>
              </a:rPr>
              <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v </a:t>
            </a:r>
            <a:r>
              <a:rPr lang="cs-CZ" sz="4000" b="1" cap="all" dirty="0" err="1" smtClean="0">
                <a:ln w="0"/>
                <a:solidFill>
                  <a:schemeClr val="tx1">
                    <a:lumMod val="95000"/>
                    <a:lumOff val="5000"/>
                  </a:schemeClr>
                </a:solidFill>
                <a:effectLst>
                  <a:reflection blurRad="12700" stA="50000" endPos="50000" dist="5000" dir="5400000" sy="-100000" rotWithShape="0"/>
                </a:effectLst>
              </a:rPr>
              <a:t>OlomouckéM</a:t>
            </a:r>
            <a:r>
              <a:rPr lang="cs-CZ" sz="4000" b="1" cap="all" dirty="0" smtClean="0">
                <a:ln w="0"/>
                <a:solidFill>
                  <a:schemeClr val="tx1">
                    <a:lumMod val="95000"/>
                    <a:lumOff val="5000"/>
                  </a:schemeClr>
                </a:solidFill>
                <a:effectLst>
                  <a:reflection blurRad="12700" stA="50000" endPos="50000" dist="5000" dir="5400000" sy="-100000" rotWithShape="0"/>
                </a:effectLst>
              </a:rPr>
              <a:t> </a:t>
            </a:r>
            <a:r>
              <a:rPr lang="cs-CZ" sz="4000" b="1" cap="all" dirty="0">
                <a:ln w="0"/>
                <a:solidFill>
                  <a:schemeClr val="tx1">
                    <a:lumMod val="95000"/>
                    <a:lumOff val="5000"/>
                  </a:schemeClr>
                </a:solidFill>
                <a:effectLst>
                  <a:reflection blurRad="12700" stA="50000" endPos="50000" dist="5000" dir="5400000" sy="-100000" rotWithShape="0"/>
                </a:effectLst>
              </a:rPr>
              <a:t>kraji</a:t>
            </a:r>
          </a:p>
        </p:txBody>
      </p:sp>
      <p:sp>
        <p:nvSpPr>
          <p:cNvPr id="3" name="Zástupný symbol pro obsah 2"/>
          <p:cNvSpPr>
            <a:spLocks noGrp="1"/>
          </p:cNvSpPr>
          <p:nvPr>
            <p:ph idx="1"/>
          </p:nvPr>
        </p:nvSpPr>
        <p:spPr/>
        <p:txBody>
          <a:bodyPr>
            <a:normAutofit/>
          </a:bodyPr>
          <a:lstStyle/>
          <a:p>
            <a:endParaRPr lang="cs-CZ" sz="2200" u="sng" dirty="0" smtClean="0">
              <a:latin typeface="Calibri" pitchFamily="34" charset="0"/>
              <a:ea typeface="Calibri" pitchFamily="34" charset="0"/>
              <a:cs typeface="Calibri" pitchFamily="34" charset="0"/>
            </a:endParaRPr>
          </a:p>
          <a:p>
            <a:r>
              <a:rPr lang="cs-CZ" sz="2000" u="sng" dirty="0" smtClean="0">
                <a:latin typeface="Calibri" pitchFamily="34" charset="0"/>
                <a:ea typeface="Calibri" pitchFamily="34" charset="0"/>
                <a:cs typeface="Calibri" pitchFamily="34" charset="0"/>
              </a:rPr>
              <a:t>Celkový </a:t>
            </a:r>
            <a:r>
              <a:rPr lang="cs-CZ" sz="2000" u="sng" dirty="0">
                <a:latin typeface="Calibri" pitchFamily="34" charset="0"/>
                <a:ea typeface="Calibri" pitchFamily="34" charset="0"/>
                <a:cs typeface="Calibri" pitchFamily="34" charset="0"/>
              </a:rPr>
              <a:t>počet podpořených účastníků:</a:t>
            </a:r>
            <a:r>
              <a:rPr lang="cs-CZ" sz="2000" dirty="0">
                <a:latin typeface="Calibri" pitchFamily="34" charset="0"/>
                <a:ea typeface="Calibri" pitchFamily="34" charset="0"/>
                <a:cs typeface="Calibri" pitchFamily="34" charset="0"/>
              </a:rPr>
              <a:t> min. 200 </a:t>
            </a:r>
            <a:r>
              <a:rPr lang="cs-CZ" sz="2000" dirty="0" smtClean="0">
                <a:latin typeface="Calibri" pitchFamily="34" charset="0"/>
                <a:ea typeface="Calibri" pitchFamily="34" charset="0"/>
                <a:cs typeface="Calibri" pitchFamily="34" charset="0"/>
              </a:rPr>
              <a:t>osob</a:t>
            </a:r>
          </a:p>
          <a:p>
            <a:r>
              <a:rPr lang="cs-CZ" sz="2000" u="sng" dirty="0">
                <a:latin typeface="Calibri" pitchFamily="34" charset="0"/>
                <a:ea typeface="Calibri" pitchFamily="34" charset="0"/>
                <a:cs typeface="Calibri" pitchFamily="34" charset="0"/>
              </a:rPr>
              <a:t>Termín realizace projektu :</a:t>
            </a:r>
            <a:r>
              <a:rPr lang="cs-CZ" sz="2000" dirty="0" smtClean="0">
                <a:latin typeface="Calibri" pitchFamily="34" charset="0"/>
                <a:ea typeface="Calibri" pitchFamily="34" charset="0"/>
                <a:cs typeface="Calibri" pitchFamily="34" charset="0"/>
              </a:rPr>
              <a:t> </a:t>
            </a:r>
            <a:r>
              <a:rPr lang="cs-CZ" sz="2000" dirty="0">
                <a:latin typeface="Calibri" pitchFamily="34" charset="0"/>
              </a:rPr>
              <a:t>1. </a:t>
            </a:r>
            <a:r>
              <a:rPr lang="cs-CZ" sz="2000" dirty="0" smtClean="0">
                <a:latin typeface="Calibri" pitchFamily="34" charset="0"/>
              </a:rPr>
              <a:t>2</a:t>
            </a:r>
            <a:r>
              <a:rPr lang="cs-CZ" sz="2000" dirty="0">
                <a:latin typeface="Calibri" pitchFamily="34" charset="0"/>
              </a:rPr>
              <a:t>. </a:t>
            </a:r>
            <a:r>
              <a:rPr lang="cs-CZ" sz="2000" dirty="0" smtClean="0">
                <a:latin typeface="Calibri" pitchFamily="34" charset="0"/>
              </a:rPr>
              <a:t>2016 </a:t>
            </a:r>
            <a:r>
              <a:rPr lang="cs-CZ" sz="2000" dirty="0">
                <a:latin typeface="Calibri" pitchFamily="34" charset="0"/>
              </a:rPr>
              <a:t>- </a:t>
            </a:r>
            <a:r>
              <a:rPr lang="cs-CZ" sz="2000" dirty="0" smtClean="0">
                <a:latin typeface="Calibri" pitchFamily="34" charset="0"/>
              </a:rPr>
              <a:t>28. 2</a:t>
            </a:r>
            <a:r>
              <a:rPr lang="cs-CZ" sz="2000" dirty="0">
                <a:latin typeface="Calibri" pitchFamily="34" charset="0"/>
              </a:rPr>
              <a:t>. </a:t>
            </a:r>
            <a:r>
              <a:rPr lang="cs-CZ" sz="2000" dirty="0" smtClean="0">
                <a:latin typeface="Calibri" pitchFamily="34" charset="0"/>
              </a:rPr>
              <a:t>2019</a:t>
            </a:r>
            <a:endParaRPr lang="cs-CZ" sz="2000" dirty="0"/>
          </a:p>
          <a:p>
            <a:r>
              <a:rPr lang="cs-CZ" sz="2000" u="sng" dirty="0">
                <a:latin typeface="Calibri" pitchFamily="34" charset="0"/>
                <a:ea typeface="Calibri" pitchFamily="34" charset="0"/>
                <a:cs typeface="Calibri" pitchFamily="34" charset="0"/>
              </a:rPr>
              <a:t>Rozpočet projektu :</a:t>
            </a:r>
            <a:r>
              <a:rPr lang="cs-CZ" sz="2000" dirty="0" smtClean="0">
                <a:latin typeface="Calibri" pitchFamily="34" charset="0"/>
                <a:ea typeface="Calibri" pitchFamily="34" charset="0"/>
                <a:cs typeface="Calibri" pitchFamily="34" charset="0"/>
              </a:rPr>
              <a:t> </a:t>
            </a:r>
            <a:r>
              <a:rPr lang="cs-CZ" sz="2000" dirty="0">
                <a:latin typeface="Calibri" pitchFamily="34" charset="0"/>
              </a:rPr>
              <a:t>30.000.000 </a:t>
            </a:r>
            <a:r>
              <a:rPr lang="cs-CZ" sz="2000" dirty="0" smtClean="0">
                <a:latin typeface="Calibri" pitchFamily="34" charset="0"/>
              </a:rPr>
              <a:t>Kč</a:t>
            </a:r>
            <a:endParaRPr lang="cs-CZ" sz="2000" b="1" dirty="0">
              <a:solidFill>
                <a:srgbClr val="001E96"/>
              </a:solidFill>
            </a:endParaRPr>
          </a:p>
        </p:txBody>
      </p:sp>
    </p:spTree>
    <p:extLst>
      <p:ext uri="{BB962C8B-B14F-4D97-AF65-F5344CB8AC3E}">
        <p14:creationId xmlns:p14="http://schemas.microsoft.com/office/powerpoint/2010/main" val="1378180783"/>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Systémové individuální projekty (SIP)</a:t>
            </a:r>
            <a:endParaRPr lang="cs-CZ" dirty="0"/>
          </a:p>
        </p:txBody>
      </p:sp>
    </p:spTree>
    <p:extLst>
      <p:ext uri="{BB962C8B-B14F-4D97-AF65-F5344CB8AC3E}">
        <p14:creationId xmlns:p14="http://schemas.microsoft.com/office/powerpoint/2010/main" val="3424109909"/>
      </p:ext>
    </p:extLst>
  </p:cSld>
  <p:clrMapOvr>
    <a:masterClrMapping/>
  </p:clrMapOvr>
  <p:transition spd="med">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smtClean="0">
                <a:ln w="0"/>
                <a:solidFill>
                  <a:schemeClr val="tx1">
                    <a:lumMod val="95000"/>
                    <a:lumOff val="5000"/>
                  </a:schemeClr>
                </a:solidFill>
                <a:effectLst>
                  <a:reflection blurRad="12700" stA="50000" endPos="50000" dist="5000" dir="5400000" sy="-100000" rotWithShape="0"/>
                </a:effectLst>
              </a:rPr>
              <a:t>PROSTUPNÉ </a:t>
            </a:r>
            <a:r>
              <a:rPr lang="cs-CZ" sz="4000" b="1" cap="all" dirty="0">
                <a:ln w="0"/>
                <a:solidFill>
                  <a:schemeClr val="tx1">
                    <a:lumMod val="95000"/>
                    <a:lumOff val="5000"/>
                  </a:schemeClr>
                </a:solidFill>
                <a:effectLst>
                  <a:reflection blurRad="12700" stA="50000" endPos="50000" dist="5000" dir="5400000" sy="-100000" rotWithShape="0"/>
                </a:effectLst>
              </a:rPr>
              <a:t>ZAMĚSTNÁVÁNÍ </a:t>
            </a:r>
            <a:r>
              <a:rPr lang="cs-CZ" sz="4000" b="1" cap="all" dirty="0" smtClean="0">
                <a:ln w="0"/>
                <a:solidFill>
                  <a:schemeClr val="tx1">
                    <a:lumMod val="95000"/>
                    <a:lumOff val="5000"/>
                  </a:schemeClr>
                </a:solidFill>
                <a:effectLst>
                  <a:reflection blurRad="12700" stA="50000" endPos="50000" dist="5000" dir="5400000" sy="-100000" rotWithShape="0"/>
                </a:effectLst>
              </a:rPr>
              <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V </a:t>
            </a:r>
            <a:r>
              <a:rPr lang="cs-CZ" sz="4000" b="1" cap="all" dirty="0">
                <a:ln w="0"/>
                <a:solidFill>
                  <a:schemeClr val="tx1">
                    <a:lumMod val="95000"/>
                    <a:lumOff val="5000"/>
                  </a:schemeClr>
                </a:solidFill>
                <a:effectLst>
                  <a:reflection blurRad="12700" stA="50000" endPos="50000" dist="5000" dir="5400000" sy="-100000" rotWithShape="0"/>
                </a:effectLst>
              </a:rPr>
              <a:t>OLOMOUCKÉM </a:t>
            </a:r>
            <a:r>
              <a:rPr lang="cs-CZ" sz="4000" b="1" cap="all" dirty="0" smtClean="0">
                <a:ln w="0"/>
                <a:solidFill>
                  <a:schemeClr val="tx1">
                    <a:lumMod val="95000"/>
                    <a:lumOff val="5000"/>
                  </a:schemeClr>
                </a:solidFill>
                <a:effectLst>
                  <a:reflection blurRad="12700" stA="50000" endPos="50000" dist="5000" dir="5400000" sy="-100000" rotWithShape="0"/>
                </a:effectLst>
              </a:rPr>
              <a:t>KRAJI</a:t>
            </a:r>
            <a:endParaRPr lang="cs-CZ" sz="4000" b="1" cap="all" dirty="0">
              <a:ln w="0"/>
              <a:solidFill>
                <a:schemeClr val="tx1">
                  <a:lumMod val="95000"/>
                  <a:lumOff val="5000"/>
                </a:schemeClr>
              </a:solidFill>
              <a:effectLst>
                <a:reflection blurRad="12700" stA="50000" endPos="50000" dist="5000" dir="5400000" sy="-100000" rotWithShape="0"/>
              </a:effectLst>
            </a:endParaRPr>
          </a:p>
        </p:txBody>
      </p:sp>
      <p:sp>
        <p:nvSpPr>
          <p:cNvPr id="3" name="Zástupný symbol pro obsah 2"/>
          <p:cNvSpPr>
            <a:spLocks noGrp="1"/>
          </p:cNvSpPr>
          <p:nvPr>
            <p:ph idx="1"/>
          </p:nvPr>
        </p:nvSpPr>
        <p:spPr/>
        <p:txBody>
          <a:bodyPr>
            <a:normAutofit fontScale="85000" lnSpcReduction="20000"/>
          </a:bodyPr>
          <a:lstStyle/>
          <a:p>
            <a:endParaRPr lang="cs-CZ" sz="2200" u="sng" dirty="0" smtClean="0">
              <a:latin typeface="Calibri" pitchFamily="34" charset="0"/>
              <a:ea typeface="Calibri" pitchFamily="34" charset="0"/>
              <a:cs typeface="Calibri" pitchFamily="34" charset="0"/>
            </a:endParaRPr>
          </a:p>
          <a:p>
            <a:r>
              <a:rPr lang="cs-CZ" sz="2200" u="sng" dirty="0" smtClean="0">
                <a:latin typeface="Calibri" pitchFamily="34" charset="0"/>
                <a:ea typeface="Calibri" pitchFamily="34" charset="0"/>
                <a:cs typeface="Calibri" pitchFamily="34" charset="0"/>
              </a:rPr>
              <a:t>Cílová </a:t>
            </a:r>
            <a:r>
              <a:rPr lang="cs-CZ" sz="2200" u="sng" dirty="0">
                <a:latin typeface="Calibri" pitchFamily="34" charset="0"/>
                <a:ea typeface="Calibri" pitchFamily="34" charset="0"/>
                <a:cs typeface="Calibri" pitchFamily="34" charset="0"/>
              </a:rPr>
              <a:t>skupina:</a:t>
            </a:r>
            <a:r>
              <a:rPr lang="cs-CZ" sz="2200" dirty="0">
                <a:latin typeface="Calibri" pitchFamily="34" charset="0"/>
                <a:ea typeface="Calibri" pitchFamily="34" charset="0"/>
                <a:cs typeface="Calibri" pitchFamily="34" charset="0"/>
              </a:rPr>
              <a:t> </a:t>
            </a:r>
            <a:r>
              <a:rPr lang="cs-CZ" sz="2200" dirty="0" err="1">
                <a:latin typeface="Calibri" pitchFamily="34" charset="0"/>
                <a:ea typeface="Calibri" pitchFamily="34" charset="0"/>
                <a:cs typeface="Calibri" pitchFamily="34" charset="0"/>
              </a:rPr>
              <a:t>UoZ</a:t>
            </a:r>
            <a:r>
              <a:rPr lang="cs-CZ" sz="2200" dirty="0">
                <a:latin typeface="Calibri" pitchFamily="34" charset="0"/>
                <a:ea typeface="Calibri" pitchFamily="34" charset="0"/>
                <a:cs typeface="Calibri" pitchFamily="34" charset="0"/>
              </a:rPr>
              <a:t>, kteří jsou evidováni na ÚP ČR déle než 12 měsíců nebo </a:t>
            </a:r>
            <a:r>
              <a:rPr lang="cs-CZ" sz="2200" dirty="0" err="1" smtClean="0">
                <a:latin typeface="Calibri" pitchFamily="34" charset="0"/>
                <a:ea typeface="Calibri" pitchFamily="34" charset="0"/>
                <a:cs typeface="Calibri" pitchFamily="34" charset="0"/>
              </a:rPr>
              <a:t>UoZ</a:t>
            </a:r>
            <a:r>
              <a:rPr lang="cs-CZ" sz="2200" dirty="0">
                <a:latin typeface="Calibri" pitchFamily="34" charset="0"/>
                <a:ea typeface="Calibri" pitchFamily="34" charset="0"/>
                <a:cs typeface="Calibri" pitchFamily="34" charset="0"/>
              </a:rPr>
              <a:t>, jejichž evidence na ÚP ČR je za období posledních 3 let delší než 12 </a:t>
            </a:r>
            <a:r>
              <a:rPr lang="cs-CZ" sz="2200" dirty="0" smtClean="0">
                <a:latin typeface="Calibri" pitchFamily="34" charset="0"/>
                <a:ea typeface="Calibri" pitchFamily="34" charset="0"/>
                <a:cs typeface="Calibri" pitchFamily="34" charset="0"/>
              </a:rPr>
              <a:t>měsíců </a:t>
            </a:r>
            <a:r>
              <a:rPr lang="cs-CZ" sz="2200" dirty="0">
                <a:latin typeface="Calibri" pitchFamily="34" charset="0"/>
                <a:ea typeface="Calibri" pitchFamily="34" charset="0"/>
                <a:cs typeface="Calibri" pitchFamily="34" charset="0"/>
              </a:rPr>
              <a:t>(souhrnně) a současně vykazují </a:t>
            </a:r>
            <a:r>
              <a:rPr lang="cs-CZ" sz="2200" dirty="0"/>
              <a:t>3 </a:t>
            </a:r>
            <a:r>
              <a:rPr lang="cs-CZ" sz="2200" dirty="0" smtClean="0"/>
              <a:t>znaky </a:t>
            </a:r>
            <a:r>
              <a:rPr lang="cs-CZ" sz="2200" dirty="0" smtClean="0">
                <a:latin typeface="Calibri" pitchFamily="34" charset="0"/>
                <a:ea typeface="Calibri" pitchFamily="34" charset="0"/>
                <a:cs typeface="Calibri" pitchFamily="34" charset="0"/>
              </a:rPr>
              <a:t>sociálního vyloučení.</a:t>
            </a:r>
            <a:r>
              <a:rPr lang="cs-CZ" sz="2200" b="1" dirty="0"/>
              <a:t> Znaky sociálního vyloučení</a:t>
            </a:r>
            <a:r>
              <a:rPr lang="cs-CZ" sz="2200" dirty="0"/>
              <a:t> jsou pobyt v sociálně vyloučené lokalitě, dlouhodobá nezaměstnanost, nízká kvalifikace, pobírání dávek pomoci v hmotné nouzi, zadluženost a nestabilita bydlení.</a:t>
            </a:r>
            <a:endParaRPr lang="cs-CZ" sz="2200" dirty="0" smtClean="0">
              <a:latin typeface="Calibri" pitchFamily="34" charset="0"/>
              <a:ea typeface="Calibri" pitchFamily="34" charset="0"/>
              <a:cs typeface="Calibri" pitchFamily="34" charset="0"/>
            </a:endParaRPr>
          </a:p>
          <a:p>
            <a:r>
              <a:rPr lang="cs-CZ" sz="2200" u="sng" dirty="0" smtClean="0">
                <a:latin typeface="Calibri" pitchFamily="34" charset="0"/>
                <a:ea typeface="Calibri" pitchFamily="34" charset="0"/>
                <a:cs typeface="Calibri" pitchFamily="34" charset="0"/>
              </a:rPr>
              <a:t>Klíčové </a:t>
            </a:r>
            <a:r>
              <a:rPr lang="cs-CZ" sz="2200" u="sng" dirty="0">
                <a:latin typeface="Calibri" pitchFamily="34" charset="0"/>
                <a:ea typeface="Calibri" pitchFamily="34" charset="0"/>
                <a:cs typeface="Calibri" pitchFamily="34" charset="0"/>
              </a:rPr>
              <a:t>aktivity:</a:t>
            </a:r>
            <a:r>
              <a:rPr lang="cs-CZ" sz="2200" dirty="0">
                <a:latin typeface="Calibri" pitchFamily="34" charset="0"/>
                <a:ea typeface="Calibri" pitchFamily="34" charset="0"/>
                <a:cs typeface="Calibri" pitchFamily="34" charset="0"/>
              </a:rPr>
              <a:t> </a:t>
            </a:r>
            <a:endParaRPr lang="cs-CZ" sz="2200" dirty="0" smtClean="0">
              <a:latin typeface="Calibri" pitchFamily="34" charset="0"/>
              <a:ea typeface="Calibri" pitchFamily="34" charset="0"/>
              <a:cs typeface="Calibri" pitchFamily="34" charset="0"/>
            </a:endParaRPr>
          </a:p>
          <a:p>
            <a:pPr lvl="1"/>
            <a:r>
              <a:rPr lang="cs-CZ" sz="1700" dirty="0" smtClean="0">
                <a:latin typeface="Calibri" pitchFamily="34" charset="0"/>
                <a:ea typeface="Calibri" pitchFamily="34" charset="0"/>
                <a:cs typeface="Calibri" pitchFamily="34" charset="0"/>
              </a:rPr>
              <a:t>Výběr účastníků projektu</a:t>
            </a:r>
          </a:p>
          <a:p>
            <a:pPr lvl="1"/>
            <a:r>
              <a:rPr lang="cs-CZ" sz="1700" dirty="0" smtClean="0">
                <a:latin typeface="Calibri" pitchFamily="34" charset="0"/>
                <a:ea typeface="Calibri" pitchFamily="34" charset="0"/>
                <a:cs typeface="Calibri" pitchFamily="34" charset="0"/>
              </a:rPr>
              <a:t>Vstupní modul</a:t>
            </a:r>
          </a:p>
          <a:p>
            <a:pPr lvl="1"/>
            <a:r>
              <a:rPr lang="cs-CZ" sz="1700" dirty="0" smtClean="0">
                <a:latin typeface="Calibri" pitchFamily="34" charset="0"/>
                <a:ea typeface="Calibri" pitchFamily="34" charset="0"/>
                <a:cs typeface="Calibri" pitchFamily="34" charset="0"/>
              </a:rPr>
              <a:t>Individuální poradenství</a:t>
            </a:r>
          </a:p>
          <a:p>
            <a:pPr lvl="1"/>
            <a:r>
              <a:rPr lang="cs-CZ" sz="1700" dirty="0" smtClean="0">
                <a:latin typeface="Calibri" pitchFamily="34" charset="0"/>
                <a:ea typeface="Calibri" pitchFamily="34" charset="0"/>
                <a:cs typeface="Calibri" pitchFamily="34" charset="0"/>
              </a:rPr>
              <a:t>Práce </a:t>
            </a:r>
            <a:r>
              <a:rPr lang="cs-CZ" sz="1700" dirty="0">
                <a:latin typeface="Calibri" pitchFamily="34" charset="0"/>
                <a:ea typeface="Calibri" pitchFamily="34" charset="0"/>
                <a:cs typeface="Calibri" pitchFamily="34" charset="0"/>
              </a:rPr>
              <a:t>na </a:t>
            </a:r>
            <a:r>
              <a:rPr lang="cs-CZ" sz="1700" dirty="0" smtClean="0">
                <a:latin typeface="Calibri" pitchFamily="34" charset="0"/>
                <a:ea typeface="Calibri" pitchFamily="34" charset="0"/>
                <a:cs typeface="Calibri" pitchFamily="34" charset="0"/>
              </a:rPr>
              <a:t>zkoušku</a:t>
            </a:r>
          </a:p>
          <a:p>
            <a:pPr lvl="1"/>
            <a:r>
              <a:rPr lang="cs-CZ" sz="1700" dirty="0"/>
              <a:t>Odborná výuka – rekvalifikace </a:t>
            </a:r>
            <a:endParaRPr lang="cs-CZ" sz="1700" dirty="0" smtClean="0"/>
          </a:p>
          <a:p>
            <a:pPr lvl="1"/>
            <a:r>
              <a:rPr lang="cs-CZ" sz="1700" dirty="0"/>
              <a:t>Veřejně prospěšné </a:t>
            </a:r>
            <a:r>
              <a:rPr lang="cs-CZ" sz="1700" dirty="0" smtClean="0"/>
              <a:t>práce</a:t>
            </a:r>
          </a:p>
          <a:p>
            <a:pPr lvl="1"/>
            <a:r>
              <a:rPr lang="cs-CZ" sz="1700" dirty="0"/>
              <a:t>Společensky účelné pracovní místo – vyhrazené </a:t>
            </a:r>
            <a:endParaRPr lang="cs-CZ" sz="1700" dirty="0" smtClean="0"/>
          </a:p>
          <a:p>
            <a:pPr lvl="1"/>
            <a:r>
              <a:rPr lang="cs-CZ" sz="1700" dirty="0" smtClean="0">
                <a:latin typeface="Calibri" pitchFamily="34" charset="0"/>
                <a:ea typeface="Calibri" pitchFamily="34" charset="0"/>
                <a:cs typeface="Calibri" pitchFamily="34" charset="0"/>
              </a:rPr>
              <a:t>Doprovodná opatření</a:t>
            </a:r>
          </a:p>
        </p:txBody>
      </p:sp>
    </p:spTree>
    <p:extLst>
      <p:ext uri="{BB962C8B-B14F-4D97-AF65-F5344CB8AC3E}">
        <p14:creationId xmlns:p14="http://schemas.microsoft.com/office/powerpoint/2010/main" val="4189112199"/>
      </p:ext>
    </p:extLst>
  </p:cSld>
  <p:clrMapOvr>
    <a:masterClrMapping/>
  </p:clrMapOvr>
  <p:transition spd="med">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4000" b="1" cap="all" dirty="0" smtClean="0">
                <a:ln w="0"/>
                <a:solidFill>
                  <a:schemeClr val="tx1">
                    <a:lumMod val="95000"/>
                    <a:lumOff val="5000"/>
                  </a:schemeClr>
                </a:solidFill>
                <a:effectLst>
                  <a:reflection blurRad="12700" stA="50000" endPos="50000" dist="5000" dir="5400000" sy="-100000" rotWithShape="0"/>
                </a:effectLst>
              </a:rPr>
              <a:t>PROSTUPNÉ </a:t>
            </a:r>
            <a:r>
              <a:rPr lang="cs-CZ" sz="4000" b="1" cap="all" dirty="0">
                <a:ln w="0"/>
                <a:solidFill>
                  <a:schemeClr val="tx1">
                    <a:lumMod val="95000"/>
                    <a:lumOff val="5000"/>
                  </a:schemeClr>
                </a:solidFill>
                <a:effectLst>
                  <a:reflection blurRad="12700" stA="50000" endPos="50000" dist="5000" dir="5400000" sy="-100000" rotWithShape="0"/>
                </a:effectLst>
              </a:rPr>
              <a:t>ZAMĚSTNÁVÁNÍ </a:t>
            </a:r>
            <a:r>
              <a:rPr lang="cs-CZ" sz="4000" b="1" cap="all" dirty="0" smtClean="0">
                <a:ln w="0"/>
                <a:solidFill>
                  <a:schemeClr val="tx1">
                    <a:lumMod val="95000"/>
                    <a:lumOff val="5000"/>
                  </a:schemeClr>
                </a:solidFill>
                <a:effectLst>
                  <a:reflection blurRad="12700" stA="50000" endPos="50000" dist="5000" dir="5400000" sy="-100000" rotWithShape="0"/>
                </a:effectLst>
              </a:rPr>
              <a:t/>
            </a:r>
            <a:br>
              <a:rPr lang="cs-CZ" sz="4000" b="1" cap="all" dirty="0" smtClean="0">
                <a:ln w="0"/>
                <a:solidFill>
                  <a:schemeClr val="tx1">
                    <a:lumMod val="95000"/>
                    <a:lumOff val="5000"/>
                  </a:schemeClr>
                </a:solidFill>
                <a:effectLst>
                  <a:reflection blurRad="12700" stA="50000" endPos="50000" dist="5000" dir="5400000" sy="-100000" rotWithShape="0"/>
                </a:effectLst>
              </a:rPr>
            </a:br>
            <a:r>
              <a:rPr lang="cs-CZ" sz="4000" b="1" cap="all" dirty="0" smtClean="0">
                <a:ln w="0"/>
                <a:solidFill>
                  <a:schemeClr val="tx1">
                    <a:lumMod val="95000"/>
                    <a:lumOff val="5000"/>
                  </a:schemeClr>
                </a:solidFill>
                <a:effectLst>
                  <a:reflection blurRad="12700" stA="50000" endPos="50000" dist="5000" dir="5400000" sy="-100000" rotWithShape="0"/>
                </a:effectLst>
              </a:rPr>
              <a:t>V </a:t>
            </a:r>
            <a:r>
              <a:rPr lang="cs-CZ" sz="4000" b="1" cap="all" dirty="0">
                <a:ln w="0"/>
                <a:solidFill>
                  <a:schemeClr val="tx1">
                    <a:lumMod val="95000"/>
                    <a:lumOff val="5000"/>
                  </a:schemeClr>
                </a:solidFill>
                <a:effectLst>
                  <a:reflection blurRad="12700" stA="50000" endPos="50000" dist="5000" dir="5400000" sy="-100000" rotWithShape="0"/>
                </a:effectLst>
              </a:rPr>
              <a:t>OLOMOUCKÉM </a:t>
            </a:r>
            <a:r>
              <a:rPr lang="cs-CZ" sz="4000" b="1" cap="all" dirty="0" smtClean="0">
                <a:ln w="0"/>
                <a:solidFill>
                  <a:schemeClr val="tx1">
                    <a:lumMod val="95000"/>
                    <a:lumOff val="5000"/>
                  </a:schemeClr>
                </a:solidFill>
                <a:effectLst>
                  <a:reflection blurRad="12700" stA="50000" endPos="50000" dist="5000" dir="5400000" sy="-100000" rotWithShape="0"/>
                </a:effectLst>
              </a:rPr>
              <a:t>KRAJI</a:t>
            </a:r>
            <a:endParaRPr lang="cs-CZ" sz="4000" b="1" cap="all" dirty="0">
              <a:ln w="0"/>
              <a:solidFill>
                <a:schemeClr val="tx1">
                  <a:lumMod val="95000"/>
                  <a:lumOff val="5000"/>
                </a:schemeClr>
              </a:solidFill>
              <a:effectLst>
                <a:reflection blurRad="12700" stA="50000" endPos="50000" dist="5000" dir="5400000" sy="-100000" rotWithShape="0"/>
              </a:effectLst>
            </a:endParaRPr>
          </a:p>
        </p:txBody>
      </p:sp>
      <p:sp>
        <p:nvSpPr>
          <p:cNvPr id="3" name="Zástupný symbol pro obsah 2"/>
          <p:cNvSpPr>
            <a:spLocks noGrp="1"/>
          </p:cNvSpPr>
          <p:nvPr>
            <p:ph idx="1"/>
          </p:nvPr>
        </p:nvSpPr>
        <p:spPr/>
        <p:txBody>
          <a:bodyPr>
            <a:normAutofit/>
          </a:bodyPr>
          <a:lstStyle/>
          <a:p>
            <a:endParaRPr lang="cs-CZ" sz="2200" u="sng" dirty="0" smtClean="0">
              <a:latin typeface="Calibri" pitchFamily="34" charset="0"/>
              <a:ea typeface="Calibri" pitchFamily="34" charset="0"/>
              <a:cs typeface="Calibri" pitchFamily="34" charset="0"/>
            </a:endParaRPr>
          </a:p>
          <a:p>
            <a:r>
              <a:rPr lang="cs-CZ" sz="2000" u="sng" dirty="0" smtClean="0">
                <a:latin typeface="Calibri" pitchFamily="34" charset="0"/>
                <a:ea typeface="Calibri" pitchFamily="34" charset="0"/>
                <a:cs typeface="Calibri" pitchFamily="34" charset="0"/>
              </a:rPr>
              <a:t>Celkový </a:t>
            </a:r>
            <a:r>
              <a:rPr lang="cs-CZ" sz="2000" u="sng" dirty="0">
                <a:latin typeface="Calibri" pitchFamily="34" charset="0"/>
                <a:ea typeface="Calibri" pitchFamily="34" charset="0"/>
                <a:cs typeface="Calibri" pitchFamily="34" charset="0"/>
              </a:rPr>
              <a:t>počet podpořených účastníků:</a:t>
            </a:r>
            <a:r>
              <a:rPr lang="cs-CZ" sz="2000" dirty="0">
                <a:latin typeface="Calibri" pitchFamily="34" charset="0"/>
                <a:ea typeface="Calibri" pitchFamily="34" charset="0"/>
                <a:cs typeface="Calibri" pitchFamily="34" charset="0"/>
              </a:rPr>
              <a:t> min. </a:t>
            </a:r>
            <a:r>
              <a:rPr lang="cs-CZ" sz="2000" dirty="0" smtClean="0">
                <a:latin typeface="Calibri" pitchFamily="34" charset="0"/>
                <a:ea typeface="Calibri" pitchFamily="34" charset="0"/>
                <a:cs typeface="Calibri" pitchFamily="34" charset="0"/>
              </a:rPr>
              <a:t>250 </a:t>
            </a:r>
            <a:r>
              <a:rPr lang="cs-CZ" sz="2000" dirty="0">
                <a:latin typeface="Calibri" pitchFamily="34" charset="0"/>
                <a:ea typeface="Calibri" pitchFamily="34" charset="0"/>
                <a:cs typeface="Calibri" pitchFamily="34" charset="0"/>
              </a:rPr>
              <a:t>osob</a:t>
            </a:r>
            <a:endParaRPr lang="cs-CZ" sz="2000" dirty="0" smtClean="0">
              <a:latin typeface="Calibri" pitchFamily="34" charset="0"/>
              <a:ea typeface="Calibri" pitchFamily="34" charset="0"/>
              <a:cs typeface="Calibri" pitchFamily="34" charset="0"/>
            </a:endParaRPr>
          </a:p>
          <a:p>
            <a:r>
              <a:rPr lang="cs-CZ" sz="2000" u="sng" dirty="0">
                <a:latin typeface="Calibri" pitchFamily="34" charset="0"/>
                <a:ea typeface="Calibri" pitchFamily="34" charset="0"/>
                <a:cs typeface="Calibri" pitchFamily="34" charset="0"/>
              </a:rPr>
              <a:t>Termín realizace projektu :</a:t>
            </a:r>
            <a:r>
              <a:rPr lang="cs-CZ" sz="2000" dirty="0" smtClean="0">
                <a:latin typeface="Calibri" pitchFamily="34" charset="0"/>
                <a:ea typeface="Calibri" pitchFamily="34" charset="0"/>
                <a:cs typeface="Calibri" pitchFamily="34" charset="0"/>
              </a:rPr>
              <a:t> </a:t>
            </a:r>
            <a:r>
              <a:rPr lang="cs-CZ" sz="2000" dirty="0">
                <a:latin typeface="Calibri" pitchFamily="34" charset="0"/>
              </a:rPr>
              <a:t>1. 2. 2016 - 28. 2. </a:t>
            </a:r>
            <a:r>
              <a:rPr lang="cs-CZ" sz="2000" dirty="0" smtClean="0">
                <a:latin typeface="Calibri" pitchFamily="34" charset="0"/>
              </a:rPr>
              <a:t>2019</a:t>
            </a:r>
            <a:endParaRPr lang="cs-CZ" sz="2000" dirty="0"/>
          </a:p>
          <a:p>
            <a:r>
              <a:rPr lang="cs-CZ" sz="2000" u="sng" dirty="0">
                <a:latin typeface="Calibri" pitchFamily="34" charset="0"/>
                <a:ea typeface="Calibri" pitchFamily="34" charset="0"/>
                <a:cs typeface="Calibri" pitchFamily="34" charset="0"/>
              </a:rPr>
              <a:t>Rozpočet projektu :</a:t>
            </a:r>
            <a:r>
              <a:rPr lang="cs-CZ" sz="2000" dirty="0" smtClean="0">
                <a:latin typeface="Calibri" pitchFamily="34" charset="0"/>
                <a:ea typeface="Calibri" pitchFamily="34" charset="0"/>
                <a:cs typeface="Calibri" pitchFamily="34" charset="0"/>
              </a:rPr>
              <a:t> </a:t>
            </a:r>
            <a:r>
              <a:rPr lang="cs-CZ" sz="2000" dirty="0">
                <a:latin typeface="Calibri" pitchFamily="34" charset="0"/>
              </a:rPr>
              <a:t>50.895.388 </a:t>
            </a:r>
            <a:r>
              <a:rPr lang="cs-CZ" sz="2000" dirty="0" smtClean="0">
                <a:latin typeface="Calibri" pitchFamily="34" charset="0"/>
              </a:rPr>
              <a:t>Kč</a:t>
            </a:r>
            <a:endParaRPr lang="cs-CZ" sz="2000" b="1" dirty="0">
              <a:solidFill>
                <a:srgbClr val="001E96"/>
              </a:solidFill>
            </a:endParaRPr>
          </a:p>
        </p:txBody>
      </p:sp>
    </p:spTree>
    <p:extLst>
      <p:ext uri="{BB962C8B-B14F-4D97-AF65-F5344CB8AC3E}">
        <p14:creationId xmlns:p14="http://schemas.microsoft.com/office/powerpoint/2010/main" val="2419224677"/>
      </p:ext>
    </p:extLst>
  </p:cSld>
  <p:clrMapOvr>
    <a:masterClrMapping/>
  </p:clrMapOvr>
  <p:transition spd="med">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cs-CZ" sz="2000" dirty="0" smtClean="0">
                <a:ln w="0"/>
                <a:effectLst>
                  <a:reflection blurRad="12700" stA="50000" endPos="50000" dist="5000" dir="5400000" sy="-100000" rotWithShape="0"/>
                </a:effectLst>
              </a:rPr>
              <a:t>I</a:t>
            </a:r>
            <a:r>
              <a:rPr lang="cs-CZ" sz="2000" cap="none" dirty="0" smtClean="0">
                <a:ln w="0"/>
                <a:effectLst>
                  <a:reflection blurRad="12700" stA="50000" endPos="50000" dist="5000" dir="5400000" sy="-100000" rotWithShape="0"/>
                </a:effectLst>
              </a:rPr>
              <a:t>ng</a:t>
            </a:r>
            <a:r>
              <a:rPr lang="cs-CZ" sz="2000" dirty="0" smtClean="0">
                <a:ln w="0"/>
                <a:effectLst>
                  <a:reflection blurRad="12700" stA="50000" endPos="50000" dist="5000" dir="5400000" sy="-100000" rotWithShape="0"/>
                </a:effectLst>
              </a:rPr>
              <a:t>. B</a:t>
            </a:r>
            <a:r>
              <a:rPr lang="cs-CZ" sz="2000" cap="none" dirty="0" smtClean="0">
                <a:ln w="0"/>
                <a:effectLst>
                  <a:reflection blurRad="12700" stA="50000" endPos="50000" dist="5000" dir="5400000" sy="-100000" rotWithShape="0"/>
                </a:effectLst>
              </a:rPr>
              <a:t>ořivoj</a:t>
            </a:r>
            <a:r>
              <a:rPr lang="cs-CZ" sz="2000" dirty="0" smtClean="0">
                <a:ln w="0"/>
                <a:effectLst>
                  <a:reflection blurRad="12700" stA="50000" endPos="50000" dist="5000" dir="5400000" sy="-100000" rotWithShape="0"/>
                </a:effectLst>
              </a:rPr>
              <a:t> Novotný</a:t>
            </a:r>
            <a:br>
              <a:rPr lang="cs-CZ" sz="2000" dirty="0" smtClean="0">
                <a:ln w="0"/>
                <a:effectLst>
                  <a:reflection blurRad="12700" stA="50000" endPos="50000" dist="5000" dir="5400000" sy="-100000" rotWithShape="0"/>
                </a:effectLst>
              </a:rPr>
            </a:br>
            <a:r>
              <a:rPr lang="cs-CZ" sz="1400" cap="none" dirty="0" smtClean="0">
                <a:ln w="0"/>
                <a:effectLst>
                  <a:reflection blurRad="12700" stA="50000" endPos="50000" dist="5000" dir="5400000" sy="-100000" rotWithShape="0"/>
                </a:effectLst>
              </a:rPr>
              <a:t>ředitel Odboru zaměstnanosti</a:t>
            </a:r>
            <a:br>
              <a:rPr lang="cs-CZ" sz="1400" cap="none" dirty="0" smtClean="0">
                <a:ln w="0"/>
                <a:effectLst>
                  <a:reflection blurRad="12700" stA="50000" endPos="50000" dist="5000" dir="5400000" sy="-100000" rotWithShape="0"/>
                </a:effectLst>
              </a:rPr>
            </a:br>
            <a:r>
              <a:rPr lang="cs-CZ" sz="1400" cap="none" dirty="0" smtClean="0">
                <a:ln w="0"/>
                <a:effectLst>
                  <a:reflection blurRad="12700" stA="50000" endPos="50000" dist="5000" dir="5400000" sy="-100000" rotWithShape="0"/>
                </a:effectLst>
              </a:rPr>
              <a:t/>
            </a:r>
            <a:br>
              <a:rPr lang="cs-CZ" sz="1400" cap="none" dirty="0" smtClean="0">
                <a:ln w="0"/>
                <a:effectLst>
                  <a:reflection blurRad="12700" stA="50000" endPos="50000" dist="5000" dir="5400000" sy="-100000" rotWithShape="0"/>
                </a:effectLst>
              </a:rPr>
            </a:br>
            <a:r>
              <a:rPr lang="cs-CZ" sz="1200" u="sng" cap="none" dirty="0" smtClean="0">
                <a:ln w="0"/>
                <a:effectLst>
                  <a:reflection blurRad="12700" stA="50000" endPos="50000" dist="5000" dir="5400000" sy="-100000" rotWithShape="0"/>
                </a:effectLst>
              </a:rPr>
              <a:t>borivoj.novotny@ol.mpsv.cz</a:t>
            </a:r>
            <a:r>
              <a:rPr lang="cs-CZ" sz="1600" i="1" u="sng" dirty="0" smtClean="0">
                <a:ln w="0"/>
                <a:effectLst>
                  <a:reflection blurRad="12700" stA="50000" endPos="50000" dist="5000" dir="5400000" sy="-100000" rotWithShape="0"/>
                </a:effectLst>
              </a:rPr>
              <a:t/>
            </a:r>
            <a:br>
              <a:rPr lang="cs-CZ" sz="1600" i="1" u="sng" dirty="0" smtClean="0">
                <a:ln w="0"/>
                <a:effectLst>
                  <a:reflection blurRad="12700" stA="50000" endPos="50000" dist="5000" dir="5400000" sy="-100000" rotWithShape="0"/>
                </a:effectLst>
              </a:rPr>
            </a:br>
            <a:endParaRPr lang="cs-CZ" sz="2000" i="1" u="sng" dirty="0">
              <a:ln w="0"/>
              <a:effectLst>
                <a:reflection blurRad="12700" stA="50000" endPos="50000" dist="5000" dir="5400000" sy="-100000" rotWithShape="0"/>
              </a:effectLst>
            </a:endParaRPr>
          </a:p>
        </p:txBody>
      </p:sp>
      <p:sp>
        <p:nvSpPr>
          <p:cNvPr id="3" name="Zástupný symbol pro text 2"/>
          <p:cNvSpPr>
            <a:spLocks noGrp="1"/>
          </p:cNvSpPr>
          <p:nvPr>
            <p:ph type="body" idx="1"/>
          </p:nvPr>
        </p:nvSpPr>
        <p:spPr>
          <a:xfrm>
            <a:off x="683568" y="1412776"/>
            <a:ext cx="7772400" cy="1500187"/>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cs-CZ" sz="4800" b="1" cap="all" dirty="0" smtClean="0">
                <a:ln w="0"/>
                <a:solidFill>
                  <a:schemeClr val="tx1"/>
                </a:solidFill>
                <a:effectLst>
                  <a:reflection blurRad="12700" stA="50000" endPos="50000" dist="5000" dir="5400000" sy="-100000" rotWithShape="0"/>
                </a:effectLst>
              </a:rPr>
              <a:t>Děkuji za pozornost.</a:t>
            </a:r>
            <a:endParaRPr lang="cs-CZ" sz="4800" b="1" cap="all" dirty="0">
              <a:ln w="0"/>
              <a:solidFill>
                <a:schemeClr val="tx1"/>
              </a:solidFill>
              <a:effectLst>
                <a:reflection blurRad="12700" stA="50000" endPos="50000" dist="5000" dir="5400000" sy="-100000" rotWithShape="0"/>
              </a:effectLst>
            </a:endParaRPr>
          </a:p>
        </p:txBody>
      </p:sp>
    </p:spTree>
    <p:extLst>
      <p:ext uri="{BB962C8B-B14F-4D97-AF65-F5344CB8AC3E}">
        <p14:creationId xmlns:p14="http://schemas.microsoft.com/office/powerpoint/2010/main" val="13093391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340768"/>
            <a:ext cx="8677472" cy="4968552"/>
          </a:xfrm>
        </p:spPr>
        <p:txBody>
          <a:bodyPr/>
          <a:lstStyle/>
          <a:p>
            <a:pPr marL="0" indent="0" algn="just"/>
            <a:r>
              <a:rPr lang="cs-CZ" sz="1500" dirty="0" smtClean="0"/>
              <a:t>Investiční priorita 1.4., </a:t>
            </a:r>
            <a:r>
              <a:rPr lang="cs-CZ" sz="1600" dirty="0" smtClean="0"/>
              <a:t>registrační číslo projektu CZ.03.1.54/0.0/0.0/15_011/0000054</a:t>
            </a:r>
          </a:p>
          <a:p>
            <a:pPr marL="0" lvl="0" indent="0" algn="just"/>
            <a:r>
              <a:rPr lang="cs-CZ" sz="1500" b="1" dirty="0" smtClean="0"/>
              <a:t>Období </a:t>
            </a:r>
            <a:r>
              <a:rPr lang="cs-CZ" sz="1500" b="1" dirty="0"/>
              <a:t>realizace</a:t>
            </a:r>
            <a:r>
              <a:rPr lang="cs-CZ" sz="1500" dirty="0"/>
              <a:t>:  </a:t>
            </a:r>
            <a:r>
              <a:rPr lang="cs-CZ" sz="1500" dirty="0" smtClean="0"/>
              <a:t>1. 2. 2016 – 30. 9. 2020</a:t>
            </a:r>
          </a:p>
          <a:p>
            <a:pPr marL="0" indent="0" algn="just"/>
            <a:r>
              <a:rPr lang="cs-CZ" sz="1500" b="1" dirty="0" smtClean="0"/>
              <a:t>Rozpočet projektu</a:t>
            </a:r>
            <a:r>
              <a:rPr lang="cs-CZ" sz="1500" dirty="0"/>
              <a:t>: </a:t>
            </a:r>
            <a:r>
              <a:rPr lang="cs-CZ" sz="1600" dirty="0"/>
              <a:t>251 891 </a:t>
            </a:r>
            <a:r>
              <a:rPr lang="cs-CZ" sz="1600" dirty="0" smtClean="0"/>
              <a:t>963 Kč</a:t>
            </a:r>
            <a:endParaRPr lang="cs-CZ" sz="1500" dirty="0"/>
          </a:p>
          <a:p>
            <a:pPr marL="0" indent="0" algn="just"/>
            <a:r>
              <a:rPr lang="cs-CZ" sz="1500" b="1" dirty="0" smtClean="0"/>
              <a:t>Předmět projektu</a:t>
            </a:r>
            <a:r>
              <a:rPr lang="cs-CZ" sz="1500" dirty="0" smtClean="0"/>
              <a:t>: </a:t>
            </a:r>
            <a:r>
              <a:rPr lang="cs-CZ" sz="1500" dirty="0"/>
              <a:t>podpora zaměstnanosti a adaptability pracovní síly v ČR prostřednictvím sítě </a:t>
            </a:r>
            <a:r>
              <a:rPr lang="cs-CZ" sz="1500" dirty="0" smtClean="0"/>
              <a:t>EURES (navazující projekt na EURES ČR I), rozvoj </a:t>
            </a:r>
            <a:r>
              <a:rPr lang="cs-CZ" sz="1500" dirty="0"/>
              <a:t>a integrace trhu práce v Evropě, podpora mezinárodní pracovní </a:t>
            </a:r>
            <a:r>
              <a:rPr lang="cs-CZ" sz="1500" dirty="0" smtClean="0"/>
              <a:t>mobility.</a:t>
            </a:r>
            <a:endParaRPr lang="cs-CZ" sz="1500" dirty="0"/>
          </a:p>
          <a:p>
            <a:pPr marL="0" indent="0" algn="just"/>
            <a:r>
              <a:rPr lang="cs-CZ" sz="1500" b="1" dirty="0" smtClean="0"/>
              <a:t>Cílová skupina projektu:</a:t>
            </a:r>
            <a:r>
              <a:rPr lang="cs-CZ" sz="1500" dirty="0" smtClean="0"/>
              <a:t> instituce trhu práce a jejich zaměstnanci</a:t>
            </a:r>
            <a:r>
              <a:rPr lang="cs-CZ" sz="1500" dirty="0"/>
              <a:t>, </a:t>
            </a:r>
            <a:r>
              <a:rPr lang="cs-CZ" sz="1500" dirty="0" smtClean="0"/>
              <a:t>relevantní </a:t>
            </a:r>
            <a:r>
              <a:rPr lang="cs-CZ" sz="1500" dirty="0"/>
              <a:t>aktéři na trhu práce a jejich </a:t>
            </a:r>
            <a:r>
              <a:rPr lang="cs-CZ" sz="1500" dirty="0" smtClean="0"/>
              <a:t>zaměstnanci.</a:t>
            </a:r>
            <a:endParaRPr lang="cs-CZ" sz="1500" dirty="0"/>
          </a:p>
          <a:p>
            <a:pPr marL="1225" lvl="0" indent="0" algn="just"/>
            <a:r>
              <a:rPr lang="cs-CZ" sz="1500" b="1" dirty="0" smtClean="0"/>
              <a:t>Cíle projektu:  </a:t>
            </a:r>
            <a:r>
              <a:rPr lang="cs-CZ" sz="1500" dirty="0" smtClean="0"/>
              <a:t>zvyšování zaměstnanosti a podpora mezinárodní pracovní mobility v rámci zemí EU/EHP </a:t>
            </a:r>
            <a:br>
              <a:rPr lang="cs-CZ" sz="1500" dirty="0" smtClean="0"/>
            </a:br>
            <a:r>
              <a:rPr lang="cs-CZ" sz="1500" dirty="0" smtClean="0"/>
              <a:t>a Švýcarska prostřednictvím sítě EURES ČR, rozvoj spolupráce mezi institucemi v oblasti zaměstnanosti.</a:t>
            </a:r>
          </a:p>
          <a:p>
            <a:pPr marL="1225" lvl="0" indent="0" algn="just"/>
            <a:r>
              <a:rPr lang="cs-CZ" sz="1500" b="1" dirty="0" smtClean="0"/>
              <a:t>Klíčové aktivity: </a:t>
            </a:r>
            <a:r>
              <a:rPr lang="cs-CZ" sz="1500" dirty="0"/>
              <a:t>Řízení a realizace projektu, </a:t>
            </a:r>
            <a:r>
              <a:rPr lang="cs-CZ" sz="1500" dirty="0" smtClean="0"/>
              <a:t>Podpora </a:t>
            </a:r>
            <a:r>
              <a:rPr lang="cs-CZ" sz="1500" dirty="0"/>
              <a:t>implementace sítě EURES v </a:t>
            </a:r>
            <a:r>
              <a:rPr lang="cs-CZ" sz="1500" dirty="0" smtClean="0"/>
              <a:t>ČR a </a:t>
            </a:r>
            <a:r>
              <a:rPr lang="cs-CZ" sz="1500" dirty="0"/>
              <a:t>rozvoj služeb </a:t>
            </a:r>
            <a:r>
              <a:rPr lang="cs-CZ" sz="1500" dirty="0" smtClean="0"/>
              <a:t>EURES, </a:t>
            </a:r>
            <a:r>
              <a:rPr lang="cs-CZ" sz="1500" dirty="0"/>
              <a:t>Vzdělávání a odborný rozvoj realizačního týmu EURES ČR II a pracovníků ÚP ČR na centrální a regionální úrovni, Publicita aktivit služeb </a:t>
            </a:r>
            <a:r>
              <a:rPr lang="cs-CZ" sz="1500" dirty="0" smtClean="0"/>
              <a:t>EURES.</a:t>
            </a:r>
          </a:p>
          <a:p>
            <a:pPr marL="1225" lvl="0" indent="0" algn="just"/>
            <a:r>
              <a:rPr lang="cs-CZ" sz="1500" b="1" dirty="0"/>
              <a:t>P</a:t>
            </a:r>
            <a:r>
              <a:rPr lang="cs-CZ" sz="1500" b="1" dirty="0" smtClean="0"/>
              <a:t>ersonální zajištění</a:t>
            </a:r>
            <a:r>
              <a:rPr lang="cs-CZ" sz="1500" dirty="0" smtClean="0"/>
              <a:t>:  GŘ ÚP ČR - PM, FM, koordinátor, metodik, specialista ekonom, specialista IT, ekonom, specialista pro příhraniční spolupráci, specialista PR + 26 EURES poradců na </a:t>
            </a:r>
            <a:r>
              <a:rPr lang="cs-CZ" sz="1500" dirty="0" err="1" smtClean="0"/>
              <a:t>KrP</a:t>
            </a:r>
            <a:r>
              <a:rPr lang="cs-CZ" sz="1500" dirty="0" smtClean="0"/>
              <a:t>/</a:t>
            </a:r>
            <a:r>
              <a:rPr lang="cs-CZ" sz="1500" dirty="0" err="1" smtClean="0"/>
              <a:t>KoP</a:t>
            </a:r>
            <a:r>
              <a:rPr lang="cs-CZ" sz="1500" dirty="0" smtClean="0"/>
              <a:t>. </a:t>
            </a:r>
            <a:endParaRPr lang="cs-CZ" sz="1500" b="1" dirty="0" smtClean="0">
              <a:solidFill>
                <a:srgbClr val="001E96"/>
              </a:solidFill>
              <a:latin typeface="Arial" charset="0"/>
              <a:cs typeface="Arial" charset="0"/>
            </a:endParaRPr>
          </a:p>
        </p:txBody>
      </p:sp>
      <p:sp>
        <p:nvSpPr>
          <p:cNvPr id="4" name="Rectangle 3"/>
          <p:cNvSpPr/>
          <p:nvPr/>
        </p:nvSpPr>
        <p:spPr>
          <a:xfrm>
            <a:off x="2054308" y="260648"/>
            <a:ext cx="6624735" cy="1038746"/>
          </a:xfrm>
          <a:prstGeom prst="rect">
            <a:avLst/>
          </a:prstGeom>
        </p:spPr>
        <p:txBody>
          <a:bodyPr wrap="square">
            <a:spAutoFit/>
          </a:bodyPr>
          <a:lstStyle/>
          <a:p>
            <a:pPr algn="r">
              <a:lnSpc>
                <a:spcPct val="150000"/>
              </a:lnSpc>
              <a:spcBef>
                <a:spcPts val="0"/>
              </a:spcBef>
              <a:spcAft>
                <a:spcPts val="0"/>
              </a:spcAft>
            </a:pPr>
            <a:r>
              <a:rPr lang="cs-CZ" sz="1700" b="1" dirty="0">
                <a:solidFill>
                  <a:srgbClr val="001E96"/>
                </a:solidFill>
              </a:rPr>
              <a:t>EVROPSKÉ SLUŽBY ZAMĚSTNANOSTI ČR II – EURES ČR II </a:t>
            </a: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2734579500"/>
      </p:ext>
    </p:extLst>
  </p:cSld>
  <p:clrMapOvr>
    <a:masterClrMapping/>
  </p:clrMapOvr>
  <p:transition spd="med">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299394"/>
            <a:ext cx="8677472" cy="5297958"/>
          </a:xfrm>
        </p:spPr>
        <p:txBody>
          <a:bodyPr/>
          <a:lstStyle/>
          <a:p>
            <a:pPr marL="0" indent="0" algn="just"/>
            <a:r>
              <a:rPr lang="cs-CZ" sz="1500" dirty="0" smtClean="0"/>
              <a:t>Investiční priorita 1.4., registrační číslo </a:t>
            </a:r>
            <a:r>
              <a:rPr lang="cs-CZ" sz="1500" dirty="0"/>
              <a:t>projektu </a:t>
            </a:r>
            <a:r>
              <a:rPr lang="cs-CZ" sz="1500" dirty="0" smtClean="0"/>
              <a:t>CZ.03.1.54/0.0/0.0/15_011/0000056</a:t>
            </a:r>
          </a:p>
          <a:p>
            <a:pPr marL="0" indent="0" algn="just"/>
            <a:r>
              <a:rPr lang="cs-CZ" sz="1500" b="1" dirty="0" smtClean="0"/>
              <a:t>Období realizace</a:t>
            </a:r>
            <a:r>
              <a:rPr lang="cs-CZ" sz="1500" dirty="0" smtClean="0"/>
              <a:t>:  1. 2. 2016 – 31. 8. 2020</a:t>
            </a:r>
          </a:p>
          <a:p>
            <a:pPr marL="0" indent="0" algn="just"/>
            <a:r>
              <a:rPr lang="cs-CZ" sz="1500" b="1" dirty="0" smtClean="0"/>
              <a:t>Rozpočet projektu</a:t>
            </a:r>
            <a:r>
              <a:rPr lang="cs-CZ" sz="1500" dirty="0"/>
              <a:t>: 898 390 </a:t>
            </a:r>
            <a:r>
              <a:rPr lang="cs-CZ" sz="1500" dirty="0" smtClean="0"/>
              <a:t>794 Kč</a:t>
            </a:r>
            <a:endParaRPr lang="cs-CZ" sz="1500" dirty="0"/>
          </a:p>
          <a:p>
            <a:pPr marL="0" indent="0" algn="just"/>
            <a:r>
              <a:rPr lang="cs-CZ" sz="1500" b="1" dirty="0" smtClean="0"/>
              <a:t>Předmět projektu</a:t>
            </a:r>
            <a:r>
              <a:rPr lang="cs-CZ" sz="1500" dirty="0" smtClean="0"/>
              <a:t>: </a:t>
            </a:r>
            <a:r>
              <a:rPr lang="cs-CZ" sz="1500" dirty="0"/>
              <a:t>metodická podpora prostřednictvím průběžné aktualizace nastavených metodik a rozvoj aktivit v oblasti posílení spolupráce se zaměstnavateli.</a:t>
            </a:r>
            <a:endParaRPr lang="cs-CZ" sz="1500" dirty="0" smtClean="0"/>
          </a:p>
          <a:p>
            <a:pPr marL="0" indent="0" algn="just"/>
            <a:r>
              <a:rPr lang="cs-CZ" sz="1500" b="1" dirty="0" smtClean="0"/>
              <a:t>Cílová skupina projektu:</a:t>
            </a:r>
            <a:r>
              <a:rPr lang="cs-CZ" sz="1500" dirty="0" smtClean="0"/>
              <a:t> instituce trhu práce a jejich zaměstnanci</a:t>
            </a:r>
            <a:r>
              <a:rPr lang="cs-CZ" sz="1500" dirty="0"/>
              <a:t>, </a:t>
            </a:r>
            <a:r>
              <a:rPr lang="cs-CZ" sz="1500" dirty="0" smtClean="0"/>
              <a:t>relevantní </a:t>
            </a:r>
            <a:r>
              <a:rPr lang="cs-CZ" sz="1500" dirty="0"/>
              <a:t>aktéři na trhu práce a jejich </a:t>
            </a:r>
            <a:r>
              <a:rPr lang="cs-CZ" sz="1500" dirty="0" smtClean="0"/>
              <a:t>zaměstnanci.</a:t>
            </a:r>
            <a:endParaRPr lang="cs-CZ" sz="1500" dirty="0"/>
          </a:p>
          <a:p>
            <a:pPr marL="0" indent="0" algn="just"/>
            <a:r>
              <a:rPr lang="cs-CZ" sz="1500" b="1" dirty="0" smtClean="0"/>
              <a:t>Cíle projektu:</a:t>
            </a:r>
            <a:r>
              <a:rPr lang="cs-CZ" sz="1500" dirty="0" smtClean="0"/>
              <a:t>  zefektivnit </a:t>
            </a:r>
            <a:r>
              <a:rPr lang="cs-CZ" sz="1500" dirty="0"/>
              <a:t>poskytované služby formou zajištění kvalitního zázemí a podmínek zaměstnancům ÚP ČR (materiálně-technické vybavení, školení, informovanost o aktivitách v rámci ÚP ČR i regionu, prohlubování síťování s lokálními partnery) a zkvalitnění a posílení přenosu informací a služeb směrem </a:t>
            </a:r>
            <a:r>
              <a:rPr lang="cs-CZ" sz="1500" dirty="0" smtClean="0"/>
              <a:t/>
            </a:r>
            <a:br>
              <a:rPr lang="cs-CZ" sz="1500" dirty="0" smtClean="0"/>
            </a:br>
            <a:r>
              <a:rPr lang="cs-CZ" sz="1500" dirty="0" smtClean="0"/>
              <a:t>ke </a:t>
            </a:r>
            <a:r>
              <a:rPr lang="cs-CZ" sz="1500" dirty="0"/>
              <a:t>klientům a pracovníkům ÚP ČR</a:t>
            </a:r>
            <a:r>
              <a:rPr lang="cs-CZ" sz="1500" dirty="0" smtClean="0"/>
              <a:t>.</a:t>
            </a:r>
          </a:p>
          <a:p>
            <a:pPr marL="0" indent="0" algn="just"/>
            <a:r>
              <a:rPr lang="cs-CZ" sz="1500" b="1" dirty="0" smtClean="0"/>
              <a:t>Klíčové aktivity: </a:t>
            </a:r>
            <a:r>
              <a:rPr lang="cs-CZ" sz="1500" dirty="0" smtClean="0"/>
              <a:t>Podpora </a:t>
            </a:r>
            <a:r>
              <a:rPr lang="cs-CZ" sz="1500" dirty="0"/>
              <a:t>při aktualizaci vzniklé metodiky a nastavených metodických postupech pro oblast </a:t>
            </a:r>
            <a:r>
              <a:rPr lang="cs-CZ" sz="1500" dirty="0" smtClean="0"/>
              <a:t>Zaměstnanost, Zřízení </a:t>
            </a:r>
            <a:r>
              <a:rPr lang="cs-CZ" sz="1500" dirty="0" err="1"/>
              <a:t>INFOcenter</a:t>
            </a:r>
            <a:r>
              <a:rPr lang="cs-CZ" sz="1500" dirty="0"/>
              <a:t> ÚP ČR, zavedení zobrazovacích zařízení a vyvolávacích systému na úseku </a:t>
            </a:r>
            <a:r>
              <a:rPr lang="cs-CZ" sz="1500" dirty="0" smtClean="0"/>
              <a:t>Zaměstnanosti, Individuální </a:t>
            </a:r>
            <a:r>
              <a:rPr lang="cs-CZ" sz="1500" dirty="0"/>
              <a:t>péče o zaměstnavatele a cílený </a:t>
            </a:r>
            <a:r>
              <a:rPr lang="cs-CZ" sz="1500" dirty="0" err="1" smtClean="0"/>
              <a:t>matching</a:t>
            </a:r>
            <a:r>
              <a:rPr lang="cs-CZ" sz="1500" dirty="0" smtClean="0"/>
              <a:t>, Zpracování </a:t>
            </a:r>
            <a:r>
              <a:rPr lang="cs-CZ" sz="1500" dirty="0"/>
              <a:t>návrhů komunikační strategie a PR </a:t>
            </a:r>
            <a:r>
              <a:rPr lang="cs-CZ" sz="1500" dirty="0" smtClean="0"/>
              <a:t>aktivit, Řízení </a:t>
            </a:r>
            <a:r>
              <a:rPr lang="cs-CZ" sz="1500" dirty="0"/>
              <a:t>a realizace </a:t>
            </a:r>
            <a:r>
              <a:rPr lang="cs-CZ" sz="1500" dirty="0" smtClean="0"/>
              <a:t>projektu, Vzdělávání účastníků.</a:t>
            </a:r>
          </a:p>
          <a:p>
            <a:pPr marL="0" indent="0" algn="just"/>
            <a:r>
              <a:rPr lang="cs-CZ" sz="1500" b="1" dirty="0" smtClean="0"/>
              <a:t>Personální zajištění</a:t>
            </a:r>
            <a:r>
              <a:rPr lang="cs-CZ" sz="1500" dirty="0" smtClean="0"/>
              <a:t>:  GŘ ÚP ČR - PM, FM, 3x metodik, koordinátor, administrátor, specialista PR + </a:t>
            </a:r>
            <a:br>
              <a:rPr lang="cs-CZ" sz="1500" dirty="0" smtClean="0"/>
            </a:br>
            <a:r>
              <a:rPr lang="cs-CZ" sz="1500" dirty="0" err="1" smtClean="0"/>
              <a:t>KrP</a:t>
            </a:r>
            <a:r>
              <a:rPr lang="cs-CZ" sz="1500" dirty="0" smtClean="0"/>
              <a:t>/</a:t>
            </a:r>
            <a:r>
              <a:rPr lang="cs-CZ" sz="1500" dirty="0" err="1" smtClean="0"/>
              <a:t>KoP</a:t>
            </a:r>
            <a:r>
              <a:rPr lang="cs-CZ" sz="1500" dirty="0" smtClean="0"/>
              <a:t> - 14 metodiků </a:t>
            </a:r>
            <a:r>
              <a:rPr lang="cs-CZ" sz="1500" dirty="0" err="1" smtClean="0"/>
              <a:t>ZaP</a:t>
            </a:r>
            <a:r>
              <a:rPr lang="cs-CZ" sz="1500" dirty="0" smtClean="0"/>
              <a:t> a 14 metodiků TP, 14 </a:t>
            </a:r>
            <a:r>
              <a:rPr lang="cs-CZ" sz="1500" dirty="0"/>
              <a:t>administrátorů, 85 specialistů na </a:t>
            </a:r>
            <a:r>
              <a:rPr lang="cs-CZ" sz="1500" dirty="0" smtClean="0"/>
              <a:t>monitoring a 14 poradců </a:t>
            </a:r>
            <a:r>
              <a:rPr lang="cs-CZ" sz="1500" dirty="0" err="1" smtClean="0"/>
              <a:t>INFOcenter</a:t>
            </a:r>
            <a:r>
              <a:rPr lang="cs-CZ" sz="1500" dirty="0" smtClean="0"/>
              <a:t>.</a:t>
            </a:r>
          </a:p>
          <a:p>
            <a:pPr marL="0" indent="0" algn="just"/>
            <a:r>
              <a:rPr lang="cs-CZ" sz="1500" b="1" dirty="0">
                <a:solidFill>
                  <a:srgbClr val="001E96"/>
                </a:solidFill>
                <a:latin typeface="Arial" charset="0"/>
                <a:cs typeface="Arial" charset="0"/>
              </a:rPr>
              <a:t>	</a:t>
            </a:r>
            <a:endParaRPr lang="cs-CZ" sz="1500" b="1" dirty="0" smtClean="0">
              <a:solidFill>
                <a:srgbClr val="001E96"/>
              </a:solidFill>
              <a:latin typeface="Arial" charset="0"/>
              <a:cs typeface="Arial" charset="0"/>
            </a:endParaRPr>
          </a:p>
        </p:txBody>
      </p:sp>
      <p:sp>
        <p:nvSpPr>
          <p:cNvPr id="4" name="Rectangle 3"/>
          <p:cNvSpPr/>
          <p:nvPr/>
        </p:nvSpPr>
        <p:spPr>
          <a:xfrm>
            <a:off x="2054308" y="260648"/>
            <a:ext cx="6624735" cy="1038746"/>
          </a:xfrm>
          <a:prstGeom prst="rect">
            <a:avLst/>
          </a:prstGeom>
        </p:spPr>
        <p:txBody>
          <a:bodyPr wrap="square">
            <a:spAutoFit/>
          </a:bodyPr>
          <a:lstStyle/>
          <a:p>
            <a:pPr algn="r">
              <a:lnSpc>
                <a:spcPct val="150000"/>
              </a:lnSpc>
              <a:spcBef>
                <a:spcPts val="0"/>
              </a:spcBef>
              <a:spcAft>
                <a:spcPts val="0"/>
              </a:spcAft>
            </a:pPr>
            <a:r>
              <a:rPr lang="cs-CZ" sz="1700" b="1" dirty="0" smtClean="0">
                <a:solidFill>
                  <a:srgbClr val="001E96"/>
                </a:solidFill>
              </a:rPr>
              <a:t>EFEKTIVNÍ SLUŽBY ZAMĚSTNANOSTI – EFES</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4052376035"/>
      </p:ext>
    </p:extLst>
  </p:cSld>
  <p:clrMapOvr>
    <a:masterClrMapping/>
  </p:clrMapOvr>
  <p:transition spd="med">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1.4</a:t>
            </a:r>
          </a:p>
          <a:p>
            <a:pPr marL="0" indent="0" algn="just"/>
            <a:r>
              <a:rPr lang="cs-CZ" sz="1500" b="1" dirty="0" smtClean="0"/>
              <a:t>Předpokládané období </a:t>
            </a:r>
            <a:r>
              <a:rPr lang="cs-CZ" sz="1500" b="1" dirty="0"/>
              <a:t>realizace</a:t>
            </a:r>
            <a:r>
              <a:rPr lang="cs-CZ" sz="1500" dirty="0"/>
              <a:t>:  1. 7. 2016 - 30. 6. </a:t>
            </a:r>
            <a:r>
              <a:rPr lang="cs-CZ" sz="1500" dirty="0" smtClean="0"/>
              <a:t>2021 (termín realizace </a:t>
            </a:r>
            <a:r>
              <a:rPr lang="cs-CZ" sz="1500" dirty="0"/>
              <a:t>projektu závisí na systemizaci </a:t>
            </a:r>
            <a:r>
              <a:rPr lang="cs-CZ" sz="1500" dirty="0" smtClean="0"/>
              <a:t/>
            </a:r>
            <a:br>
              <a:rPr lang="cs-CZ" sz="1500" dirty="0" smtClean="0"/>
            </a:br>
            <a:r>
              <a:rPr lang="cs-CZ" sz="1500" dirty="0" smtClean="0"/>
              <a:t>ÚP ČR).</a:t>
            </a:r>
          </a:p>
          <a:p>
            <a:pPr marL="0" indent="0" algn="just"/>
            <a:r>
              <a:rPr lang="cs-CZ" sz="1500" b="1" dirty="0" smtClean="0"/>
              <a:t>Rozpočet projektu</a:t>
            </a:r>
            <a:r>
              <a:rPr lang="cs-CZ" sz="1500" dirty="0"/>
              <a:t>: </a:t>
            </a:r>
            <a:r>
              <a:rPr lang="cs-CZ" sz="1600" dirty="0" smtClean="0"/>
              <a:t>cca 385 mil. Kč</a:t>
            </a:r>
            <a:endParaRPr lang="cs-CZ" sz="1500" dirty="0"/>
          </a:p>
          <a:p>
            <a:pPr marL="0" indent="0" algn="just"/>
            <a:r>
              <a:rPr lang="cs-CZ" sz="1500" b="1" dirty="0" smtClean="0"/>
              <a:t>Předmět projektu</a:t>
            </a:r>
            <a:r>
              <a:rPr lang="cs-CZ" sz="1500" dirty="0" smtClean="0"/>
              <a:t>: zabezpečení </a:t>
            </a:r>
            <a:r>
              <a:rPr lang="cs-CZ" sz="1500" dirty="0"/>
              <a:t>standardizované služby v oblasti kariérového </a:t>
            </a:r>
            <a:r>
              <a:rPr lang="cs-CZ" sz="1500" dirty="0" smtClean="0"/>
              <a:t>poradenství, rozvoj</a:t>
            </a:r>
            <a:r>
              <a:rPr lang="cs-CZ" sz="1500" dirty="0"/>
              <a:t>, modernizace a podpora Informačních a poradenských středisek (dále jen „IPS“). </a:t>
            </a:r>
          </a:p>
          <a:p>
            <a:pPr marL="0" indent="0" algn="just"/>
            <a:r>
              <a:rPr lang="cs-CZ" sz="1500" b="1" dirty="0" smtClean="0"/>
              <a:t>Cílová skupina projektu:</a:t>
            </a:r>
            <a:r>
              <a:rPr lang="cs-CZ" sz="1500" dirty="0" smtClean="0"/>
              <a:t> instituce </a:t>
            </a:r>
            <a:r>
              <a:rPr lang="cs-CZ" sz="1500" dirty="0"/>
              <a:t>služeb zaměstnanosti a jejich pracovníci</a:t>
            </a:r>
            <a:r>
              <a:rPr lang="cs-CZ" sz="1600" dirty="0"/>
              <a:t> </a:t>
            </a:r>
            <a:r>
              <a:rPr lang="cs-CZ" sz="1500" dirty="0"/>
              <a:t>(Úřad práce ČR a jeho pobočky).</a:t>
            </a:r>
          </a:p>
          <a:p>
            <a:pPr marL="1225" lvl="0" indent="0" algn="just"/>
            <a:r>
              <a:rPr lang="cs-CZ" sz="1500" b="1" dirty="0" smtClean="0"/>
              <a:t>Cíle projektu:  </a:t>
            </a:r>
            <a:r>
              <a:rPr lang="cs-CZ" sz="1500" dirty="0" smtClean="0"/>
              <a:t>rozšíření </a:t>
            </a:r>
            <a:r>
              <a:rPr lang="cs-CZ" sz="1500" dirty="0"/>
              <a:t>prostorového a technického vybavení IPS, aktualizace metodik a informačních materiálů IPS, posílení role IPS jako preventivního nástroje nezaměstnanosti zejména u mladistvých </a:t>
            </a:r>
            <a:r>
              <a:rPr lang="cs-CZ" sz="1500" dirty="0" smtClean="0"/>
              <a:t/>
            </a:r>
            <a:br>
              <a:rPr lang="cs-CZ" sz="1500" dirty="0" smtClean="0"/>
            </a:br>
            <a:r>
              <a:rPr lang="cs-CZ" sz="1500" dirty="0" smtClean="0"/>
              <a:t>a </a:t>
            </a:r>
            <a:r>
              <a:rPr lang="cs-CZ" sz="1500" dirty="0"/>
              <a:t>absolventů </a:t>
            </a:r>
            <a:r>
              <a:rPr lang="cs-CZ" sz="1500" dirty="0" smtClean="0"/>
              <a:t>škol.</a:t>
            </a:r>
            <a:endParaRPr lang="cs-CZ" sz="1500" dirty="0"/>
          </a:p>
          <a:p>
            <a:pPr marL="1225" lvl="0" indent="0" algn="just"/>
            <a:r>
              <a:rPr lang="cs-CZ" sz="1500" b="1" dirty="0" smtClean="0"/>
              <a:t>Klíčové aktivity: </a:t>
            </a:r>
            <a:r>
              <a:rPr lang="cs-CZ" sz="1500" dirty="0"/>
              <a:t>Posílení personální kapacity, Materiální a technické vybavení, Didaktická podpora, Publicita projektu, propagace činnosti IPS směrem k uživatelům jejich </a:t>
            </a:r>
            <a:r>
              <a:rPr lang="cs-CZ" sz="1500" dirty="0" smtClean="0"/>
              <a:t>služeb</a:t>
            </a:r>
            <a:r>
              <a:rPr lang="cs-CZ" sz="1500" dirty="0"/>
              <a:t>, </a:t>
            </a:r>
            <a:r>
              <a:rPr lang="cs-CZ" sz="1500" dirty="0" err="1" smtClean="0"/>
              <a:t>Sebeevaluace</a:t>
            </a:r>
            <a:r>
              <a:rPr lang="cs-CZ" sz="1500" dirty="0" smtClean="0"/>
              <a:t>.</a:t>
            </a:r>
            <a:endParaRPr lang="cs-CZ" sz="1500" dirty="0"/>
          </a:p>
          <a:p>
            <a:pPr marL="1225" lvl="0" indent="0" algn="just"/>
            <a:r>
              <a:rPr lang="cs-CZ" sz="1500" b="1" dirty="0" smtClean="0"/>
              <a:t>Personální zajištění</a:t>
            </a:r>
            <a:r>
              <a:rPr lang="cs-CZ" sz="1500" dirty="0" smtClean="0"/>
              <a:t>:  GŘ ÚP ČR - PM, FM, koordinátor, specialista IT, administrátor + 14 metodiků na </a:t>
            </a:r>
            <a:r>
              <a:rPr lang="cs-CZ" sz="1500" dirty="0" err="1" smtClean="0"/>
              <a:t>KrP</a:t>
            </a:r>
            <a:r>
              <a:rPr lang="cs-CZ" sz="1500" dirty="0"/>
              <a:t> </a:t>
            </a:r>
            <a:r>
              <a:rPr lang="cs-CZ" sz="1500" dirty="0" smtClean="0"/>
              <a:t>+ 90 Poradců IPS na </a:t>
            </a:r>
            <a:r>
              <a:rPr lang="cs-CZ" sz="1500" dirty="0" err="1" smtClean="0"/>
              <a:t>KoP</a:t>
            </a:r>
            <a:r>
              <a:rPr lang="cs-CZ" sz="1500" dirty="0" smtClean="0"/>
              <a:t>. </a:t>
            </a:r>
            <a:endParaRPr lang="cs-CZ" sz="1500" b="1" dirty="0" smtClean="0">
              <a:solidFill>
                <a:srgbClr val="001E96"/>
              </a:solidFill>
              <a:latin typeface="Arial" charset="0"/>
              <a:cs typeface="Arial" charset="0"/>
            </a:endParaRPr>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a:solidFill>
                  <a:srgbClr val="001E96"/>
                </a:solidFill>
              </a:rPr>
              <a:t>Podpora informačních a poradenských </a:t>
            </a:r>
            <a:r>
              <a:rPr lang="cs-CZ" sz="1700" b="1" cap="all" dirty="0" smtClean="0">
                <a:solidFill>
                  <a:srgbClr val="001E96"/>
                </a:solidFill>
              </a:rPr>
              <a:t>středisek</a:t>
            </a:r>
            <a:r>
              <a:rPr lang="cs-CZ" sz="1700" b="1" dirty="0">
                <a:solidFill>
                  <a:srgbClr val="001E96"/>
                </a:solidFill>
              </a:rPr>
              <a:t> </a:t>
            </a:r>
            <a:r>
              <a:rPr lang="cs-CZ" sz="1700" b="1" dirty="0" smtClean="0">
                <a:solidFill>
                  <a:srgbClr val="001E96"/>
                </a:solidFill>
              </a:rPr>
              <a:t>- PIPS</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1404116272"/>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Národní</a:t>
            </a:r>
            <a:br>
              <a:rPr lang="cs-CZ" dirty="0" smtClean="0"/>
            </a:br>
            <a:r>
              <a:rPr lang="cs-CZ" dirty="0" smtClean="0"/>
              <a:t>individuální projekty (NIP)</a:t>
            </a:r>
            <a:endParaRPr lang="cs-CZ" dirty="0"/>
          </a:p>
        </p:txBody>
      </p:sp>
    </p:spTree>
    <p:extLst>
      <p:ext uri="{BB962C8B-B14F-4D97-AF65-F5344CB8AC3E}">
        <p14:creationId xmlns:p14="http://schemas.microsoft.com/office/powerpoint/2010/main" val="3856302395"/>
      </p:ext>
    </p:extLst>
  </p:cSld>
  <p:clrMapOvr>
    <a:masterClrMapping/>
  </p:clrMapOvr>
  <p:transition spd="med">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a:t>
            </a:r>
            <a:r>
              <a:rPr lang="cs-CZ" sz="1500" dirty="0"/>
              <a:t>1.1, registrační číslo projektu CZ.03.1.48/0.0/0.0/15_001/0000001</a:t>
            </a:r>
            <a:endParaRPr lang="cs-CZ" sz="1500" dirty="0" smtClean="0"/>
          </a:p>
          <a:p>
            <a:pPr marL="0" indent="0" algn="just"/>
            <a:r>
              <a:rPr lang="cs-CZ" sz="1500" b="1" dirty="0" smtClean="0"/>
              <a:t>Předpokládané období </a:t>
            </a:r>
            <a:r>
              <a:rPr lang="cs-CZ" sz="1500" b="1" dirty="0"/>
              <a:t>realizace</a:t>
            </a:r>
            <a:r>
              <a:rPr lang="cs-CZ" sz="1500" dirty="0"/>
              <a:t>:  1. </a:t>
            </a:r>
            <a:r>
              <a:rPr lang="cs-CZ" sz="1500" dirty="0" smtClean="0"/>
              <a:t>4. 2015 </a:t>
            </a:r>
            <a:r>
              <a:rPr lang="cs-CZ" sz="1500" dirty="0"/>
              <a:t>- </a:t>
            </a:r>
            <a:r>
              <a:rPr lang="cs-CZ" sz="1500" dirty="0" smtClean="0"/>
              <a:t>31. </a:t>
            </a:r>
            <a:r>
              <a:rPr lang="cs-CZ" sz="1500" dirty="0"/>
              <a:t>3</a:t>
            </a:r>
            <a:r>
              <a:rPr lang="cs-CZ" sz="1500" dirty="0" smtClean="0"/>
              <a:t>. 2017 (uzavírání dohod max. do 31. 1. 2017).</a:t>
            </a:r>
          </a:p>
          <a:p>
            <a:pPr marL="0" indent="0" algn="just"/>
            <a:r>
              <a:rPr lang="cs-CZ" sz="1500" b="1" dirty="0" smtClean="0"/>
              <a:t>Rozpočet projektu</a:t>
            </a:r>
            <a:r>
              <a:rPr lang="cs-CZ" sz="1500" dirty="0"/>
              <a:t>: 4,011 mld. Kč</a:t>
            </a:r>
          </a:p>
          <a:p>
            <a:pPr marL="0" indent="0" algn="just"/>
            <a:r>
              <a:rPr lang="cs-CZ" sz="1500" b="1" dirty="0" smtClean="0"/>
              <a:t>Předmět projektu</a:t>
            </a:r>
            <a:r>
              <a:rPr lang="cs-CZ" sz="1500" dirty="0" smtClean="0"/>
              <a:t>: zabezpečení dvou nástrojů </a:t>
            </a:r>
            <a:r>
              <a:rPr lang="cs-CZ" sz="1500" dirty="0"/>
              <a:t>Aktivní politiky zaměstnanosti (</a:t>
            </a:r>
            <a:r>
              <a:rPr lang="cs-CZ" sz="1500" dirty="0" smtClean="0"/>
              <a:t>APZ) - veřejně </a:t>
            </a:r>
            <a:r>
              <a:rPr lang="cs-CZ" sz="1500" dirty="0"/>
              <a:t>prospěšné práce (VPP) a společensky účelná pracovní místa vyhrazená (SÚPM</a:t>
            </a:r>
            <a:r>
              <a:rPr lang="cs-CZ" sz="1500" dirty="0" smtClean="0"/>
              <a:t>)</a:t>
            </a:r>
            <a:endParaRPr lang="cs-CZ" sz="1500" dirty="0"/>
          </a:p>
          <a:p>
            <a:pPr marL="0" indent="0" algn="just"/>
            <a:r>
              <a:rPr lang="cs-CZ" sz="1500" b="1" dirty="0" smtClean="0"/>
              <a:t>Cílová skupina projektu:</a:t>
            </a:r>
            <a:r>
              <a:rPr lang="cs-CZ" sz="1500" dirty="0" smtClean="0"/>
              <a:t> </a:t>
            </a:r>
            <a:r>
              <a:rPr lang="cs-CZ" sz="1500" dirty="0"/>
              <a:t>uchazečům o zaměstnání (</a:t>
            </a:r>
            <a:r>
              <a:rPr lang="cs-CZ" sz="1500" dirty="0" err="1"/>
              <a:t>ÚoZ</a:t>
            </a:r>
            <a:r>
              <a:rPr lang="cs-CZ" sz="1500" dirty="0"/>
              <a:t>), kterým ÚP ČR věnuje při zprostředkování zaměstnání zvýšenou </a:t>
            </a:r>
            <a:r>
              <a:rPr lang="cs-CZ" sz="1500" dirty="0" smtClean="0"/>
              <a:t>pozornost</a:t>
            </a:r>
            <a:endParaRPr lang="cs-CZ" sz="1500" dirty="0"/>
          </a:p>
          <a:p>
            <a:pPr marL="1225" lvl="0" indent="0" algn="just"/>
            <a:r>
              <a:rPr lang="cs-CZ" sz="1500" b="1" dirty="0" smtClean="0"/>
              <a:t>Cíle projektu:  </a:t>
            </a:r>
            <a:r>
              <a:rPr lang="cs-CZ" sz="1500" dirty="0" smtClean="0"/>
              <a:t>efektivně </a:t>
            </a:r>
            <a:r>
              <a:rPr lang="cs-CZ" sz="1500" dirty="0"/>
              <a:t>a účelně pomáhat nezaměstnaným osobám se vstupem nebo návratem na trh práce, osvojit si pracovní návyky a aktivizovat je v pracovním nasazení. Hlavním cílem projektu bude pozitivně působit na skupinu ohroženou dlouhodobým setrváním v evidenci uchazečů o zaměstnání ÚP ČR, a to optimálně v kombinaci s poradenskými aktivitami ÚP ČR.</a:t>
            </a:r>
          </a:p>
          <a:p>
            <a:pPr marL="1225" lvl="0" indent="0" algn="just"/>
            <a:r>
              <a:rPr lang="cs-CZ" sz="1500" b="1" dirty="0" smtClean="0"/>
              <a:t>Klíčové aktivity: </a:t>
            </a:r>
            <a:r>
              <a:rPr lang="cs-CZ" sz="1500" dirty="0" smtClean="0"/>
              <a:t>Veřejně prospěšné práce, Společensky účelná pracovní místa, Řízení projektu.</a:t>
            </a:r>
            <a:endParaRPr lang="cs-CZ" sz="1500" dirty="0"/>
          </a:p>
          <a:p>
            <a:pPr marL="1225" lvl="0" indent="0" algn="just"/>
            <a:r>
              <a:rPr lang="cs-CZ" sz="1500" b="1" dirty="0" smtClean="0"/>
              <a:t>Personální zajištění</a:t>
            </a:r>
            <a:r>
              <a:rPr lang="cs-CZ" sz="1500" dirty="0" smtClean="0"/>
              <a:t>:  GŘ ÚP ČR - PM, FM, specialista vratek. </a:t>
            </a:r>
            <a:endParaRPr lang="cs-CZ" sz="1500" b="1" dirty="0" smtClean="0">
              <a:solidFill>
                <a:srgbClr val="001E96"/>
              </a:solidFill>
              <a:latin typeface="Arial" charset="0"/>
              <a:cs typeface="Arial" charset="0"/>
            </a:endParaRPr>
          </a:p>
        </p:txBody>
      </p:sp>
      <p:sp>
        <p:nvSpPr>
          <p:cNvPr id="4" name="Rectangle 3"/>
          <p:cNvSpPr/>
          <p:nvPr/>
        </p:nvSpPr>
        <p:spPr>
          <a:xfrm>
            <a:off x="1403648" y="260648"/>
            <a:ext cx="7275395" cy="1038746"/>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Nové pracovní příležitosti (</a:t>
            </a:r>
            <a:r>
              <a:rPr lang="cs-CZ" sz="1700" b="1" cap="all" dirty="0" err="1" smtClean="0">
                <a:solidFill>
                  <a:srgbClr val="001E96"/>
                </a:solidFill>
              </a:rPr>
              <a:t>Nopp</a:t>
            </a:r>
            <a:r>
              <a:rPr lang="cs-CZ" sz="1700" b="1" cap="all" dirty="0" smtClean="0">
                <a:solidFill>
                  <a:srgbClr val="001E96"/>
                </a:solidFill>
              </a:rPr>
              <a:t>)</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503094345"/>
      </p:ext>
    </p:extLst>
  </p:cSld>
  <p:clrMapOvr>
    <a:masterClrMapping/>
  </p:clrMapOvr>
  <p:transition spd="med">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a:t>
            </a:r>
            <a:r>
              <a:rPr lang="cs-CZ" sz="1500" dirty="0"/>
              <a:t>1.1, CZ.03.1.48/0.0/0.0/15_121/0000058</a:t>
            </a:r>
            <a:endParaRPr lang="cs-CZ" sz="1500" dirty="0" smtClean="0"/>
          </a:p>
          <a:p>
            <a:pPr marL="0" indent="0" algn="just"/>
            <a:r>
              <a:rPr lang="cs-CZ" sz="1500" b="1" dirty="0" smtClean="0"/>
              <a:t>Předpokládané období </a:t>
            </a:r>
            <a:r>
              <a:rPr lang="cs-CZ" sz="1500" b="1" dirty="0"/>
              <a:t>realizace</a:t>
            </a:r>
            <a:r>
              <a:rPr lang="cs-CZ" sz="1500" dirty="0"/>
              <a:t>:  1. 9</a:t>
            </a:r>
            <a:r>
              <a:rPr lang="cs-CZ" sz="1500" dirty="0" smtClean="0"/>
              <a:t>. 2015 </a:t>
            </a:r>
            <a:r>
              <a:rPr lang="cs-CZ" sz="1500" dirty="0"/>
              <a:t>- </a:t>
            </a:r>
            <a:r>
              <a:rPr lang="cs-CZ" sz="1500" dirty="0" smtClean="0"/>
              <a:t>30. 6. 2020</a:t>
            </a:r>
          </a:p>
          <a:p>
            <a:pPr marL="0" indent="0" algn="just"/>
            <a:r>
              <a:rPr lang="cs-CZ" sz="1500" b="1" dirty="0" smtClean="0"/>
              <a:t>Rozpočet projektu</a:t>
            </a:r>
            <a:r>
              <a:rPr lang="cs-CZ" sz="1500" dirty="0"/>
              <a:t>: </a:t>
            </a:r>
            <a:r>
              <a:rPr lang="cs-CZ" sz="1500" dirty="0" smtClean="0"/>
              <a:t>cca 2,722 mld. Kč</a:t>
            </a:r>
            <a:endParaRPr lang="cs-CZ" sz="1500" dirty="0"/>
          </a:p>
          <a:p>
            <a:pPr marL="0" indent="0" algn="just"/>
            <a:r>
              <a:rPr lang="cs-CZ" sz="1500" b="1" dirty="0" smtClean="0"/>
              <a:t>Předmět projektu</a:t>
            </a:r>
            <a:r>
              <a:rPr lang="cs-CZ" sz="1500" dirty="0" smtClean="0"/>
              <a:t>: zabezpečení jednoho z nástrojů </a:t>
            </a:r>
            <a:r>
              <a:rPr lang="cs-CZ" sz="1500" dirty="0"/>
              <a:t>Aktivní politiky zaměstnanosti (</a:t>
            </a:r>
            <a:r>
              <a:rPr lang="cs-CZ" sz="1500" dirty="0" smtClean="0"/>
              <a:t>APZ) – a to společensky účelných pracovních míst vyhrazených </a:t>
            </a:r>
            <a:r>
              <a:rPr lang="cs-CZ" sz="1500" dirty="0"/>
              <a:t>(SÚPM</a:t>
            </a:r>
            <a:r>
              <a:rPr lang="cs-CZ" sz="1500" dirty="0" smtClean="0"/>
              <a:t>)</a:t>
            </a:r>
            <a:endParaRPr lang="cs-CZ" sz="1500" dirty="0"/>
          </a:p>
          <a:p>
            <a:pPr marL="0" indent="0" algn="just"/>
            <a:r>
              <a:rPr lang="cs-CZ" sz="1500" b="1" dirty="0" smtClean="0"/>
              <a:t>Cílová skupina projektu:</a:t>
            </a:r>
            <a:r>
              <a:rPr lang="cs-CZ" sz="1500" dirty="0" smtClean="0"/>
              <a:t> </a:t>
            </a:r>
            <a:r>
              <a:rPr lang="cs-CZ" sz="1500" dirty="0"/>
              <a:t>uchazečům o zaměstnání (</a:t>
            </a:r>
            <a:r>
              <a:rPr lang="cs-CZ" sz="1500" dirty="0" err="1"/>
              <a:t>ÚoZ</a:t>
            </a:r>
            <a:r>
              <a:rPr lang="cs-CZ" sz="1500" dirty="0"/>
              <a:t>), kterým ÚP ČR věnuje při zprostředkování zaměstnání zvýšenou </a:t>
            </a:r>
            <a:r>
              <a:rPr lang="cs-CZ" sz="1500" dirty="0" smtClean="0"/>
              <a:t>pozornost</a:t>
            </a:r>
            <a:endParaRPr lang="cs-CZ" sz="1500" dirty="0"/>
          </a:p>
          <a:p>
            <a:pPr marL="1225" lvl="0" indent="0" algn="just"/>
            <a:r>
              <a:rPr lang="cs-CZ" sz="1500" b="1" dirty="0" smtClean="0"/>
              <a:t>Cíle projektu:  </a:t>
            </a:r>
            <a:r>
              <a:rPr lang="cs-CZ" sz="1500" dirty="0" smtClean="0"/>
              <a:t>efektivně </a:t>
            </a:r>
            <a:r>
              <a:rPr lang="cs-CZ" sz="1500" dirty="0"/>
              <a:t>a účelně pomáhat nezaměstnaným osobám se vstupem nebo návratem na trh práce, osvojit si pracovní návyky a aktivizovat je v pracovním nasazení. Hlavním cílem projektu bude pozitivně působit na skupinu ohroženou dlouhodobým setrváním v evidenci uchazečů o zaměstnání ÚP ČR, a to optimálně v kombinaci s poradenskými aktivitami ÚP ČR.</a:t>
            </a:r>
          </a:p>
          <a:p>
            <a:pPr marL="1225" lvl="0" indent="0" algn="just"/>
            <a:r>
              <a:rPr lang="cs-CZ" sz="1500" b="1" dirty="0" smtClean="0"/>
              <a:t>Klíčové aktivity: </a:t>
            </a:r>
            <a:r>
              <a:rPr lang="cs-CZ" sz="1500" dirty="0" smtClean="0"/>
              <a:t>Společensky účelná pracovní místa, Řízení projektu, Evaluace</a:t>
            </a:r>
            <a:endParaRPr lang="cs-CZ" sz="1500" dirty="0"/>
          </a:p>
          <a:p>
            <a:pPr marL="1225" lvl="0" indent="0" algn="just"/>
            <a:r>
              <a:rPr lang="cs-CZ" sz="1500" b="1" dirty="0" smtClean="0"/>
              <a:t>Personální zajištění</a:t>
            </a:r>
            <a:r>
              <a:rPr lang="cs-CZ" sz="1500" dirty="0" smtClean="0"/>
              <a:t>:  GŘ ÚP ČR - PM, FM, specialista PR, specialista vratek a nesrovnalostí, specialista kontrol, specialista mezd, </a:t>
            </a:r>
            <a:r>
              <a:rPr lang="cs-CZ" sz="1500" dirty="0" err="1" smtClean="0"/>
              <a:t>KrP</a:t>
            </a:r>
            <a:r>
              <a:rPr lang="cs-CZ" sz="1500" dirty="0" smtClean="0"/>
              <a:t>/</a:t>
            </a:r>
            <a:r>
              <a:rPr lang="cs-CZ" sz="1500" dirty="0" err="1" smtClean="0"/>
              <a:t>KoP</a:t>
            </a:r>
            <a:r>
              <a:rPr lang="cs-CZ" sz="1500" dirty="0" smtClean="0"/>
              <a:t> – 88 odborných pracovníků zaměstnanosti </a:t>
            </a:r>
            <a:endParaRPr lang="cs-CZ" sz="1500" b="1" dirty="0" smtClean="0">
              <a:solidFill>
                <a:srgbClr val="001E96"/>
              </a:solidFill>
              <a:latin typeface="Arial" charset="0"/>
              <a:cs typeface="Arial" charset="0"/>
            </a:endParaRPr>
          </a:p>
        </p:txBody>
      </p:sp>
      <p:sp>
        <p:nvSpPr>
          <p:cNvPr id="4" name="Rectangle 3"/>
          <p:cNvSpPr/>
          <p:nvPr/>
        </p:nvSpPr>
        <p:spPr>
          <a:xfrm>
            <a:off x="1403648" y="260648"/>
            <a:ext cx="7275395" cy="1431161"/>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Nové pracovní příležitosti – společensky účelná pracovní místa vyhrazená (</a:t>
            </a:r>
            <a:r>
              <a:rPr lang="cs-CZ" sz="1700" b="1" cap="all" dirty="0" err="1" smtClean="0">
                <a:solidFill>
                  <a:srgbClr val="001E96"/>
                </a:solidFill>
              </a:rPr>
              <a:t>Nopp</a:t>
            </a:r>
            <a:r>
              <a:rPr lang="cs-CZ" sz="1700" b="1" cap="all" dirty="0" smtClean="0">
                <a:solidFill>
                  <a:srgbClr val="001E96"/>
                </a:solidFill>
              </a:rPr>
              <a:t> - </a:t>
            </a:r>
            <a:r>
              <a:rPr lang="cs-CZ" sz="1700" b="1" cap="all" dirty="0" err="1" smtClean="0">
                <a:solidFill>
                  <a:srgbClr val="001E96"/>
                </a:solidFill>
              </a:rPr>
              <a:t>súpm</a:t>
            </a:r>
            <a:r>
              <a:rPr lang="cs-CZ" sz="1700" b="1" cap="all" dirty="0" smtClean="0">
                <a:solidFill>
                  <a:srgbClr val="001E96"/>
                </a:solidFill>
              </a:rPr>
              <a:t>)</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1349504806"/>
      </p:ext>
    </p:extLst>
  </p:cSld>
  <p:clrMapOvr>
    <a:masterClrMapping/>
  </p:clrMapOvr>
  <p:transition spd="med">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359024" y="1484784"/>
            <a:ext cx="8677472" cy="4680520"/>
          </a:xfrm>
        </p:spPr>
        <p:txBody>
          <a:bodyPr/>
          <a:lstStyle/>
          <a:p>
            <a:pPr marL="0" indent="0" algn="just"/>
            <a:r>
              <a:rPr lang="cs-CZ" sz="1500" dirty="0" smtClean="0"/>
              <a:t>Investiční priorita </a:t>
            </a:r>
            <a:r>
              <a:rPr lang="cs-CZ" sz="1500" dirty="0"/>
              <a:t>1.1, </a:t>
            </a:r>
            <a:r>
              <a:rPr lang="cs-CZ" sz="1500" dirty="0" smtClean="0"/>
              <a:t>CZ.03.1.48/0.0/0.0/15_121/0000059</a:t>
            </a:r>
          </a:p>
          <a:p>
            <a:pPr marL="0" indent="0" algn="just"/>
            <a:r>
              <a:rPr lang="cs-CZ" sz="1500" b="1" dirty="0" smtClean="0"/>
              <a:t>Předpokládané období </a:t>
            </a:r>
            <a:r>
              <a:rPr lang="cs-CZ" sz="1500" b="1" dirty="0"/>
              <a:t>realizace</a:t>
            </a:r>
            <a:r>
              <a:rPr lang="cs-CZ" sz="1500" dirty="0"/>
              <a:t>:  1. 9</a:t>
            </a:r>
            <a:r>
              <a:rPr lang="cs-CZ" sz="1500" dirty="0" smtClean="0"/>
              <a:t>. 2015 </a:t>
            </a:r>
            <a:r>
              <a:rPr lang="cs-CZ" sz="1500" dirty="0"/>
              <a:t>- </a:t>
            </a:r>
            <a:r>
              <a:rPr lang="cs-CZ" sz="1500" dirty="0" smtClean="0"/>
              <a:t>30. 6. 2020</a:t>
            </a:r>
          </a:p>
          <a:p>
            <a:pPr marL="0" indent="0" algn="just"/>
            <a:r>
              <a:rPr lang="cs-CZ" sz="1500" b="1" dirty="0" smtClean="0"/>
              <a:t>Rozpočet projektu</a:t>
            </a:r>
            <a:r>
              <a:rPr lang="cs-CZ" sz="1500" dirty="0"/>
              <a:t>: </a:t>
            </a:r>
            <a:r>
              <a:rPr lang="cs-CZ" sz="1500" dirty="0" smtClean="0"/>
              <a:t>cca 2,722 mld. Kč</a:t>
            </a:r>
            <a:endParaRPr lang="cs-CZ" sz="1500" dirty="0"/>
          </a:p>
          <a:p>
            <a:pPr marL="0" indent="0" algn="just"/>
            <a:r>
              <a:rPr lang="cs-CZ" sz="1500" b="1" dirty="0" smtClean="0"/>
              <a:t>Předmět projektu</a:t>
            </a:r>
            <a:r>
              <a:rPr lang="cs-CZ" sz="1500" dirty="0" smtClean="0"/>
              <a:t>: zabezpečení jednoho z nástrojů </a:t>
            </a:r>
            <a:r>
              <a:rPr lang="cs-CZ" sz="1500" dirty="0"/>
              <a:t>Aktivní politiky zaměstnanosti (</a:t>
            </a:r>
            <a:r>
              <a:rPr lang="cs-CZ" sz="1500" dirty="0" smtClean="0"/>
              <a:t>APZ) – a to veřejně prospěšných prací (VPP)</a:t>
            </a:r>
            <a:endParaRPr lang="cs-CZ" sz="1500" dirty="0"/>
          </a:p>
          <a:p>
            <a:pPr marL="0" indent="0" algn="just"/>
            <a:r>
              <a:rPr lang="cs-CZ" sz="1500" b="1" dirty="0" smtClean="0"/>
              <a:t>Cílová skupina projektu:</a:t>
            </a:r>
            <a:r>
              <a:rPr lang="cs-CZ" sz="1500" dirty="0" smtClean="0"/>
              <a:t> </a:t>
            </a:r>
            <a:r>
              <a:rPr lang="cs-CZ" sz="1500" dirty="0"/>
              <a:t>uchazečům o zaměstnání (</a:t>
            </a:r>
            <a:r>
              <a:rPr lang="cs-CZ" sz="1500" dirty="0" err="1"/>
              <a:t>ÚoZ</a:t>
            </a:r>
            <a:r>
              <a:rPr lang="cs-CZ" sz="1500" dirty="0"/>
              <a:t>), kterým ÚP ČR věnuje při zprostředkování zaměstnání zvýšenou </a:t>
            </a:r>
            <a:r>
              <a:rPr lang="cs-CZ" sz="1500" dirty="0" smtClean="0"/>
              <a:t>pozornost</a:t>
            </a:r>
            <a:endParaRPr lang="cs-CZ" sz="1500" dirty="0"/>
          </a:p>
          <a:p>
            <a:pPr marL="1225" lvl="0" indent="0" algn="just"/>
            <a:r>
              <a:rPr lang="cs-CZ" sz="1500" b="1" dirty="0" smtClean="0"/>
              <a:t>Cíle projektu:  </a:t>
            </a:r>
            <a:r>
              <a:rPr lang="cs-CZ" sz="1500" dirty="0" smtClean="0"/>
              <a:t>efektivně </a:t>
            </a:r>
            <a:r>
              <a:rPr lang="cs-CZ" sz="1500" dirty="0"/>
              <a:t>a účelně pomáhat nezaměstnaným osobám se vstupem nebo návratem na trh práce, osvojit si pracovní návyky a aktivizovat je v pracovním nasazení. Hlavním cílem projektu bude pozitivně působit na skupinu ohroženou dlouhodobým setrváním v evidenci uchazečů o zaměstnání ÚP ČR, a to optimálně v kombinaci s poradenskými aktivitami ÚP ČR.</a:t>
            </a:r>
          </a:p>
          <a:p>
            <a:pPr marL="1225" lvl="0" indent="0" algn="just"/>
            <a:r>
              <a:rPr lang="cs-CZ" sz="1500" b="1" dirty="0" smtClean="0"/>
              <a:t>Klíčové aktivity: </a:t>
            </a:r>
            <a:r>
              <a:rPr lang="cs-CZ" sz="1500" dirty="0" smtClean="0"/>
              <a:t>Veřejně prospěšné práce, Řízení projektu, Evaluace</a:t>
            </a:r>
            <a:endParaRPr lang="cs-CZ" sz="1500" dirty="0"/>
          </a:p>
          <a:p>
            <a:pPr marL="1225" lvl="0" indent="0" algn="just"/>
            <a:r>
              <a:rPr lang="cs-CZ" sz="1500" b="1" dirty="0" smtClean="0"/>
              <a:t>Personální zajištění</a:t>
            </a:r>
            <a:r>
              <a:rPr lang="cs-CZ" sz="1500" dirty="0" smtClean="0"/>
              <a:t>:  GŘ ÚP ČR - PM, FM, specialista PR, specialista vratek a nesrovnalostí, specialista kontrol, specialista mezd, </a:t>
            </a:r>
            <a:r>
              <a:rPr lang="cs-CZ" sz="1500" dirty="0" err="1" smtClean="0"/>
              <a:t>KrP</a:t>
            </a:r>
            <a:r>
              <a:rPr lang="cs-CZ" sz="1500" dirty="0" smtClean="0"/>
              <a:t>/</a:t>
            </a:r>
            <a:r>
              <a:rPr lang="cs-CZ" sz="1500" dirty="0" err="1" smtClean="0"/>
              <a:t>KoP</a:t>
            </a:r>
            <a:r>
              <a:rPr lang="cs-CZ" sz="1500" dirty="0" smtClean="0"/>
              <a:t> – 75 odborných pracovníků zaměstnanosti </a:t>
            </a:r>
            <a:endParaRPr lang="cs-CZ" sz="1500" b="1" dirty="0" smtClean="0">
              <a:solidFill>
                <a:srgbClr val="001E96"/>
              </a:solidFill>
              <a:latin typeface="Arial" charset="0"/>
              <a:cs typeface="Arial" charset="0"/>
            </a:endParaRPr>
          </a:p>
        </p:txBody>
      </p:sp>
      <p:sp>
        <p:nvSpPr>
          <p:cNvPr id="4" name="Rectangle 3"/>
          <p:cNvSpPr/>
          <p:nvPr/>
        </p:nvSpPr>
        <p:spPr>
          <a:xfrm>
            <a:off x="1403648" y="260648"/>
            <a:ext cx="7275395" cy="1431161"/>
          </a:xfrm>
          <a:prstGeom prst="rect">
            <a:avLst/>
          </a:prstGeom>
        </p:spPr>
        <p:txBody>
          <a:bodyPr wrap="square">
            <a:spAutoFit/>
          </a:bodyPr>
          <a:lstStyle/>
          <a:p>
            <a:pPr algn="r">
              <a:lnSpc>
                <a:spcPct val="150000"/>
              </a:lnSpc>
              <a:spcBef>
                <a:spcPts val="0"/>
              </a:spcBef>
              <a:spcAft>
                <a:spcPts val="0"/>
              </a:spcAft>
            </a:pPr>
            <a:r>
              <a:rPr lang="cs-CZ" sz="1700" b="1" cap="all" dirty="0" smtClean="0">
                <a:solidFill>
                  <a:srgbClr val="001E96"/>
                </a:solidFill>
              </a:rPr>
              <a:t>Nové pracovní příležitosti – veřejně prospěšné práce (</a:t>
            </a:r>
            <a:r>
              <a:rPr lang="cs-CZ" sz="1700" b="1" cap="all" dirty="0" err="1" smtClean="0">
                <a:solidFill>
                  <a:srgbClr val="001E96"/>
                </a:solidFill>
              </a:rPr>
              <a:t>Nopp</a:t>
            </a:r>
            <a:r>
              <a:rPr lang="cs-CZ" sz="1700" b="1" cap="all" dirty="0" smtClean="0">
                <a:solidFill>
                  <a:srgbClr val="001E96"/>
                </a:solidFill>
              </a:rPr>
              <a:t> - </a:t>
            </a:r>
            <a:r>
              <a:rPr lang="cs-CZ" sz="1700" b="1" cap="all" dirty="0" err="1" smtClean="0">
                <a:solidFill>
                  <a:srgbClr val="001E96"/>
                </a:solidFill>
              </a:rPr>
              <a:t>vpp</a:t>
            </a:r>
            <a:r>
              <a:rPr lang="cs-CZ" sz="1700" b="1" cap="all" dirty="0" smtClean="0">
                <a:solidFill>
                  <a:srgbClr val="001E96"/>
                </a:solidFill>
              </a:rPr>
              <a:t>)</a:t>
            </a:r>
            <a:endParaRPr lang="cs-CZ" sz="1700" b="1" dirty="0">
              <a:solidFill>
                <a:srgbClr val="001E96"/>
              </a:solidFill>
            </a:endParaRPr>
          </a:p>
          <a:p>
            <a:pPr algn="r">
              <a:lnSpc>
                <a:spcPct val="150000"/>
              </a:lnSpc>
              <a:spcBef>
                <a:spcPts val="0"/>
              </a:spcBef>
              <a:spcAft>
                <a:spcPts val="0"/>
              </a:spcAft>
            </a:pPr>
            <a:r>
              <a:rPr lang="cs-CZ" sz="2400" b="1" dirty="0" smtClean="0">
                <a:solidFill>
                  <a:srgbClr val="001E96"/>
                </a:solidFill>
              </a:rPr>
              <a:t>                                            </a:t>
            </a:r>
            <a:endParaRPr lang="cs-CZ" sz="2400" dirty="0"/>
          </a:p>
        </p:txBody>
      </p:sp>
    </p:spTree>
    <p:extLst>
      <p:ext uri="{BB962C8B-B14F-4D97-AF65-F5344CB8AC3E}">
        <p14:creationId xmlns:p14="http://schemas.microsoft.com/office/powerpoint/2010/main" val="2633989498"/>
      </p:ext>
    </p:extLst>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PPT sablona_UP (1)">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PPT sablona_UP (1)</Template>
  <TotalTime>4738</TotalTime>
  <Words>1647</Words>
  <Application>Microsoft Office PowerPoint</Application>
  <PresentationFormat>Předvádění na obrazovce (4:3)</PresentationFormat>
  <Paragraphs>181</Paragraphs>
  <Slides>22</Slides>
  <Notes>0</Notes>
  <HiddenSlides>0</HiddenSlides>
  <MMClips>0</MMClips>
  <ScaleCrop>false</ScaleCrop>
  <HeadingPairs>
    <vt:vector size="4" baseType="variant">
      <vt:variant>
        <vt:lpstr>Motiv</vt:lpstr>
      </vt:variant>
      <vt:variant>
        <vt:i4>1</vt:i4>
      </vt:variant>
      <vt:variant>
        <vt:lpstr>Nadpisy snímků</vt:lpstr>
      </vt:variant>
      <vt:variant>
        <vt:i4>22</vt:i4>
      </vt:variant>
    </vt:vector>
  </HeadingPairs>
  <TitlesOfParts>
    <vt:vector size="23" baseType="lpstr">
      <vt:lpstr>PPT sablona_UP (1)</vt:lpstr>
      <vt:lpstr>Připravované projekty  Úřadu práce ČR</vt:lpstr>
      <vt:lpstr>Systémové individuální projekty (SIP)</vt:lpstr>
      <vt:lpstr>Prezentace aplikace PowerPoint</vt:lpstr>
      <vt:lpstr>Prezentace aplikace PowerPoint</vt:lpstr>
      <vt:lpstr>Prezentace aplikace PowerPoint</vt:lpstr>
      <vt:lpstr>Národní individuální projekty (NIP)</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Regionální individuální projekty (RIP)</vt:lpstr>
      <vt:lpstr>Záruky pro mladé  v OlomouckéM kraji</vt:lpstr>
      <vt:lpstr>MÁMO, TÁTO NESEĎTE DOMA!</vt:lpstr>
      <vt:lpstr>Pracujeme s omezením  v OlomouckéM kraji</vt:lpstr>
      <vt:lpstr>Pracujeme s omezením  v OlomouckéM kraji</vt:lpstr>
      <vt:lpstr>PROSTUPNÉ ZAMĚSTNÁVÁNÍ  V OLOMOUCKÉM KRAJI</vt:lpstr>
      <vt:lpstr>PROSTUPNÉ ZAMĚSTNÁVÁNÍ  V OLOMOUCKÉM KRAJI</vt:lpstr>
      <vt:lpstr>Ing. Bořivoj Novotný ředitel Odboru zaměstnanosti  borivoj.novotny@ol.mpsv.cz </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Nadpis prezentace</dc:title>
  <dc:creator>jirka reichl</dc:creator>
  <cp:lastModifiedBy>Novotný Bořivoj Ing. (OL)</cp:lastModifiedBy>
  <cp:revision>391</cp:revision>
  <cp:lastPrinted>2015-06-19T08:50:06Z</cp:lastPrinted>
  <dcterms:created xsi:type="dcterms:W3CDTF">2013-03-26T10:26:50Z</dcterms:created>
  <dcterms:modified xsi:type="dcterms:W3CDTF">2016-02-16T13:12:45Z</dcterms:modified>
</cp:coreProperties>
</file>