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75" r:id="rId1"/>
  </p:sldMasterIdLst>
  <p:notesMasterIdLst>
    <p:notesMasterId r:id="rId24"/>
  </p:notesMasterIdLst>
  <p:handoutMasterIdLst>
    <p:handoutMasterId r:id="rId25"/>
  </p:handoutMasterIdLst>
  <p:sldIdLst>
    <p:sldId id="297" r:id="rId2"/>
    <p:sldId id="298" r:id="rId3"/>
    <p:sldId id="275" r:id="rId4"/>
    <p:sldId id="278" r:id="rId5"/>
    <p:sldId id="280" r:id="rId6"/>
    <p:sldId id="281" r:id="rId7"/>
    <p:sldId id="282" r:id="rId8"/>
    <p:sldId id="305" r:id="rId9"/>
    <p:sldId id="308" r:id="rId10"/>
    <p:sldId id="287" r:id="rId11"/>
    <p:sldId id="309" r:id="rId12"/>
    <p:sldId id="306" r:id="rId13"/>
    <p:sldId id="310" r:id="rId14"/>
    <p:sldId id="307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279" r:id="rId23"/>
  </p:sldIdLst>
  <p:sldSz cx="9906000" cy="6858000" type="A4"/>
  <p:notesSz cx="9144000" cy="6858000"/>
  <p:defaultTextStyle>
    <a:defPPr>
      <a:defRPr lang="cs-CZ"/>
    </a:defPPr>
    <a:lvl1pPr marL="0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1pPr>
    <a:lvl2pPr marL="478940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2pPr>
    <a:lvl3pPr marL="957879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3pPr>
    <a:lvl4pPr marL="1436819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4pPr>
    <a:lvl5pPr marL="1915758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5pPr>
    <a:lvl6pPr marL="2394698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6pPr>
    <a:lvl7pPr marL="2873637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7pPr>
    <a:lvl8pPr marL="3352576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8pPr>
    <a:lvl9pPr marL="3831516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Y" initials="m" lastIdx="1" clrIdx="0">
    <p:extLst>
      <p:ext uri="{19B8F6BF-5375-455C-9EA6-DF929625EA0E}">
        <p15:presenceInfo xmlns:p15="http://schemas.microsoft.com/office/powerpoint/2012/main" userId="mART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8FC"/>
    <a:srgbClr val="EDF1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32" autoAdjust="0"/>
    <p:restoredTop sz="94187" autoAdjust="0"/>
  </p:normalViewPr>
  <p:slideViewPr>
    <p:cSldViewPr>
      <p:cViewPr>
        <p:scale>
          <a:sx n="70" d="100"/>
          <a:sy n="70" d="100"/>
        </p:scale>
        <p:origin x="1224" y="-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4" d="100"/>
          <a:sy n="114" d="100"/>
        </p:scale>
        <p:origin x="1170" y="96"/>
      </p:cViewPr>
      <p:guideLst/>
    </p:cSldViewPr>
  </p:notes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1"/>
          </p:cNvSpPr>
          <p:nvPr>
            <p:ph type="dt" sz="quarter" idx="1"/>
          </p:nvPr>
        </p:nvSpPr>
        <p:spPr>
          <a:xfrm>
            <a:off x="5181600" y="6505123"/>
            <a:ext cx="3962400" cy="344488"/>
          </a:xfrm>
          <a:prstGeom prst="rect">
            <a:avLst/>
          </a:prstGeom>
        </p:spPr>
        <p:txBody>
          <a:bodyPr vert="horz" lIns="91440" tIns="45720" rIns="612000" bIns="45720" rtlCol="0"/>
          <a:lstStyle>
            <a:lvl1pPr algn="r">
              <a:defRPr sz="1200"/>
            </a:lvl1pPr>
          </a:lstStyle>
          <a:p>
            <a:fld id="{426FD384-D035-43AF-8B3E-D7E26B794101}" type="datetimeFigureOut">
              <a:rPr lang="cs-CZ" sz="800" smtClean="0"/>
              <a:t>23.6.2016</a:t>
            </a:fld>
            <a:endParaRPr lang="cs-CZ" sz="800" dirty="0"/>
          </a:p>
        </p:txBody>
      </p:sp>
    </p:spTree>
    <p:extLst>
      <p:ext uri="{BB962C8B-B14F-4D97-AF65-F5344CB8AC3E}">
        <p14:creationId xmlns:p14="http://schemas.microsoft.com/office/powerpoint/2010/main" val="30673521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932004" y="650603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800"/>
            </a:lvl1pPr>
          </a:lstStyle>
          <a:p>
            <a:fld id="{D96F02EE-927F-4DCD-A0F3-42968C968697}" type="datetimeFigureOut">
              <a:rPr lang="cs-CZ" smtClean="0"/>
              <a:pPr/>
              <a:t>23.6.2016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61951" y="1448978"/>
            <a:ext cx="6390071" cy="442389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42023" y="1448977"/>
            <a:ext cx="2250026" cy="441004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526996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78940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957879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436819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915758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394698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6pPr>
    <a:lvl7pPr marL="2873637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7pPr>
    <a:lvl8pPr marL="3352576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8pPr>
    <a:lvl9pPr marL="3831516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71438" y="1268413"/>
            <a:ext cx="5980112" cy="41402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6102017" y="1268976"/>
            <a:ext cx="2880032" cy="5040055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/>
          <a:lstStyle/>
          <a:p>
            <a:fld id="{7845D7C1-3DAD-4E4B-9E84-F564AF2E2340}" type="slidenum">
              <a:rPr lang="cs-CZ" smtClean="0"/>
              <a:t>0</a:t>
            </a:fld>
            <a:endParaRPr lang="cs-CZ"/>
          </a:p>
        </p:txBody>
      </p:sp>
      <p:sp>
        <p:nvSpPr>
          <p:cNvPr id="6" name="Zástupný symbol pro poznámky 2"/>
          <p:cNvSpPr txBox="1">
            <a:spLocks/>
          </p:cNvSpPr>
          <p:nvPr/>
        </p:nvSpPr>
        <p:spPr>
          <a:xfrm>
            <a:off x="5962015" y="1808982"/>
            <a:ext cx="2880032" cy="39600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0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8940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7879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6819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5758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94698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3637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2576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31516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029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1925" y="1449388"/>
            <a:ext cx="6389688" cy="4422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03866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1925" y="1449388"/>
            <a:ext cx="6389688" cy="4422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8468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1925" y="1449388"/>
            <a:ext cx="6389688" cy="4422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5951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71438" y="1268413"/>
            <a:ext cx="5980112" cy="41402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6102017" y="1268976"/>
            <a:ext cx="2880032" cy="5040055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/>
          <a:lstStyle/>
          <a:p>
            <a:fld id="{7845D7C1-3DAD-4E4B-9E84-F564AF2E2340}" type="slidenum">
              <a:rPr lang="cs-CZ" smtClean="0"/>
              <a:t>21</a:t>
            </a:fld>
            <a:endParaRPr lang="cs-CZ"/>
          </a:p>
        </p:txBody>
      </p:sp>
      <p:sp>
        <p:nvSpPr>
          <p:cNvPr id="6" name="Zástupný symbol pro poznámky 2"/>
          <p:cNvSpPr txBox="1">
            <a:spLocks/>
          </p:cNvSpPr>
          <p:nvPr/>
        </p:nvSpPr>
        <p:spPr>
          <a:xfrm>
            <a:off x="5962015" y="1808982"/>
            <a:ext cx="2880032" cy="39600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0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8940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7879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6819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5758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94698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3637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2576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31516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81496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0" y="2978995"/>
            <a:ext cx="9906000" cy="785557"/>
          </a:xfrm>
          <a:prstGeom prst="rect">
            <a:avLst/>
          </a:prstGeom>
        </p:spPr>
        <p:txBody>
          <a:bodyPr vert="horz" lIns="36000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0" y="3969006"/>
            <a:ext cx="9905999" cy="2888993"/>
          </a:xfrm>
          <a:prstGeom prst="rect">
            <a:avLst/>
          </a:prstGeom>
        </p:spPr>
        <p:txBody>
          <a:bodyPr lIns="36000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7" name="Obdélník 6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11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1878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m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316039746"/>
              </p:ext>
            </p:extLst>
          </p:nvPr>
        </p:nvGraphicFramePr>
        <p:xfrm>
          <a:off x="-8924" y="2258987"/>
          <a:ext cx="4683125" cy="441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7" name="CorelDRAW" r:id="rId3" imgW="6239160" imgH="5880600" progId="CorelDraw.Graphic.15">
                  <p:embed/>
                </p:oleObj>
              </mc:Choice>
              <mc:Fallback>
                <p:oleObj name="CorelDRAW" r:id="rId3" imgW="6239160" imgH="5880600" progId="CorelDraw.Graphic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8924" y="2258987"/>
                        <a:ext cx="4683125" cy="4413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bdélník 4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004457337"/>
              </p:ext>
            </p:extLst>
          </p:nvPr>
        </p:nvGraphicFramePr>
        <p:xfrm>
          <a:off x="362949" y="207290"/>
          <a:ext cx="1422810" cy="409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8" name="CorelDRAW" r:id="rId5" imgW="6775855" imgH="1950666" progId="CorelDraw.Graphic.15">
                  <p:embed/>
                </p:oleObj>
              </mc:Choice>
              <mc:Fallback>
                <p:oleObj name="CorelDRAW" r:id="rId5" imgW="6775855" imgH="1950666" progId="CorelDraw.Graphic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2949" y="207290"/>
                        <a:ext cx="1422810" cy="4097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9635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m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466388911"/>
              </p:ext>
            </p:extLst>
          </p:nvPr>
        </p:nvGraphicFramePr>
        <p:xfrm>
          <a:off x="0" y="2270074"/>
          <a:ext cx="4683125" cy="439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1" name="CorelDRAW" r:id="rId3" imgW="4683057" imgH="4399334" progId="CorelDraw.Graphic.15">
                  <p:embed/>
                </p:oleObj>
              </mc:Choice>
              <mc:Fallback>
                <p:oleObj name="CorelDRAW" r:id="rId3" imgW="4683057" imgH="4399334" progId="CorelDraw.Graphic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2270074"/>
                        <a:ext cx="4683125" cy="4398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bdélník 5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777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m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156731534"/>
              </p:ext>
            </p:extLst>
          </p:nvPr>
        </p:nvGraphicFramePr>
        <p:xfrm>
          <a:off x="0" y="2258987"/>
          <a:ext cx="4683125" cy="217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5" name="CorelDRAW" r:id="rId3" imgW="4683057" imgH="2178996" progId="CorelDraw.Graphic.15">
                  <p:embed/>
                </p:oleObj>
              </mc:Choice>
              <mc:Fallback>
                <p:oleObj name="CorelDRAW" r:id="rId3" imgW="4683057" imgH="2178996" progId="CorelDraw.Graphic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2258987"/>
                        <a:ext cx="4683125" cy="2179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bdélník 8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9007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267507121"/>
              </p:ext>
            </p:extLst>
          </p:nvPr>
        </p:nvGraphicFramePr>
        <p:xfrm>
          <a:off x="4322993" y="2298648"/>
          <a:ext cx="5456786" cy="4190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09" name="CorelDRAW" r:id="rId3" imgW="5691491" imgH="4370421" progId="CorelDraw.Graphic.15">
                  <p:embed/>
                </p:oleObj>
              </mc:Choice>
              <mc:Fallback>
                <p:oleObj name="CorelDRAW" r:id="rId3" imgW="5691491" imgH="4370421" progId="CorelDraw.Graphic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22993" y="2298648"/>
                        <a:ext cx="5456786" cy="41903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bdélník 4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5825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72000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360000" tIns="180000" rIns="360000" bIns="36000" anchor="ctr" anchorCtr="0"/>
          <a:lstStyle>
            <a:lvl1pPr algn="l">
              <a:defRPr sz="3200" b="0" cap="all" baseline="0">
                <a:solidFill>
                  <a:schemeClr val="bg1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4" name="Zástupný symbol pro text 2"/>
          <p:cNvSpPr>
            <a:spLocks noGrp="1"/>
          </p:cNvSpPr>
          <p:nvPr>
            <p:ph idx="1"/>
          </p:nvPr>
        </p:nvSpPr>
        <p:spPr>
          <a:xfrm>
            <a:off x="0" y="728970"/>
            <a:ext cx="9906001" cy="6129030"/>
          </a:xfrm>
          <a:prstGeom prst="rect">
            <a:avLst/>
          </a:prstGeom>
        </p:spPr>
        <p:txBody>
          <a:bodyPr vert="horz" wrap="square" lIns="360000" tIns="360000" rIns="360000" bIns="45720" rtlCol="0">
            <a:normAutofit/>
          </a:bodyPr>
          <a:lstStyle>
            <a:lvl1pPr marL="0" indent="0" algn="l">
              <a:buFont typeface="Wingdings" panose="05000000000000000000" pitchFamily="2" charset="2"/>
              <a:buNone/>
              <a:defRPr sz="2000" b="0" cap="none" baseline="0"/>
            </a:lvl1pPr>
            <a:lvl2pPr marL="685800" indent="-228600" algn="l">
              <a:buSzPct val="110000"/>
              <a:buFont typeface="Wingdings" panose="05000000000000000000" pitchFamily="2" charset="2"/>
              <a:buChar char="§"/>
              <a:defRPr sz="1800" b="0"/>
            </a:lvl2pPr>
            <a:lvl3pPr marL="1143000" indent="-228600" algn="l">
              <a:buFont typeface="Wingdings" panose="05000000000000000000" pitchFamily="2" charset="2"/>
              <a:buChar char="§"/>
              <a:defRPr sz="2000"/>
            </a:lvl3pPr>
            <a:lvl4pPr algn="r">
              <a:defRPr sz="2800" i="0"/>
            </a:lvl4pPr>
            <a:lvl5pPr algn="r">
              <a:defRPr/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2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</p:txBody>
      </p:sp>
      <p:sp>
        <p:nvSpPr>
          <p:cNvPr id="3" name="Obdélník 2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8046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040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0" r:id="rId2"/>
    <p:sldLayoutId id="2147483692" r:id="rId3"/>
    <p:sldLayoutId id="2147483693" r:id="rId4"/>
    <p:sldLayoutId id="2147483694" r:id="rId5"/>
    <p:sldLayoutId id="2147483691" r:id="rId6"/>
    <p:sldLayoutId id="2147483689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"/>
          <p:cNvSpPr txBox="1">
            <a:spLocks/>
          </p:cNvSpPr>
          <p:nvPr/>
        </p:nvSpPr>
        <p:spPr>
          <a:xfrm>
            <a:off x="0" y="0"/>
            <a:ext cx="9906000" cy="1178975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36000"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 smtClean="0"/>
          </a:p>
        </p:txBody>
      </p:sp>
      <p:sp>
        <p:nvSpPr>
          <p:cNvPr id="2" name="Obdélník 1"/>
          <p:cNvSpPr/>
          <p:nvPr/>
        </p:nvSpPr>
        <p:spPr>
          <a:xfrm>
            <a:off x="3872988" y="3879005"/>
            <a:ext cx="1350015" cy="1260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 idx="4294967295"/>
          </p:nvPr>
        </p:nvSpPr>
        <p:spPr>
          <a:xfrm>
            <a:off x="0" y="3789004"/>
            <a:ext cx="9540875" cy="461962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4000" b="1" cap="all" dirty="0" smtClean="0">
                <a:solidFill>
                  <a:schemeClr val="tx2">
                    <a:lumMod val="75000"/>
                  </a:schemeClr>
                </a:solidFill>
              </a:rPr>
              <a:t>ANALÝZA POTŘEB NA ŠKOLÁCH </a:t>
            </a:r>
            <a:br>
              <a:rPr lang="cs-CZ" sz="4000" b="1" cap="all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4000" b="1" cap="all" dirty="0" smtClean="0">
                <a:solidFill>
                  <a:schemeClr val="tx2">
                    <a:lumMod val="75000"/>
                  </a:schemeClr>
                </a:solidFill>
              </a:rPr>
              <a:t> - výstupy z dotazníkového šetření - </a:t>
            </a:r>
            <a:endParaRPr lang="cs-CZ" sz="4000" b="1" cap="all" spc="5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Obrázek 2"/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4545" y="368966"/>
            <a:ext cx="4088246" cy="2725496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89490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aoblený obdélník 9"/>
          <p:cNvSpPr/>
          <p:nvPr/>
        </p:nvSpPr>
        <p:spPr>
          <a:xfrm>
            <a:off x="6930056" y="1085235"/>
            <a:ext cx="2549468" cy="4917048"/>
          </a:xfrm>
          <a:prstGeom prst="roundRect">
            <a:avLst/>
          </a:prstGeom>
          <a:solidFill>
            <a:srgbClr val="FBFBFB"/>
          </a:solidFill>
          <a:ln w="127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r>
              <a:rPr lang="cs-CZ" dirty="0"/>
              <a:t> </a:t>
            </a:r>
            <a:r>
              <a:rPr lang="cs-CZ" dirty="0" smtClean="0"/>
              <a:t>analýza potřeb – prioritizace povinných oblastí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6689590" y="981282"/>
            <a:ext cx="2861114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2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49263" lvl="1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2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Rozvoj infrastruktury školy je prioritou v krajích Jihočeském, Libereckém a Pardubickém. V </a:t>
            </a:r>
            <a:r>
              <a:rPr lang="cs-CZ" sz="12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Olomouckém </a:t>
            </a:r>
            <a:r>
              <a:rPr lang="cs-CZ" sz="12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kraji dosahuje </a:t>
            </a:r>
            <a:r>
              <a:rPr lang="cs-CZ" sz="12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důležitost této </a:t>
            </a:r>
            <a:br>
              <a:rPr lang="cs-CZ" sz="125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cs-CZ" sz="12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oblasti ve srovnání s ostatními kraji spíše lehce podprůměrných hodnot. </a:t>
            </a:r>
          </a:p>
          <a:p>
            <a:pPr marL="449263" lvl="1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2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Důležitost podpory odborného vzdělávání je deklarována především v Karlovarském a Zlínském kraji a na Vysočině. </a:t>
            </a:r>
            <a:br>
              <a:rPr lang="cs-CZ" sz="12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cs-CZ" sz="12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Olomouckém kraji je tato oblast ve srovnání s ostatními kraji poměrně důležitá.</a:t>
            </a:r>
          </a:p>
          <a:p>
            <a:pPr marL="449263" lvl="1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2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Podpora kompetencí k podnikavosti je považována za vysoce důležitou zejména v Hlavním městě Praha, Moravskoslezském a Zlínském kraji. Olomoucký kraj uvádí nízkou míru důležitosti.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706" y="1085235"/>
            <a:ext cx="5847704" cy="432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43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Prioritizace povinných oblastí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42" y="1718982"/>
            <a:ext cx="4772863" cy="396004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5132" y="1716065"/>
            <a:ext cx="4772863" cy="3954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02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5"/>
          <p:cNvSpPr>
            <a:spLocks noGrp="1"/>
          </p:cNvSpPr>
          <p:nvPr>
            <p:ph type="title" idx="4294967295"/>
          </p:nvPr>
        </p:nvSpPr>
        <p:spPr>
          <a:xfrm>
            <a:off x="92946" y="5163215"/>
            <a:ext cx="9540106" cy="7858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2800" b="1" cap="all" dirty="0" smtClean="0">
                <a:solidFill>
                  <a:schemeClr val="tx2">
                    <a:lumMod val="75000"/>
                  </a:schemeClr>
                </a:solidFill>
              </a:rPr>
              <a:t>Nepovinné oblasti</a:t>
            </a:r>
            <a:endParaRPr lang="cs-CZ" sz="2800" b="1" cap="all" spc="5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2999" y="2761890"/>
            <a:ext cx="3692986" cy="236136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3004" y="503435"/>
            <a:ext cx="3240036" cy="2160024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4256" y="503435"/>
            <a:ext cx="3080271" cy="463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71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Důležitost nepovinných oblastí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5335" y="1371009"/>
            <a:ext cx="2731245" cy="4096867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59" y="1358977"/>
            <a:ext cx="587502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56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5"/>
          <p:cNvSpPr>
            <a:spLocks noGrp="1"/>
          </p:cNvSpPr>
          <p:nvPr>
            <p:ph type="title" idx="4294967295"/>
          </p:nvPr>
        </p:nvSpPr>
        <p:spPr>
          <a:xfrm>
            <a:off x="92946" y="5163215"/>
            <a:ext cx="9540106" cy="7858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2800" b="1" cap="all" dirty="0" smtClean="0">
                <a:solidFill>
                  <a:schemeClr val="tx2">
                    <a:lumMod val="75000"/>
                  </a:schemeClr>
                </a:solidFill>
              </a:rPr>
              <a:t>Podpora infrastruktury škol – investiční část</a:t>
            </a:r>
            <a:endParaRPr lang="cs-CZ" sz="2800" b="1" cap="all" spc="5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6487" y="421199"/>
            <a:ext cx="7113024" cy="474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8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 </a:t>
            </a:r>
            <a:r>
              <a:rPr lang="cs-CZ" dirty="0" smtClean="0"/>
              <a:t> zájem </a:t>
            </a:r>
            <a:r>
              <a:rPr lang="cs-CZ" dirty="0"/>
              <a:t>škol o čerpání </a:t>
            </a:r>
            <a:r>
              <a:rPr lang="cs-CZ" dirty="0" smtClean="0"/>
              <a:t>investic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9" name="Zaoblený obdélník 8"/>
          <p:cNvSpPr/>
          <p:nvPr/>
        </p:nvSpPr>
        <p:spPr>
          <a:xfrm>
            <a:off x="353424" y="1143488"/>
            <a:ext cx="6461022" cy="1205500"/>
          </a:xfrm>
          <a:prstGeom prst="roundRect">
            <a:avLst/>
          </a:prstGeom>
          <a:solidFill>
            <a:srgbClr val="F6F8FC"/>
          </a:solidFill>
          <a:ln w="254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263423" y="1069254"/>
            <a:ext cx="646102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Zájem o čerpání z vyhrazených finančních prostředků má 77 % SŠ a VOŠ škol v ČR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Škola, která má zájem o čerpání podala v průměru 6,5 projektových záměrů v rámci všech investičních oblastí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cs-CZ" sz="13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775" y="1086501"/>
            <a:ext cx="2587752" cy="159144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047" y="2849865"/>
            <a:ext cx="8550095" cy="3427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57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Zájem škol o čerpání investic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917" y="1358977"/>
            <a:ext cx="4721364" cy="4320048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1132" y="1335034"/>
            <a:ext cx="4194145" cy="435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31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638" y="1084096"/>
            <a:ext cx="9424724" cy="5146967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preferované </a:t>
            </a:r>
            <a:r>
              <a:rPr lang="cs-CZ" dirty="0"/>
              <a:t>oblasti </a:t>
            </a:r>
            <a:r>
              <a:rPr lang="cs-CZ" dirty="0" smtClean="0"/>
              <a:t>čerpání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182947" y="5969666"/>
            <a:ext cx="62021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Při výpočtu podílů byl zohledněn maximální možný počet investičních záměrů za školy pro každou oblast</a:t>
            </a:r>
            <a:endParaRPr lang="cs-CZ" sz="1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28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5"/>
          <p:cNvSpPr>
            <a:spLocks noGrp="1"/>
          </p:cNvSpPr>
          <p:nvPr>
            <p:ph type="title" idx="4294967295"/>
          </p:nvPr>
        </p:nvSpPr>
        <p:spPr>
          <a:xfrm>
            <a:off x="92946" y="4893212"/>
            <a:ext cx="9540106" cy="7858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2800" b="1" cap="all" dirty="0" smtClean="0">
                <a:solidFill>
                  <a:schemeClr val="tx2">
                    <a:lumMod val="75000"/>
                  </a:schemeClr>
                </a:solidFill>
              </a:rPr>
              <a:t>Podpora odborného vzdělávání, včetně </a:t>
            </a:r>
            <a:br>
              <a:rPr lang="cs-CZ" sz="2800" b="1" cap="all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2800" b="1" cap="all" dirty="0" smtClean="0">
                <a:solidFill>
                  <a:schemeClr val="tx2">
                    <a:lumMod val="75000"/>
                  </a:schemeClr>
                </a:solidFill>
              </a:rPr>
              <a:t>spolupráce škol a zaměstnavatelů</a:t>
            </a:r>
            <a:endParaRPr lang="cs-CZ" sz="2800" b="1" cap="all" spc="5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001" y="706094"/>
            <a:ext cx="7230038" cy="407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88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Aktivity, na nichž se školy podílí</a:t>
            </a: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881" y="1088974"/>
            <a:ext cx="9454238" cy="5189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15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Zástupný symbol pro obsah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947" y="5139019"/>
            <a:ext cx="7911416" cy="1399046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50584" y="3519001"/>
            <a:ext cx="747244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Materiál byl vytvořen v rámci projektu </a:t>
            </a:r>
            <a:r>
              <a:rPr lang="cs-CZ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P-KAP, </a:t>
            </a: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který je podporován z </a:t>
            </a:r>
            <a:r>
              <a:rPr lang="cs-CZ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fondu/Evropských strukturálních </a:t>
            </a: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investičních fondů</a:t>
            </a:r>
            <a:r>
              <a:rPr lang="cs-CZ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>
              <a:spcBef>
                <a:spcPts val="1800"/>
              </a:spcBef>
            </a:pP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Řešitelem projektu je Národní ústav pro vzdělávání</a:t>
            </a:r>
            <a:r>
              <a:rPr lang="cs-CZ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cs-CZ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1800"/>
              </a:spcBef>
            </a:pP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Projekt byl zahájen 1.3.2016.</a:t>
            </a:r>
          </a:p>
        </p:txBody>
      </p:sp>
      <p:sp>
        <p:nvSpPr>
          <p:cNvPr id="12" name="Nadpis 1"/>
          <p:cNvSpPr txBox="1">
            <a:spLocks/>
          </p:cNvSpPr>
          <p:nvPr/>
        </p:nvSpPr>
        <p:spPr>
          <a:xfrm>
            <a:off x="0" y="0"/>
            <a:ext cx="9906000" cy="1178975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36000"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 smtClean="0"/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549015" y="672401"/>
            <a:ext cx="892252" cy="1088112"/>
            <a:chOff x="4666" y="661"/>
            <a:chExt cx="1156" cy="1410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4666" y="661"/>
              <a:ext cx="1148" cy="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666" y="661"/>
              <a:ext cx="529" cy="570"/>
            </a:xfrm>
            <a:custGeom>
              <a:avLst/>
              <a:gdLst>
                <a:gd name="T0" fmla="*/ 516 w 645"/>
                <a:gd name="T1" fmla="*/ 536 h 705"/>
                <a:gd name="T2" fmla="*/ 645 w 645"/>
                <a:gd name="T3" fmla="*/ 169 h 705"/>
                <a:gd name="T4" fmla="*/ 625 w 645"/>
                <a:gd name="T5" fmla="*/ 0 h 705"/>
                <a:gd name="T6" fmla="*/ 299 w 645"/>
                <a:gd name="T7" fmla="*/ 0 h 705"/>
                <a:gd name="T8" fmla="*/ 330 w 645"/>
                <a:gd name="T9" fmla="*/ 166 h 705"/>
                <a:gd name="T10" fmla="*/ 107 w 645"/>
                <a:gd name="T11" fmla="*/ 457 h 705"/>
                <a:gd name="T12" fmla="*/ 0 w 645"/>
                <a:gd name="T13" fmla="*/ 427 h 705"/>
                <a:gd name="T14" fmla="*/ 0 w 645"/>
                <a:gd name="T15" fmla="*/ 696 h 705"/>
                <a:gd name="T16" fmla="*/ 107 w 645"/>
                <a:gd name="T17" fmla="*/ 705 h 705"/>
                <a:gd name="T18" fmla="*/ 516 w 645"/>
                <a:gd name="T19" fmla="*/ 536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5" h="705">
                  <a:moveTo>
                    <a:pt x="516" y="536"/>
                  </a:moveTo>
                  <a:cubicBezTo>
                    <a:pt x="597" y="443"/>
                    <a:pt x="645" y="306"/>
                    <a:pt x="645" y="169"/>
                  </a:cubicBezTo>
                  <a:cubicBezTo>
                    <a:pt x="645" y="109"/>
                    <a:pt x="638" y="53"/>
                    <a:pt x="625" y="0"/>
                  </a:cubicBezTo>
                  <a:lnTo>
                    <a:pt x="299" y="0"/>
                  </a:lnTo>
                  <a:cubicBezTo>
                    <a:pt x="319" y="46"/>
                    <a:pt x="330" y="102"/>
                    <a:pt x="330" y="166"/>
                  </a:cubicBezTo>
                  <a:cubicBezTo>
                    <a:pt x="330" y="341"/>
                    <a:pt x="241" y="457"/>
                    <a:pt x="107" y="457"/>
                  </a:cubicBezTo>
                  <a:cubicBezTo>
                    <a:pt x="67" y="457"/>
                    <a:pt x="31" y="446"/>
                    <a:pt x="0" y="427"/>
                  </a:cubicBezTo>
                  <a:lnTo>
                    <a:pt x="0" y="696"/>
                  </a:lnTo>
                  <a:cubicBezTo>
                    <a:pt x="34" y="702"/>
                    <a:pt x="70" y="705"/>
                    <a:pt x="107" y="705"/>
                  </a:cubicBezTo>
                  <a:cubicBezTo>
                    <a:pt x="277" y="705"/>
                    <a:pt x="418" y="646"/>
                    <a:pt x="516" y="53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4666" y="661"/>
              <a:ext cx="1156" cy="1410"/>
            </a:xfrm>
            <a:custGeom>
              <a:avLst/>
              <a:gdLst>
                <a:gd name="T0" fmla="*/ 107 w 1411"/>
                <a:gd name="T1" fmla="*/ 702 h 1744"/>
                <a:gd name="T2" fmla="*/ 404 w 1411"/>
                <a:gd name="T3" fmla="*/ 1042 h 1744"/>
                <a:gd name="T4" fmla="*/ 735 w 1411"/>
                <a:gd name="T5" fmla="*/ 1042 h 1744"/>
                <a:gd name="T6" fmla="*/ 974 w 1411"/>
                <a:gd name="T7" fmla="*/ 1042 h 1744"/>
                <a:gd name="T8" fmla="*/ 1259 w 1411"/>
                <a:gd name="T9" fmla="*/ 1042 h 1744"/>
                <a:gd name="T10" fmla="*/ 1411 w 1411"/>
                <a:gd name="T11" fmla="*/ 0 h 1744"/>
                <a:gd name="T12" fmla="*/ 121 w 1411"/>
                <a:gd name="T13" fmla="*/ 1574 h 1744"/>
                <a:gd name="T14" fmla="*/ 91 w 1411"/>
                <a:gd name="T15" fmla="*/ 1641 h 1744"/>
                <a:gd name="T16" fmla="*/ 62 w 1411"/>
                <a:gd name="T17" fmla="*/ 1574 h 1744"/>
                <a:gd name="T18" fmla="*/ 80 w 1411"/>
                <a:gd name="T19" fmla="*/ 1676 h 1744"/>
                <a:gd name="T20" fmla="*/ 177 w 1411"/>
                <a:gd name="T21" fmla="*/ 1632 h 1744"/>
                <a:gd name="T22" fmla="*/ 139 w 1411"/>
                <a:gd name="T23" fmla="*/ 1518 h 1744"/>
                <a:gd name="T24" fmla="*/ 52 w 1411"/>
                <a:gd name="T25" fmla="*/ 1517 h 1744"/>
                <a:gd name="T26" fmla="*/ 57 w 1411"/>
                <a:gd name="T27" fmla="*/ 1656 h 1744"/>
                <a:gd name="T28" fmla="*/ 188 w 1411"/>
                <a:gd name="T29" fmla="*/ 1598 h 1744"/>
                <a:gd name="T30" fmla="*/ 331 w 1411"/>
                <a:gd name="T31" fmla="*/ 1672 h 1744"/>
                <a:gd name="T32" fmla="*/ 331 w 1411"/>
                <a:gd name="T33" fmla="*/ 1523 h 1744"/>
                <a:gd name="T34" fmla="*/ 311 w 1411"/>
                <a:gd name="T35" fmla="*/ 1573 h 1744"/>
                <a:gd name="T36" fmla="*/ 281 w 1411"/>
                <a:gd name="T37" fmla="*/ 1643 h 1744"/>
                <a:gd name="T38" fmla="*/ 250 w 1411"/>
                <a:gd name="T39" fmla="*/ 1573 h 1744"/>
                <a:gd name="T40" fmla="*/ 505 w 1411"/>
                <a:gd name="T41" fmla="*/ 1539 h 1744"/>
                <a:gd name="T42" fmla="*/ 389 w 1411"/>
                <a:gd name="T43" fmla="*/ 1551 h 1744"/>
                <a:gd name="T44" fmla="*/ 423 w 1411"/>
                <a:gd name="T45" fmla="*/ 1675 h 1744"/>
                <a:gd name="T46" fmla="*/ 511 w 1411"/>
                <a:gd name="T47" fmla="*/ 1678 h 1744"/>
                <a:gd name="T48" fmla="*/ 505 w 1411"/>
                <a:gd name="T49" fmla="*/ 1242 h 1744"/>
                <a:gd name="T50" fmla="*/ 488 w 1411"/>
                <a:gd name="T51" fmla="*/ 1558 h 1744"/>
                <a:gd name="T52" fmla="*/ 489 w 1411"/>
                <a:gd name="T53" fmla="*/ 1635 h 1744"/>
                <a:gd name="T54" fmla="*/ 437 w 1411"/>
                <a:gd name="T55" fmla="*/ 1597 h 1744"/>
                <a:gd name="T56" fmla="*/ 667 w 1411"/>
                <a:gd name="T57" fmla="*/ 1554 h 1744"/>
                <a:gd name="T58" fmla="*/ 696 w 1411"/>
                <a:gd name="T59" fmla="*/ 1620 h 1744"/>
                <a:gd name="T60" fmla="*/ 637 w 1411"/>
                <a:gd name="T61" fmla="*/ 1621 h 1744"/>
                <a:gd name="T62" fmla="*/ 667 w 1411"/>
                <a:gd name="T63" fmla="*/ 1554 h 1744"/>
                <a:gd name="T64" fmla="*/ 714 w 1411"/>
                <a:gd name="T65" fmla="*/ 1677 h 1744"/>
                <a:gd name="T66" fmla="*/ 752 w 1411"/>
                <a:gd name="T67" fmla="*/ 1562 h 1744"/>
                <a:gd name="T68" fmla="*/ 651 w 1411"/>
                <a:gd name="T69" fmla="*/ 1522 h 1744"/>
                <a:gd name="T70" fmla="*/ 577 w 1411"/>
                <a:gd name="T71" fmla="*/ 1744 h 1744"/>
                <a:gd name="T72" fmla="*/ 810 w 1411"/>
                <a:gd name="T73" fmla="*/ 1523 h 1744"/>
                <a:gd name="T74" fmla="*/ 810 w 1411"/>
                <a:gd name="T75" fmla="*/ 1672 h 1744"/>
                <a:gd name="T76" fmla="*/ 953 w 1411"/>
                <a:gd name="T77" fmla="*/ 1598 h 1744"/>
                <a:gd name="T78" fmla="*/ 860 w 1411"/>
                <a:gd name="T79" fmla="*/ 1551 h 1744"/>
                <a:gd name="T80" fmla="*/ 890 w 1411"/>
                <a:gd name="T81" fmla="*/ 1622 h 1744"/>
                <a:gd name="T82" fmla="*/ 829 w 1411"/>
                <a:gd name="T83" fmla="*/ 1622 h 1744"/>
                <a:gd name="T84" fmla="*/ 860 w 1411"/>
                <a:gd name="T85" fmla="*/ 1551 h 1744"/>
                <a:gd name="T86" fmla="*/ 1034 w 1411"/>
                <a:gd name="T87" fmla="*/ 1521 h 1744"/>
                <a:gd name="T88" fmla="*/ 964 w 1411"/>
                <a:gd name="T89" fmla="*/ 1678 h 1744"/>
                <a:gd name="T90" fmla="*/ 1059 w 1411"/>
                <a:gd name="T91" fmla="*/ 1559 h 1744"/>
                <a:gd name="T92" fmla="*/ 1230 w 1411"/>
                <a:gd name="T93" fmla="*/ 1594 h 1744"/>
                <a:gd name="T94" fmla="*/ 1120 w 1411"/>
                <a:gd name="T95" fmla="*/ 1515 h 1744"/>
                <a:gd name="T96" fmla="*/ 1139 w 1411"/>
                <a:gd name="T97" fmla="*/ 1547 h 1744"/>
                <a:gd name="T98" fmla="*/ 1157 w 1411"/>
                <a:gd name="T99" fmla="*/ 1576 h 1744"/>
                <a:gd name="T100" fmla="*/ 1095 w 1411"/>
                <a:gd name="T101" fmla="*/ 1674 h 1744"/>
                <a:gd name="T102" fmla="*/ 1182 w 1411"/>
                <a:gd name="T103" fmla="*/ 1678 h 1744"/>
                <a:gd name="T104" fmla="*/ 1178 w 1411"/>
                <a:gd name="T105" fmla="*/ 1605 h 1744"/>
                <a:gd name="T106" fmla="*/ 1144 w 1411"/>
                <a:gd name="T107" fmla="*/ 1646 h 1744"/>
                <a:gd name="T108" fmla="*/ 1128 w 1411"/>
                <a:gd name="T109" fmla="*/ 1614 h 1744"/>
                <a:gd name="T110" fmla="*/ 1008 w 1411"/>
                <a:gd name="T111" fmla="*/ 1411 h 1744"/>
                <a:gd name="T112" fmla="*/ 1225 w 1411"/>
                <a:gd name="T113" fmla="*/ 1411 h 1744"/>
                <a:gd name="T114" fmla="*/ 1268 w 1411"/>
                <a:gd name="T115" fmla="*/ 1285 h 1744"/>
                <a:gd name="T116" fmla="*/ 959 w 1411"/>
                <a:gd name="T117" fmla="*/ 1265 h 1744"/>
                <a:gd name="T118" fmla="*/ 1252 w 1411"/>
                <a:gd name="T119" fmla="*/ 1109 h 1744"/>
                <a:gd name="T120" fmla="*/ 1251 w 1411"/>
                <a:gd name="T121" fmla="*/ 1218 h 1744"/>
                <a:gd name="T122" fmla="*/ 299 w 1411"/>
                <a:gd name="T123" fmla="*/ 0 h 1744"/>
                <a:gd name="T124" fmla="*/ 330 w 1411"/>
                <a:gd name="T125" fmla="*/ 166 h 1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1" h="1744">
                  <a:moveTo>
                    <a:pt x="623" y="0"/>
                  </a:moveTo>
                  <a:cubicBezTo>
                    <a:pt x="636" y="52"/>
                    <a:pt x="643" y="108"/>
                    <a:pt x="643" y="169"/>
                  </a:cubicBezTo>
                  <a:cubicBezTo>
                    <a:pt x="643" y="305"/>
                    <a:pt x="595" y="441"/>
                    <a:pt x="514" y="534"/>
                  </a:cubicBezTo>
                  <a:cubicBezTo>
                    <a:pt x="417" y="643"/>
                    <a:pt x="276" y="702"/>
                    <a:pt x="107" y="702"/>
                  </a:cubicBezTo>
                  <a:cubicBezTo>
                    <a:pt x="70" y="702"/>
                    <a:pt x="34" y="699"/>
                    <a:pt x="0" y="694"/>
                  </a:cubicBezTo>
                  <a:lnTo>
                    <a:pt x="0" y="1411"/>
                  </a:lnTo>
                  <a:lnTo>
                    <a:pt x="404" y="1411"/>
                  </a:lnTo>
                  <a:lnTo>
                    <a:pt x="404" y="1042"/>
                  </a:lnTo>
                  <a:lnTo>
                    <a:pt x="505" y="1042"/>
                  </a:lnTo>
                  <a:lnTo>
                    <a:pt x="505" y="1203"/>
                  </a:lnTo>
                  <a:lnTo>
                    <a:pt x="622" y="1042"/>
                  </a:lnTo>
                  <a:lnTo>
                    <a:pt x="735" y="1042"/>
                  </a:lnTo>
                  <a:lnTo>
                    <a:pt x="596" y="1214"/>
                  </a:lnTo>
                  <a:lnTo>
                    <a:pt x="723" y="1380"/>
                  </a:lnTo>
                  <a:lnTo>
                    <a:pt x="853" y="1042"/>
                  </a:lnTo>
                  <a:lnTo>
                    <a:pt x="974" y="1042"/>
                  </a:lnTo>
                  <a:lnTo>
                    <a:pt x="1116" y="1411"/>
                  </a:lnTo>
                  <a:lnTo>
                    <a:pt x="1124" y="1411"/>
                  </a:lnTo>
                  <a:lnTo>
                    <a:pt x="1124" y="1042"/>
                  </a:lnTo>
                  <a:lnTo>
                    <a:pt x="1259" y="1042"/>
                  </a:lnTo>
                  <a:cubicBezTo>
                    <a:pt x="1294" y="1042"/>
                    <a:pt x="1323" y="1046"/>
                    <a:pt x="1346" y="1054"/>
                  </a:cubicBezTo>
                  <a:cubicBezTo>
                    <a:pt x="1369" y="1063"/>
                    <a:pt x="1386" y="1076"/>
                    <a:pt x="1398" y="1094"/>
                  </a:cubicBezTo>
                  <a:cubicBezTo>
                    <a:pt x="1404" y="1104"/>
                    <a:pt x="1409" y="1115"/>
                    <a:pt x="1411" y="1128"/>
                  </a:cubicBezTo>
                  <a:lnTo>
                    <a:pt x="1411" y="0"/>
                  </a:lnTo>
                  <a:lnTo>
                    <a:pt x="623" y="0"/>
                  </a:lnTo>
                  <a:close/>
                  <a:moveTo>
                    <a:pt x="92" y="1554"/>
                  </a:moveTo>
                  <a:cubicBezTo>
                    <a:pt x="99" y="1554"/>
                    <a:pt x="105" y="1556"/>
                    <a:pt x="109" y="1559"/>
                  </a:cubicBezTo>
                  <a:cubicBezTo>
                    <a:pt x="114" y="1562"/>
                    <a:pt x="118" y="1567"/>
                    <a:pt x="121" y="1574"/>
                  </a:cubicBezTo>
                  <a:cubicBezTo>
                    <a:pt x="124" y="1580"/>
                    <a:pt x="125" y="1587"/>
                    <a:pt x="125" y="1596"/>
                  </a:cubicBezTo>
                  <a:cubicBezTo>
                    <a:pt x="125" y="1605"/>
                    <a:pt x="124" y="1614"/>
                    <a:pt x="121" y="1620"/>
                  </a:cubicBezTo>
                  <a:cubicBezTo>
                    <a:pt x="118" y="1627"/>
                    <a:pt x="114" y="1632"/>
                    <a:pt x="109" y="1635"/>
                  </a:cubicBezTo>
                  <a:cubicBezTo>
                    <a:pt x="104" y="1639"/>
                    <a:pt x="98" y="1641"/>
                    <a:pt x="91" y="1641"/>
                  </a:cubicBezTo>
                  <a:cubicBezTo>
                    <a:pt x="84" y="1641"/>
                    <a:pt x="78" y="1639"/>
                    <a:pt x="73" y="1636"/>
                  </a:cubicBezTo>
                  <a:cubicBezTo>
                    <a:pt x="68" y="1632"/>
                    <a:pt x="64" y="1627"/>
                    <a:pt x="62" y="1621"/>
                  </a:cubicBezTo>
                  <a:cubicBezTo>
                    <a:pt x="59" y="1614"/>
                    <a:pt x="57" y="1607"/>
                    <a:pt x="57" y="1598"/>
                  </a:cubicBezTo>
                  <a:cubicBezTo>
                    <a:pt x="57" y="1588"/>
                    <a:pt x="59" y="1580"/>
                    <a:pt x="62" y="1574"/>
                  </a:cubicBezTo>
                  <a:cubicBezTo>
                    <a:pt x="65" y="1567"/>
                    <a:pt x="69" y="1563"/>
                    <a:pt x="74" y="1559"/>
                  </a:cubicBezTo>
                  <a:cubicBezTo>
                    <a:pt x="79" y="1556"/>
                    <a:pt x="85" y="1554"/>
                    <a:pt x="92" y="1554"/>
                  </a:cubicBezTo>
                  <a:close/>
                  <a:moveTo>
                    <a:pt x="57" y="1656"/>
                  </a:moveTo>
                  <a:cubicBezTo>
                    <a:pt x="64" y="1665"/>
                    <a:pt x="72" y="1671"/>
                    <a:pt x="80" y="1676"/>
                  </a:cubicBezTo>
                  <a:cubicBezTo>
                    <a:pt x="89" y="1681"/>
                    <a:pt x="99" y="1683"/>
                    <a:pt x="111" y="1683"/>
                  </a:cubicBezTo>
                  <a:cubicBezTo>
                    <a:pt x="121" y="1683"/>
                    <a:pt x="130" y="1681"/>
                    <a:pt x="139" y="1677"/>
                  </a:cubicBezTo>
                  <a:cubicBezTo>
                    <a:pt x="148" y="1673"/>
                    <a:pt x="156" y="1667"/>
                    <a:pt x="162" y="1659"/>
                  </a:cubicBezTo>
                  <a:cubicBezTo>
                    <a:pt x="168" y="1652"/>
                    <a:pt x="174" y="1643"/>
                    <a:pt x="177" y="1632"/>
                  </a:cubicBezTo>
                  <a:cubicBezTo>
                    <a:pt x="181" y="1622"/>
                    <a:pt x="183" y="1610"/>
                    <a:pt x="183" y="1597"/>
                  </a:cubicBezTo>
                  <a:cubicBezTo>
                    <a:pt x="183" y="1584"/>
                    <a:pt x="181" y="1572"/>
                    <a:pt x="177" y="1562"/>
                  </a:cubicBezTo>
                  <a:cubicBezTo>
                    <a:pt x="174" y="1551"/>
                    <a:pt x="169" y="1542"/>
                    <a:pt x="162" y="1535"/>
                  </a:cubicBezTo>
                  <a:cubicBezTo>
                    <a:pt x="156" y="1528"/>
                    <a:pt x="148" y="1522"/>
                    <a:pt x="139" y="1518"/>
                  </a:cubicBezTo>
                  <a:cubicBezTo>
                    <a:pt x="130" y="1514"/>
                    <a:pt x="121" y="1512"/>
                    <a:pt x="110" y="1512"/>
                  </a:cubicBezTo>
                  <a:cubicBezTo>
                    <a:pt x="97" y="1512"/>
                    <a:pt x="86" y="1516"/>
                    <a:pt x="76" y="1522"/>
                  </a:cubicBezTo>
                  <a:cubicBezTo>
                    <a:pt x="66" y="1528"/>
                    <a:pt x="58" y="1536"/>
                    <a:pt x="52" y="1548"/>
                  </a:cubicBezTo>
                  <a:lnTo>
                    <a:pt x="52" y="1517"/>
                  </a:lnTo>
                  <a:lnTo>
                    <a:pt x="2" y="1517"/>
                  </a:lnTo>
                  <a:lnTo>
                    <a:pt x="2" y="1744"/>
                  </a:lnTo>
                  <a:lnTo>
                    <a:pt x="57" y="1744"/>
                  </a:lnTo>
                  <a:lnTo>
                    <a:pt x="57" y="1656"/>
                  </a:lnTo>
                  <a:close/>
                  <a:moveTo>
                    <a:pt x="281" y="1512"/>
                  </a:moveTo>
                  <a:cubicBezTo>
                    <a:pt x="261" y="1512"/>
                    <a:pt x="244" y="1516"/>
                    <a:pt x="231" y="1523"/>
                  </a:cubicBezTo>
                  <a:cubicBezTo>
                    <a:pt x="217" y="1529"/>
                    <a:pt x="206" y="1539"/>
                    <a:pt x="199" y="1552"/>
                  </a:cubicBezTo>
                  <a:cubicBezTo>
                    <a:pt x="192" y="1565"/>
                    <a:pt x="188" y="1580"/>
                    <a:pt x="188" y="1598"/>
                  </a:cubicBezTo>
                  <a:cubicBezTo>
                    <a:pt x="188" y="1615"/>
                    <a:pt x="192" y="1631"/>
                    <a:pt x="199" y="1643"/>
                  </a:cubicBezTo>
                  <a:cubicBezTo>
                    <a:pt x="206" y="1656"/>
                    <a:pt x="217" y="1666"/>
                    <a:pt x="231" y="1672"/>
                  </a:cubicBezTo>
                  <a:cubicBezTo>
                    <a:pt x="244" y="1679"/>
                    <a:pt x="261" y="1682"/>
                    <a:pt x="281" y="1682"/>
                  </a:cubicBezTo>
                  <a:cubicBezTo>
                    <a:pt x="300" y="1682"/>
                    <a:pt x="317" y="1679"/>
                    <a:pt x="331" y="1672"/>
                  </a:cubicBezTo>
                  <a:cubicBezTo>
                    <a:pt x="345" y="1666"/>
                    <a:pt x="355" y="1656"/>
                    <a:pt x="363" y="1643"/>
                  </a:cubicBezTo>
                  <a:cubicBezTo>
                    <a:pt x="370" y="1631"/>
                    <a:pt x="374" y="1615"/>
                    <a:pt x="374" y="1598"/>
                  </a:cubicBezTo>
                  <a:cubicBezTo>
                    <a:pt x="374" y="1580"/>
                    <a:pt x="370" y="1565"/>
                    <a:pt x="363" y="1552"/>
                  </a:cubicBezTo>
                  <a:cubicBezTo>
                    <a:pt x="355" y="1539"/>
                    <a:pt x="345" y="1529"/>
                    <a:pt x="331" y="1523"/>
                  </a:cubicBezTo>
                  <a:cubicBezTo>
                    <a:pt x="317" y="1516"/>
                    <a:pt x="300" y="1512"/>
                    <a:pt x="281" y="1512"/>
                  </a:cubicBezTo>
                  <a:close/>
                  <a:moveTo>
                    <a:pt x="281" y="1551"/>
                  </a:moveTo>
                  <a:cubicBezTo>
                    <a:pt x="288" y="1551"/>
                    <a:pt x="294" y="1553"/>
                    <a:pt x="299" y="1557"/>
                  </a:cubicBezTo>
                  <a:cubicBezTo>
                    <a:pt x="304" y="1560"/>
                    <a:pt x="308" y="1566"/>
                    <a:pt x="311" y="1573"/>
                  </a:cubicBezTo>
                  <a:cubicBezTo>
                    <a:pt x="314" y="1579"/>
                    <a:pt x="316" y="1588"/>
                    <a:pt x="316" y="1597"/>
                  </a:cubicBezTo>
                  <a:cubicBezTo>
                    <a:pt x="316" y="1607"/>
                    <a:pt x="314" y="1615"/>
                    <a:pt x="311" y="1622"/>
                  </a:cubicBezTo>
                  <a:cubicBezTo>
                    <a:pt x="308" y="1629"/>
                    <a:pt x="304" y="1634"/>
                    <a:pt x="299" y="1638"/>
                  </a:cubicBezTo>
                  <a:cubicBezTo>
                    <a:pt x="294" y="1641"/>
                    <a:pt x="288" y="1643"/>
                    <a:pt x="281" y="1643"/>
                  </a:cubicBezTo>
                  <a:cubicBezTo>
                    <a:pt x="274" y="1643"/>
                    <a:pt x="268" y="1641"/>
                    <a:pt x="263" y="1638"/>
                  </a:cubicBezTo>
                  <a:cubicBezTo>
                    <a:pt x="257" y="1634"/>
                    <a:pt x="253" y="1629"/>
                    <a:pt x="250" y="1622"/>
                  </a:cubicBezTo>
                  <a:cubicBezTo>
                    <a:pt x="247" y="1615"/>
                    <a:pt x="245" y="1607"/>
                    <a:pt x="245" y="1597"/>
                  </a:cubicBezTo>
                  <a:cubicBezTo>
                    <a:pt x="245" y="1588"/>
                    <a:pt x="247" y="1580"/>
                    <a:pt x="250" y="1573"/>
                  </a:cubicBezTo>
                  <a:cubicBezTo>
                    <a:pt x="253" y="1566"/>
                    <a:pt x="257" y="1561"/>
                    <a:pt x="262" y="1557"/>
                  </a:cubicBezTo>
                  <a:cubicBezTo>
                    <a:pt x="268" y="1553"/>
                    <a:pt x="274" y="1551"/>
                    <a:pt x="281" y="1551"/>
                  </a:cubicBezTo>
                  <a:close/>
                  <a:moveTo>
                    <a:pt x="505" y="1411"/>
                  </a:moveTo>
                  <a:lnTo>
                    <a:pt x="505" y="1539"/>
                  </a:lnTo>
                  <a:cubicBezTo>
                    <a:pt x="499" y="1530"/>
                    <a:pt x="491" y="1523"/>
                    <a:pt x="482" y="1519"/>
                  </a:cubicBezTo>
                  <a:cubicBezTo>
                    <a:pt x="473" y="1515"/>
                    <a:pt x="463" y="1512"/>
                    <a:pt x="452" y="1512"/>
                  </a:cubicBezTo>
                  <a:cubicBezTo>
                    <a:pt x="437" y="1513"/>
                    <a:pt x="425" y="1516"/>
                    <a:pt x="414" y="1523"/>
                  </a:cubicBezTo>
                  <a:cubicBezTo>
                    <a:pt x="403" y="1529"/>
                    <a:pt x="395" y="1539"/>
                    <a:pt x="389" y="1551"/>
                  </a:cubicBezTo>
                  <a:cubicBezTo>
                    <a:pt x="383" y="1564"/>
                    <a:pt x="380" y="1578"/>
                    <a:pt x="380" y="1595"/>
                  </a:cubicBezTo>
                  <a:cubicBezTo>
                    <a:pt x="380" y="1608"/>
                    <a:pt x="382" y="1620"/>
                    <a:pt x="385" y="1631"/>
                  </a:cubicBezTo>
                  <a:cubicBezTo>
                    <a:pt x="389" y="1641"/>
                    <a:pt x="394" y="1650"/>
                    <a:pt x="400" y="1658"/>
                  </a:cubicBezTo>
                  <a:cubicBezTo>
                    <a:pt x="407" y="1665"/>
                    <a:pt x="414" y="1671"/>
                    <a:pt x="423" y="1675"/>
                  </a:cubicBezTo>
                  <a:cubicBezTo>
                    <a:pt x="432" y="1679"/>
                    <a:pt x="442" y="1681"/>
                    <a:pt x="452" y="1681"/>
                  </a:cubicBezTo>
                  <a:cubicBezTo>
                    <a:pt x="465" y="1681"/>
                    <a:pt x="476" y="1678"/>
                    <a:pt x="486" y="1672"/>
                  </a:cubicBezTo>
                  <a:cubicBezTo>
                    <a:pt x="496" y="1666"/>
                    <a:pt x="504" y="1657"/>
                    <a:pt x="511" y="1646"/>
                  </a:cubicBezTo>
                  <a:lnTo>
                    <a:pt x="511" y="1678"/>
                  </a:lnTo>
                  <a:lnTo>
                    <a:pt x="560" y="1678"/>
                  </a:lnTo>
                  <a:lnTo>
                    <a:pt x="560" y="1411"/>
                  </a:lnTo>
                  <a:lnTo>
                    <a:pt x="621" y="1411"/>
                  </a:lnTo>
                  <a:lnTo>
                    <a:pt x="505" y="1242"/>
                  </a:lnTo>
                  <a:lnTo>
                    <a:pt x="505" y="1410"/>
                  </a:lnTo>
                  <a:lnTo>
                    <a:pt x="505" y="1411"/>
                  </a:lnTo>
                  <a:close/>
                  <a:moveTo>
                    <a:pt x="469" y="1553"/>
                  </a:moveTo>
                  <a:cubicBezTo>
                    <a:pt x="476" y="1553"/>
                    <a:pt x="483" y="1555"/>
                    <a:pt x="488" y="1558"/>
                  </a:cubicBezTo>
                  <a:cubicBezTo>
                    <a:pt x="493" y="1562"/>
                    <a:pt x="497" y="1567"/>
                    <a:pt x="500" y="1573"/>
                  </a:cubicBezTo>
                  <a:cubicBezTo>
                    <a:pt x="503" y="1580"/>
                    <a:pt x="505" y="1587"/>
                    <a:pt x="505" y="1596"/>
                  </a:cubicBezTo>
                  <a:cubicBezTo>
                    <a:pt x="505" y="1606"/>
                    <a:pt x="503" y="1613"/>
                    <a:pt x="500" y="1620"/>
                  </a:cubicBezTo>
                  <a:cubicBezTo>
                    <a:pt x="498" y="1626"/>
                    <a:pt x="494" y="1631"/>
                    <a:pt x="489" y="1635"/>
                  </a:cubicBezTo>
                  <a:cubicBezTo>
                    <a:pt x="484" y="1638"/>
                    <a:pt x="477" y="1640"/>
                    <a:pt x="470" y="1640"/>
                  </a:cubicBezTo>
                  <a:cubicBezTo>
                    <a:pt x="464" y="1640"/>
                    <a:pt x="458" y="1638"/>
                    <a:pt x="453" y="1635"/>
                  </a:cubicBezTo>
                  <a:cubicBezTo>
                    <a:pt x="448" y="1631"/>
                    <a:pt x="444" y="1626"/>
                    <a:pt x="441" y="1620"/>
                  </a:cubicBezTo>
                  <a:cubicBezTo>
                    <a:pt x="438" y="1614"/>
                    <a:pt x="437" y="1606"/>
                    <a:pt x="437" y="1597"/>
                  </a:cubicBezTo>
                  <a:cubicBezTo>
                    <a:pt x="437" y="1588"/>
                    <a:pt x="438" y="1580"/>
                    <a:pt x="441" y="1574"/>
                  </a:cubicBezTo>
                  <a:cubicBezTo>
                    <a:pt x="444" y="1567"/>
                    <a:pt x="448" y="1562"/>
                    <a:pt x="453" y="1558"/>
                  </a:cubicBezTo>
                  <a:cubicBezTo>
                    <a:pt x="458" y="1555"/>
                    <a:pt x="463" y="1553"/>
                    <a:pt x="469" y="1553"/>
                  </a:cubicBezTo>
                  <a:close/>
                  <a:moveTo>
                    <a:pt x="667" y="1554"/>
                  </a:moveTo>
                  <a:cubicBezTo>
                    <a:pt x="674" y="1554"/>
                    <a:pt x="679" y="1556"/>
                    <a:pt x="684" y="1559"/>
                  </a:cubicBezTo>
                  <a:cubicBezTo>
                    <a:pt x="689" y="1563"/>
                    <a:pt x="693" y="1567"/>
                    <a:pt x="696" y="1574"/>
                  </a:cubicBezTo>
                  <a:cubicBezTo>
                    <a:pt x="699" y="1580"/>
                    <a:pt x="700" y="1587"/>
                    <a:pt x="700" y="1596"/>
                  </a:cubicBezTo>
                  <a:cubicBezTo>
                    <a:pt x="700" y="1605"/>
                    <a:pt x="699" y="1614"/>
                    <a:pt x="696" y="1620"/>
                  </a:cubicBezTo>
                  <a:cubicBezTo>
                    <a:pt x="693" y="1627"/>
                    <a:pt x="689" y="1632"/>
                    <a:pt x="684" y="1635"/>
                  </a:cubicBezTo>
                  <a:cubicBezTo>
                    <a:pt x="679" y="1639"/>
                    <a:pt x="673" y="1641"/>
                    <a:pt x="666" y="1641"/>
                  </a:cubicBezTo>
                  <a:cubicBezTo>
                    <a:pt x="659" y="1641"/>
                    <a:pt x="653" y="1639"/>
                    <a:pt x="648" y="1636"/>
                  </a:cubicBezTo>
                  <a:cubicBezTo>
                    <a:pt x="643" y="1632"/>
                    <a:pt x="639" y="1627"/>
                    <a:pt x="637" y="1621"/>
                  </a:cubicBezTo>
                  <a:cubicBezTo>
                    <a:pt x="634" y="1614"/>
                    <a:pt x="632" y="1607"/>
                    <a:pt x="632" y="1598"/>
                  </a:cubicBezTo>
                  <a:cubicBezTo>
                    <a:pt x="632" y="1588"/>
                    <a:pt x="634" y="1580"/>
                    <a:pt x="637" y="1574"/>
                  </a:cubicBezTo>
                  <a:cubicBezTo>
                    <a:pt x="639" y="1567"/>
                    <a:pt x="643" y="1563"/>
                    <a:pt x="649" y="1559"/>
                  </a:cubicBezTo>
                  <a:cubicBezTo>
                    <a:pt x="654" y="1556"/>
                    <a:pt x="660" y="1554"/>
                    <a:pt x="667" y="1554"/>
                  </a:cubicBezTo>
                  <a:close/>
                  <a:moveTo>
                    <a:pt x="632" y="1656"/>
                  </a:moveTo>
                  <a:cubicBezTo>
                    <a:pt x="639" y="1665"/>
                    <a:pt x="646" y="1671"/>
                    <a:pt x="655" y="1676"/>
                  </a:cubicBezTo>
                  <a:cubicBezTo>
                    <a:pt x="664" y="1681"/>
                    <a:pt x="674" y="1683"/>
                    <a:pt x="685" y="1683"/>
                  </a:cubicBezTo>
                  <a:cubicBezTo>
                    <a:pt x="696" y="1683"/>
                    <a:pt x="705" y="1681"/>
                    <a:pt x="714" y="1677"/>
                  </a:cubicBezTo>
                  <a:cubicBezTo>
                    <a:pt x="723" y="1673"/>
                    <a:pt x="730" y="1667"/>
                    <a:pt x="737" y="1659"/>
                  </a:cubicBezTo>
                  <a:cubicBezTo>
                    <a:pt x="743" y="1652"/>
                    <a:pt x="748" y="1643"/>
                    <a:pt x="752" y="1632"/>
                  </a:cubicBezTo>
                  <a:cubicBezTo>
                    <a:pt x="756" y="1622"/>
                    <a:pt x="757" y="1610"/>
                    <a:pt x="757" y="1597"/>
                  </a:cubicBezTo>
                  <a:cubicBezTo>
                    <a:pt x="757" y="1584"/>
                    <a:pt x="756" y="1572"/>
                    <a:pt x="752" y="1562"/>
                  </a:cubicBezTo>
                  <a:cubicBezTo>
                    <a:pt x="749" y="1551"/>
                    <a:pt x="744" y="1542"/>
                    <a:pt x="737" y="1535"/>
                  </a:cubicBezTo>
                  <a:cubicBezTo>
                    <a:pt x="731" y="1528"/>
                    <a:pt x="723" y="1522"/>
                    <a:pt x="714" y="1518"/>
                  </a:cubicBezTo>
                  <a:cubicBezTo>
                    <a:pt x="705" y="1514"/>
                    <a:pt x="696" y="1512"/>
                    <a:pt x="685" y="1512"/>
                  </a:cubicBezTo>
                  <a:cubicBezTo>
                    <a:pt x="672" y="1512"/>
                    <a:pt x="661" y="1516"/>
                    <a:pt x="651" y="1522"/>
                  </a:cubicBezTo>
                  <a:cubicBezTo>
                    <a:pt x="641" y="1528"/>
                    <a:pt x="633" y="1536"/>
                    <a:pt x="627" y="1548"/>
                  </a:cubicBezTo>
                  <a:lnTo>
                    <a:pt x="627" y="1517"/>
                  </a:lnTo>
                  <a:lnTo>
                    <a:pt x="577" y="1517"/>
                  </a:lnTo>
                  <a:lnTo>
                    <a:pt x="577" y="1744"/>
                  </a:lnTo>
                  <a:lnTo>
                    <a:pt x="632" y="1744"/>
                  </a:lnTo>
                  <a:lnTo>
                    <a:pt x="632" y="1656"/>
                  </a:lnTo>
                  <a:close/>
                  <a:moveTo>
                    <a:pt x="860" y="1512"/>
                  </a:moveTo>
                  <a:cubicBezTo>
                    <a:pt x="840" y="1512"/>
                    <a:pt x="823" y="1516"/>
                    <a:pt x="810" y="1523"/>
                  </a:cubicBezTo>
                  <a:cubicBezTo>
                    <a:pt x="796" y="1529"/>
                    <a:pt x="785" y="1539"/>
                    <a:pt x="778" y="1552"/>
                  </a:cubicBezTo>
                  <a:cubicBezTo>
                    <a:pt x="771" y="1565"/>
                    <a:pt x="767" y="1580"/>
                    <a:pt x="767" y="1598"/>
                  </a:cubicBezTo>
                  <a:cubicBezTo>
                    <a:pt x="767" y="1615"/>
                    <a:pt x="771" y="1631"/>
                    <a:pt x="778" y="1643"/>
                  </a:cubicBezTo>
                  <a:cubicBezTo>
                    <a:pt x="785" y="1656"/>
                    <a:pt x="796" y="1666"/>
                    <a:pt x="810" y="1672"/>
                  </a:cubicBezTo>
                  <a:cubicBezTo>
                    <a:pt x="824" y="1679"/>
                    <a:pt x="840" y="1682"/>
                    <a:pt x="860" y="1682"/>
                  </a:cubicBezTo>
                  <a:cubicBezTo>
                    <a:pt x="879" y="1682"/>
                    <a:pt x="896" y="1679"/>
                    <a:pt x="910" y="1672"/>
                  </a:cubicBezTo>
                  <a:cubicBezTo>
                    <a:pt x="924" y="1666"/>
                    <a:pt x="934" y="1656"/>
                    <a:pt x="942" y="1643"/>
                  </a:cubicBezTo>
                  <a:cubicBezTo>
                    <a:pt x="949" y="1631"/>
                    <a:pt x="953" y="1615"/>
                    <a:pt x="953" y="1598"/>
                  </a:cubicBezTo>
                  <a:cubicBezTo>
                    <a:pt x="953" y="1580"/>
                    <a:pt x="949" y="1565"/>
                    <a:pt x="942" y="1552"/>
                  </a:cubicBezTo>
                  <a:cubicBezTo>
                    <a:pt x="934" y="1539"/>
                    <a:pt x="924" y="1529"/>
                    <a:pt x="910" y="1523"/>
                  </a:cubicBezTo>
                  <a:cubicBezTo>
                    <a:pt x="896" y="1516"/>
                    <a:pt x="879" y="1512"/>
                    <a:pt x="860" y="1512"/>
                  </a:cubicBezTo>
                  <a:close/>
                  <a:moveTo>
                    <a:pt x="860" y="1551"/>
                  </a:moveTo>
                  <a:cubicBezTo>
                    <a:pt x="867" y="1551"/>
                    <a:pt x="873" y="1553"/>
                    <a:pt x="878" y="1557"/>
                  </a:cubicBezTo>
                  <a:cubicBezTo>
                    <a:pt x="883" y="1560"/>
                    <a:pt x="887" y="1566"/>
                    <a:pt x="890" y="1573"/>
                  </a:cubicBezTo>
                  <a:cubicBezTo>
                    <a:pt x="893" y="1579"/>
                    <a:pt x="895" y="1588"/>
                    <a:pt x="895" y="1597"/>
                  </a:cubicBezTo>
                  <a:cubicBezTo>
                    <a:pt x="895" y="1607"/>
                    <a:pt x="893" y="1615"/>
                    <a:pt x="890" y="1622"/>
                  </a:cubicBezTo>
                  <a:cubicBezTo>
                    <a:pt x="887" y="1629"/>
                    <a:pt x="883" y="1634"/>
                    <a:pt x="878" y="1638"/>
                  </a:cubicBezTo>
                  <a:cubicBezTo>
                    <a:pt x="873" y="1641"/>
                    <a:pt x="867" y="1643"/>
                    <a:pt x="860" y="1643"/>
                  </a:cubicBezTo>
                  <a:cubicBezTo>
                    <a:pt x="853" y="1643"/>
                    <a:pt x="847" y="1641"/>
                    <a:pt x="842" y="1638"/>
                  </a:cubicBezTo>
                  <a:cubicBezTo>
                    <a:pt x="836" y="1634"/>
                    <a:pt x="832" y="1629"/>
                    <a:pt x="829" y="1622"/>
                  </a:cubicBezTo>
                  <a:cubicBezTo>
                    <a:pt x="826" y="1615"/>
                    <a:pt x="825" y="1607"/>
                    <a:pt x="824" y="1597"/>
                  </a:cubicBezTo>
                  <a:cubicBezTo>
                    <a:pt x="825" y="1588"/>
                    <a:pt x="826" y="1580"/>
                    <a:pt x="829" y="1573"/>
                  </a:cubicBezTo>
                  <a:cubicBezTo>
                    <a:pt x="832" y="1566"/>
                    <a:pt x="836" y="1561"/>
                    <a:pt x="841" y="1557"/>
                  </a:cubicBezTo>
                  <a:cubicBezTo>
                    <a:pt x="847" y="1553"/>
                    <a:pt x="853" y="1551"/>
                    <a:pt x="860" y="1551"/>
                  </a:cubicBezTo>
                  <a:close/>
                  <a:moveTo>
                    <a:pt x="1079" y="1514"/>
                  </a:moveTo>
                  <a:cubicBezTo>
                    <a:pt x="1076" y="1514"/>
                    <a:pt x="1073" y="1513"/>
                    <a:pt x="1070" y="1513"/>
                  </a:cubicBezTo>
                  <a:cubicBezTo>
                    <a:pt x="1068" y="1513"/>
                    <a:pt x="1065" y="1512"/>
                    <a:pt x="1063" y="1512"/>
                  </a:cubicBezTo>
                  <a:cubicBezTo>
                    <a:pt x="1052" y="1512"/>
                    <a:pt x="1042" y="1515"/>
                    <a:pt x="1034" y="1521"/>
                  </a:cubicBezTo>
                  <a:cubicBezTo>
                    <a:pt x="1026" y="1527"/>
                    <a:pt x="1019" y="1536"/>
                    <a:pt x="1013" y="1548"/>
                  </a:cubicBezTo>
                  <a:lnTo>
                    <a:pt x="1013" y="1517"/>
                  </a:lnTo>
                  <a:lnTo>
                    <a:pt x="964" y="1517"/>
                  </a:lnTo>
                  <a:lnTo>
                    <a:pt x="964" y="1678"/>
                  </a:lnTo>
                  <a:lnTo>
                    <a:pt x="1019" y="1678"/>
                  </a:lnTo>
                  <a:lnTo>
                    <a:pt x="1019" y="1610"/>
                  </a:lnTo>
                  <a:cubicBezTo>
                    <a:pt x="1019" y="1593"/>
                    <a:pt x="1023" y="1580"/>
                    <a:pt x="1030" y="1572"/>
                  </a:cubicBezTo>
                  <a:cubicBezTo>
                    <a:pt x="1036" y="1563"/>
                    <a:pt x="1046" y="1559"/>
                    <a:pt x="1059" y="1559"/>
                  </a:cubicBezTo>
                  <a:cubicBezTo>
                    <a:pt x="1062" y="1559"/>
                    <a:pt x="1065" y="1559"/>
                    <a:pt x="1068" y="1560"/>
                  </a:cubicBezTo>
                  <a:cubicBezTo>
                    <a:pt x="1071" y="1560"/>
                    <a:pt x="1074" y="1561"/>
                    <a:pt x="1077" y="1562"/>
                  </a:cubicBezTo>
                  <a:lnTo>
                    <a:pt x="1079" y="1514"/>
                  </a:lnTo>
                  <a:close/>
                  <a:moveTo>
                    <a:pt x="1230" y="1594"/>
                  </a:moveTo>
                  <a:cubicBezTo>
                    <a:pt x="1230" y="1575"/>
                    <a:pt x="1228" y="1560"/>
                    <a:pt x="1222" y="1548"/>
                  </a:cubicBezTo>
                  <a:cubicBezTo>
                    <a:pt x="1217" y="1536"/>
                    <a:pt x="1209" y="1527"/>
                    <a:pt x="1197" y="1521"/>
                  </a:cubicBezTo>
                  <a:cubicBezTo>
                    <a:pt x="1186" y="1515"/>
                    <a:pt x="1171" y="1512"/>
                    <a:pt x="1154" y="1512"/>
                  </a:cubicBezTo>
                  <a:cubicBezTo>
                    <a:pt x="1142" y="1512"/>
                    <a:pt x="1130" y="1513"/>
                    <a:pt x="1120" y="1515"/>
                  </a:cubicBezTo>
                  <a:cubicBezTo>
                    <a:pt x="1109" y="1517"/>
                    <a:pt x="1099" y="1519"/>
                    <a:pt x="1090" y="1523"/>
                  </a:cubicBezTo>
                  <a:lnTo>
                    <a:pt x="1091" y="1560"/>
                  </a:lnTo>
                  <a:cubicBezTo>
                    <a:pt x="1100" y="1555"/>
                    <a:pt x="1109" y="1552"/>
                    <a:pt x="1117" y="1550"/>
                  </a:cubicBezTo>
                  <a:cubicBezTo>
                    <a:pt x="1125" y="1548"/>
                    <a:pt x="1132" y="1547"/>
                    <a:pt x="1139" y="1547"/>
                  </a:cubicBezTo>
                  <a:cubicBezTo>
                    <a:pt x="1152" y="1547"/>
                    <a:pt x="1161" y="1549"/>
                    <a:pt x="1168" y="1554"/>
                  </a:cubicBezTo>
                  <a:cubicBezTo>
                    <a:pt x="1175" y="1558"/>
                    <a:pt x="1178" y="1565"/>
                    <a:pt x="1178" y="1574"/>
                  </a:cubicBezTo>
                  <a:lnTo>
                    <a:pt x="1178" y="1576"/>
                  </a:lnTo>
                  <a:lnTo>
                    <a:pt x="1157" y="1576"/>
                  </a:lnTo>
                  <a:cubicBezTo>
                    <a:pt x="1127" y="1576"/>
                    <a:pt x="1106" y="1580"/>
                    <a:pt x="1091" y="1589"/>
                  </a:cubicBezTo>
                  <a:cubicBezTo>
                    <a:pt x="1077" y="1598"/>
                    <a:pt x="1070" y="1611"/>
                    <a:pt x="1070" y="1629"/>
                  </a:cubicBezTo>
                  <a:cubicBezTo>
                    <a:pt x="1070" y="1639"/>
                    <a:pt x="1072" y="1648"/>
                    <a:pt x="1077" y="1656"/>
                  </a:cubicBezTo>
                  <a:cubicBezTo>
                    <a:pt x="1081" y="1664"/>
                    <a:pt x="1087" y="1670"/>
                    <a:pt x="1095" y="1674"/>
                  </a:cubicBezTo>
                  <a:cubicBezTo>
                    <a:pt x="1103" y="1678"/>
                    <a:pt x="1113" y="1680"/>
                    <a:pt x="1124" y="1680"/>
                  </a:cubicBezTo>
                  <a:cubicBezTo>
                    <a:pt x="1137" y="1680"/>
                    <a:pt x="1148" y="1678"/>
                    <a:pt x="1157" y="1674"/>
                  </a:cubicBezTo>
                  <a:cubicBezTo>
                    <a:pt x="1166" y="1670"/>
                    <a:pt x="1174" y="1663"/>
                    <a:pt x="1181" y="1653"/>
                  </a:cubicBezTo>
                  <a:lnTo>
                    <a:pt x="1182" y="1678"/>
                  </a:lnTo>
                  <a:lnTo>
                    <a:pt x="1230" y="1678"/>
                  </a:lnTo>
                  <a:lnTo>
                    <a:pt x="1230" y="1594"/>
                  </a:lnTo>
                  <a:close/>
                  <a:moveTo>
                    <a:pt x="1169" y="1605"/>
                  </a:moveTo>
                  <a:lnTo>
                    <a:pt x="1178" y="1605"/>
                  </a:lnTo>
                  <a:lnTo>
                    <a:pt x="1178" y="1610"/>
                  </a:lnTo>
                  <a:cubicBezTo>
                    <a:pt x="1178" y="1617"/>
                    <a:pt x="1177" y="1623"/>
                    <a:pt x="1174" y="1629"/>
                  </a:cubicBezTo>
                  <a:cubicBezTo>
                    <a:pt x="1171" y="1634"/>
                    <a:pt x="1167" y="1639"/>
                    <a:pt x="1161" y="1642"/>
                  </a:cubicBezTo>
                  <a:cubicBezTo>
                    <a:pt x="1156" y="1644"/>
                    <a:pt x="1150" y="1646"/>
                    <a:pt x="1144" y="1646"/>
                  </a:cubicBezTo>
                  <a:cubicBezTo>
                    <a:pt x="1140" y="1646"/>
                    <a:pt x="1136" y="1645"/>
                    <a:pt x="1133" y="1644"/>
                  </a:cubicBezTo>
                  <a:cubicBezTo>
                    <a:pt x="1130" y="1642"/>
                    <a:pt x="1127" y="1640"/>
                    <a:pt x="1126" y="1637"/>
                  </a:cubicBezTo>
                  <a:cubicBezTo>
                    <a:pt x="1124" y="1634"/>
                    <a:pt x="1123" y="1631"/>
                    <a:pt x="1123" y="1627"/>
                  </a:cubicBezTo>
                  <a:cubicBezTo>
                    <a:pt x="1123" y="1622"/>
                    <a:pt x="1125" y="1617"/>
                    <a:pt x="1128" y="1614"/>
                  </a:cubicBezTo>
                  <a:cubicBezTo>
                    <a:pt x="1131" y="1611"/>
                    <a:pt x="1136" y="1608"/>
                    <a:pt x="1143" y="1607"/>
                  </a:cubicBezTo>
                  <a:cubicBezTo>
                    <a:pt x="1150" y="1606"/>
                    <a:pt x="1158" y="1605"/>
                    <a:pt x="1169" y="1605"/>
                  </a:cubicBezTo>
                  <a:close/>
                  <a:moveTo>
                    <a:pt x="810" y="1411"/>
                  </a:moveTo>
                  <a:lnTo>
                    <a:pt x="1008" y="1411"/>
                  </a:lnTo>
                  <a:lnTo>
                    <a:pt x="983" y="1337"/>
                  </a:lnTo>
                  <a:lnTo>
                    <a:pt x="837" y="1337"/>
                  </a:lnTo>
                  <a:lnTo>
                    <a:pt x="810" y="1411"/>
                  </a:lnTo>
                  <a:close/>
                  <a:moveTo>
                    <a:pt x="1225" y="1411"/>
                  </a:moveTo>
                  <a:lnTo>
                    <a:pt x="1411" y="1411"/>
                  </a:lnTo>
                  <a:lnTo>
                    <a:pt x="1411" y="1193"/>
                  </a:lnTo>
                  <a:cubicBezTo>
                    <a:pt x="1406" y="1218"/>
                    <a:pt x="1395" y="1238"/>
                    <a:pt x="1377" y="1253"/>
                  </a:cubicBezTo>
                  <a:cubicBezTo>
                    <a:pt x="1352" y="1275"/>
                    <a:pt x="1316" y="1285"/>
                    <a:pt x="1268" y="1285"/>
                  </a:cubicBezTo>
                  <a:lnTo>
                    <a:pt x="1225" y="1285"/>
                  </a:lnTo>
                  <a:lnTo>
                    <a:pt x="1225" y="1411"/>
                  </a:lnTo>
                  <a:close/>
                  <a:moveTo>
                    <a:pt x="911" y="1125"/>
                  </a:moveTo>
                  <a:lnTo>
                    <a:pt x="959" y="1265"/>
                  </a:lnTo>
                  <a:lnTo>
                    <a:pt x="862" y="1265"/>
                  </a:lnTo>
                  <a:lnTo>
                    <a:pt x="911" y="1125"/>
                  </a:lnTo>
                  <a:close/>
                  <a:moveTo>
                    <a:pt x="1225" y="1109"/>
                  </a:moveTo>
                  <a:lnTo>
                    <a:pt x="1252" y="1109"/>
                  </a:lnTo>
                  <a:cubicBezTo>
                    <a:pt x="1272" y="1109"/>
                    <a:pt x="1287" y="1114"/>
                    <a:pt x="1297" y="1124"/>
                  </a:cubicBezTo>
                  <a:cubicBezTo>
                    <a:pt x="1307" y="1133"/>
                    <a:pt x="1313" y="1147"/>
                    <a:pt x="1313" y="1166"/>
                  </a:cubicBezTo>
                  <a:cubicBezTo>
                    <a:pt x="1313" y="1183"/>
                    <a:pt x="1307" y="1196"/>
                    <a:pt x="1297" y="1205"/>
                  </a:cubicBezTo>
                  <a:cubicBezTo>
                    <a:pt x="1287" y="1214"/>
                    <a:pt x="1272" y="1218"/>
                    <a:pt x="1251" y="1218"/>
                  </a:cubicBezTo>
                  <a:lnTo>
                    <a:pt x="1225" y="1218"/>
                  </a:lnTo>
                  <a:lnTo>
                    <a:pt x="1225" y="1109"/>
                  </a:lnTo>
                  <a:close/>
                  <a:moveTo>
                    <a:pt x="330" y="166"/>
                  </a:moveTo>
                  <a:cubicBezTo>
                    <a:pt x="330" y="102"/>
                    <a:pt x="319" y="46"/>
                    <a:pt x="299" y="0"/>
                  </a:cubicBezTo>
                  <a:lnTo>
                    <a:pt x="0" y="0"/>
                  </a:lnTo>
                  <a:lnTo>
                    <a:pt x="0" y="427"/>
                  </a:lnTo>
                  <a:cubicBezTo>
                    <a:pt x="31" y="446"/>
                    <a:pt x="67" y="457"/>
                    <a:pt x="107" y="457"/>
                  </a:cubicBezTo>
                  <a:cubicBezTo>
                    <a:pt x="241" y="457"/>
                    <a:pt x="330" y="341"/>
                    <a:pt x="330" y="16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4997" y="1503"/>
              <a:ext cx="825" cy="299"/>
            </a:xfrm>
            <a:custGeom>
              <a:avLst/>
              <a:gdLst>
                <a:gd name="T0" fmla="*/ 0 w 1007"/>
                <a:gd name="T1" fmla="*/ 369 h 369"/>
                <a:gd name="T2" fmla="*/ 101 w 1007"/>
                <a:gd name="T3" fmla="*/ 369 h 369"/>
                <a:gd name="T4" fmla="*/ 101 w 1007"/>
                <a:gd name="T5" fmla="*/ 200 h 369"/>
                <a:gd name="T6" fmla="*/ 217 w 1007"/>
                <a:gd name="T7" fmla="*/ 369 h 369"/>
                <a:gd name="T8" fmla="*/ 406 w 1007"/>
                <a:gd name="T9" fmla="*/ 369 h 369"/>
                <a:gd name="T10" fmla="*/ 433 w 1007"/>
                <a:gd name="T11" fmla="*/ 295 h 369"/>
                <a:gd name="T12" fmla="*/ 579 w 1007"/>
                <a:gd name="T13" fmla="*/ 295 h 369"/>
                <a:gd name="T14" fmla="*/ 604 w 1007"/>
                <a:gd name="T15" fmla="*/ 369 h 369"/>
                <a:gd name="T16" fmla="*/ 712 w 1007"/>
                <a:gd name="T17" fmla="*/ 369 h 369"/>
                <a:gd name="T18" fmla="*/ 570 w 1007"/>
                <a:gd name="T19" fmla="*/ 0 h 369"/>
                <a:gd name="T20" fmla="*/ 449 w 1007"/>
                <a:gd name="T21" fmla="*/ 0 h 369"/>
                <a:gd name="T22" fmla="*/ 319 w 1007"/>
                <a:gd name="T23" fmla="*/ 338 h 369"/>
                <a:gd name="T24" fmla="*/ 192 w 1007"/>
                <a:gd name="T25" fmla="*/ 172 h 369"/>
                <a:gd name="T26" fmla="*/ 331 w 1007"/>
                <a:gd name="T27" fmla="*/ 0 h 369"/>
                <a:gd name="T28" fmla="*/ 218 w 1007"/>
                <a:gd name="T29" fmla="*/ 0 h 369"/>
                <a:gd name="T30" fmla="*/ 101 w 1007"/>
                <a:gd name="T31" fmla="*/ 161 h 369"/>
                <a:gd name="T32" fmla="*/ 101 w 1007"/>
                <a:gd name="T33" fmla="*/ 0 h 369"/>
                <a:gd name="T34" fmla="*/ 0 w 1007"/>
                <a:gd name="T35" fmla="*/ 0 h 369"/>
                <a:gd name="T36" fmla="*/ 0 w 1007"/>
                <a:gd name="T37" fmla="*/ 369 h 369"/>
                <a:gd name="T38" fmla="*/ 720 w 1007"/>
                <a:gd name="T39" fmla="*/ 369 h 369"/>
                <a:gd name="T40" fmla="*/ 821 w 1007"/>
                <a:gd name="T41" fmla="*/ 369 h 369"/>
                <a:gd name="T42" fmla="*/ 821 w 1007"/>
                <a:gd name="T43" fmla="*/ 243 h 369"/>
                <a:gd name="T44" fmla="*/ 864 w 1007"/>
                <a:gd name="T45" fmla="*/ 243 h 369"/>
                <a:gd name="T46" fmla="*/ 973 w 1007"/>
                <a:gd name="T47" fmla="*/ 211 h 369"/>
                <a:gd name="T48" fmla="*/ 1007 w 1007"/>
                <a:gd name="T49" fmla="*/ 151 h 369"/>
                <a:gd name="T50" fmla="*/ 1007 w 1007"/>
                <a:gd name="T51" fmla="*/ 86 h 369"/>
                <a:gd name="T52" fmla="*/ 994 w 1007"/>
                <a:gd name="T53" fmla="*/ 52 h 369"/>
                <a:gd name="T54" fmla="*/ 942 w 1007"/>
                <a:gd name="T55" fmla="*/ 12 h 369"/>
                <a:gd name="T56" fmla="*/ 855 w 1007"/>
                <a:gd name="T57" fmla="*/ 0 h 369"/>
                <a:gd name="T58" fmla="*/ 720 w 1007"/>
                <a:gd name="T59" fmla="*/ 0 h 369"/>
                <a:gd name="T60" fmla="*/ 720 w 1007"/>
                <a:gd name="T61" fmla="*/ 369 h 369"/>
                <a:gd name="T62" fmla="*/ 507 w 1007"/>
                <a:gd name="T63" fmla="*/ 83 h 369"/>
                <a:gd name="T64" fmla="*/ 555 w 1007"/>
                <a:gd name="T65" fmla="*/ 223 h 369"/>
                <a:gd name="T66" fmla="*/ 458 w 1007"/>
                <a:gd name="T67" fmla="*/ 223 h 369"/>
                <a:gd name="T68" fmla="*/ 507 w 1007"/>
                <a:gd name="T69" fmla="*/ 83 h 369"/>
                <a:gd name="T70" fmla="*/ 821 w 1007"/>
                <a:gd name="T71" fmla="*/ 67 h 369"/>
                <a:gd name="T72" fmla="*/ 848 w 1007"/>
                <a:gd name="T73" fmla="*/ 67 h 369"/>
                <a:gd name="T74" fmla="*/ 893 w 1007"/>
                <a:gd name="T75" fmla="*/ 82 h 369"/>
                <a:gd name="T76" fmla="*/ 909 w 1007"/>
                <a:gd name="T77" fmla="*/ 124 h 369"/>
                <a:gd name="T78" fmla="*/ 893 w 1007"/>
                <a:gd name="T79" fmla="*/ 163 h 369"/>
                <a:gd name="T80" fmla="*/ 847 w 1007"/>
                <a:gd name="T81" fmla="*/ 176 h 369"/>
                <a:gd name="T82" fmla="*/ 821 w 1007"/>
                <a:gd name="T83" fmla="*/ 176 h 369"/>
                <a:gd name="T84" fmla="*/ 821 w 1007"/>
                <a:gd name="T85" fmla="*/ 6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7" h="369">
                  <a:moveTo>
                    <a:pt x="0" y="369"/>
                  </a:moveTo>
                  <a:lnTo>
                    <a:pt x="101" y="369"/>
                  </a:lnTo>
                  <a:lnTo>
                    <a:pt x="101" y="200"/>
                  </a:lnTo>
                  <a:lnTo>
                    <a:pt x="217" y="369"/>
                  </a:lnTo>
                  <a:lnTo>
                    <a:pt x="406" y="369"/>
                  </a:lnTo>
                  <a:lnTo>
                    <a:pt x="433" y="295"/>
                  </a:lnTo>
                  <a:lnTo>
                    <a:pt x="579" y="295"/>
                  </a:lnTo>
                  <a:lnTo>
                    <a:pt x="604" y="369"/>
                  </a:lnTo>
                  <a:lnTo>
                    <a:pt x="712" y="369"/>
                  </a:lnTo>
                  <a:lnTo>
                    <a:pt x="570" y="0"/>
                  </a:lnTo>
                  <a:lnTo>
                    <a:pt x="449" y="0"/>
                  </a:lnTo>
                  <a:lnTo>
                    <a:pt x="319" y="338"/>
                  </a:lnTo>
                  <a:lnTo>
                    <a:pt x="192" y="172"/>
                  </a:lnTo>
                  <a:lnTo>
                    <a:pt x="331" y="0"/>
                  </a:lnTo>
                  <a:lnTo>
                    <a:pt x="218" y="0"/>
                  </a:lnTo>
                  <a:lnTo>
                    <a:pt x="101" y="161"/>
                  </a:lnTo>
                  <a:lnTo>
                    <a:pt x="101" y="0"/>
                  </a:lnTo>
                  <a:lnTo>
                    <a:pt x="0" y="0"/>
                  </a:lnTo>
                  <a:lnTo>
                    <a:pt x="0" y="369"/>
                  </a:lnTo>
                  <a:close/>
                  <a:moveTo>
                    <a:pt x="720" y="369"/>
                  </a:moveTo>
                  <a:lnTo>
                    <a:pt x="821" y="369"/>
                  </a:lnTo>
                  <a:lnTo>
                    <a:pt x="821" y="243"/>
                  </a:lnTo>
                  <a:lnTo>
                    <a:pt x="864" y="243"/>
                  </a:lnTo>
                  <a:cubicBezTo>
                    <a:pt x="912" y="243"/>
                    <a:pt x="948" y="233"/>
                    <a:pt x="973" y="211"/>
                  </a:cubicBezTo>
                  <a:cubicBezTo>
                    <a:pt x="991" y="196"/>
                    <a:pt x="1002" y="176"/>
                    <a:pt x="1007" y="151"/>
                  </a:cubicBezTo>
                  <a:lnTo>
                    <a:pt x="1007" y="86"/>
                  </a:lnTo>
                  <a:cubicBezTo>
                    <a:pt x="1005" y="73"/>
                    <a:pt x="1000" y="62"/>
                    <a:pt x="994" y="52"/>
                  </a:cubicBezTo>
                  <a:cubicBezTo>
                    <a:pt x="982" y="34"/>
                    <a:pt x="965" y="21"/>
                    <a:pt x="942" y="12"/>
                  </a:cubicBezTo>
                  <a:cubicBezTo>
                    <a:pt x="919" y="4"/>
                    <a:pt x="890" y="0"/>
                    <a:pt x="855" y="0"/>
                  </a:cubicBezTo>
                  <a:lnTo>
                    <a:pt x="720" y="0"/>
                  </a:lnTo>
                  <a:lnTo>
                    <a:pt x="720" y="369"/>
                  </a:lnTo>
                  <a:close/>
                  <a:moveTo>
                    <a:pt x="507" y="83"/>
                  </a:moveTo>
                  <a:lnTo>
                    <a:pt x="555" y="223"/>
                  </a:lnTo>
                  <a:lnTo>
                    <a:pt x="458" y="223"/>
                  </a:lnTo>
                  <a:lnTo>
                    <a:pt x="507" y="83"/>
                  </a:lnTo>
                  <a:close/>
                  <a:moveTo>
                    <a:pt x="821" y="67"/>
                  </a:moveTo>
                  <a:lnTo>
                    <a:pt x="848" y="67"/>
                  </a:lnTo>
                  <a:cubicBezTo>
                    <a:pt x="868" y="67"/>
                    <a:pt x="883" y="72"/>
                    <a:pt x="893" y="82"/>
                  </a:cubicBezTo>
                  <a:cubicBezTo>
                    <a:pt x="903" y="91"/>
                    <a:pt x="909" y="105"/>
                    <a:pt x="909" y="124"/>
                  </a:cubicBezTo>
                  <a:cubicBezTo>
                    <a:pt x="909" y="141"/>
                    <a:pt x="903" y="154"/>
                    <a:pt x="893" y="163"/>
                  </a:cubicBezTo>
                  <a:cubicBezTo>
                    <a:pt x="883" y="172"/>
                    <a:pt x="868" y="176"/>
                    <a:pt x="847" y="176"/>
                  </a:cubicBezTo>
                  <a:lnTo>
                    <a:pt x="821" y="176"/>
                  </a:lnTo>
                  <a:lnTo>
                    <a:pt x="821" y="67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365825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1502"/>
            <a:ext cx="9906000" cy="720008"/>
          </a:xfrm>
        </p:spPr>
        <p:txBody>
          <a:bodyPr/>
          <a:lstStyle/>
          <a:p>
            <a:pPr indent="180975"/>
            <a:r>
              <a:rPr lang="cs-CZ" dirty="0" smtClean="0"/>
              <a:t>Překážky, na které školy naráží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187" y="1088974"/>
            <a:ext cx="9422145" cy="517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43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80975"/>
            <a:r>
              <a:rPr lang="cs-CZ" dirty="0" smtClean="0"/>
              <a:t>opatření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701" y="1088974"/>
            <a:ext cx="9410598" cy="5165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67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872988" y="4043240"/>
            <a:ext cx="1350015" cy="810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 idx="4294967295"/>
          </p:nvPr>
        </p:nvSpPr>
        <p:spPr>
          <a:xfrm>
            <a:off x="272948" y="3903201"/>
            <a:ext cx="9540106" cy="7858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3200" b="1" cap="all" dirty="0" smtClean="0">
                <a:solidFill>
                  <a:schemeClr val="tx2">
                    <a:lumMod val="75000"/>
                  </a:schemeClr>
                </a:solidFill>
              </a:rPr>
              <a:t>DĚKUJI ZA POZORNOST</a:t>
            </a:r>
            <a:endParaRPr lang="cs-CZ" sz="3200" b="1" cap="all" spc="5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7023023" y="4779015"/>
            <a:ext cx="2070023" cy="56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Mgr. Martin Úlovec</a:t>
            </a:r>
          </a:p>
          <a:p>
            <a:r>
              <a:rPr lang="cs-CZ" sz="1200" dirty="0" smtClean="0">
                <a:solidFill>
                  <a:schemeClr val="tx2">
                    <a:lumMod val="75000"/>
                  </a:schemeClr>
                </a:solidFill>
              </a:rPr>
              <a:t>martin.ulovec@nuv.cz</a:t>
            </a:r>
            <a:endParaRPr lang="cs-CZ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4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 </a:t>
            </a:r>
            <a:r>
              <a:rPr lang="cs-CZ" dirty="0" smtClean="0"/>
              <a:t>CÍLE ŠETŘENÍ</a:t>
            </a:r>
            <a:endParaRPr lang="cs-CZ" dirty="0"/>
          </a:p>
        </p:txBody>
      </p:sp>
      <p:sp>
        <p:nvSpPr>
          <p:cNvPr id="9" name="Zaoblený obdélník 8"/>
          <p:cNvSpPr/>
          <p:nvPr/>
        </p:nvSpPr>
        <p:spPr>
          <a:xfrm>
            <a:off x="536131" y="1427033"/>
            <a:ext cx="5490061" cy="2355793"/>
          </a:xfrm>
          <a:prstGeom prst="roundRect">
            <a:avLst/>
          </a:prstGeom>
          <a:solidFill>
            <a:srgbClr val="F6F8FC"/>
          </a:solidFill>
          <a:ln w="254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446130" y="1352799"/>
            <a:ext cx="5490061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Zmapování aktuální situace škol a jejich potřeb v rámci oblastí vymezených OP VVV (Operační program výzkum, vývoj a vzdělávání)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Zpětná vazba pro kraje a tvorbu regionální vzdělávací politiky</a:t>
            </a:r>
            <a:endParaRPr lang="cs-CZ" sz="1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9263" lvl="1" indent="-180975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Komunikace krajů se školami ohledně prioritizaci potřeb</a:t>
            </a:r>
          </a:p>
          <a:p>
            <a:pPr marL="449263" lvl="1" indent="-180975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Zpětná vazba pro tvorbu šablon, k jejichž čerpání se může škola po absolvování šetření přihlásit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193" y="1445878"/>
            <a:ext cx="2719686" cy="1893121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623" y="3609003"/>
            <a:ext cx="2731035" cy="2526206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09" y="3969006"/>
            <a:ext cx="5149594" cy="2166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68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aoblený obdélník 7"/>
          <p:cNvSpPr/>
          <p:nvPr/>
        </p:nvSpPr>
        <p:spPr>
          <a:xfrm>
            <a:off x="383317" y="979923"/>
            <a:ext cx="5611594" cy="3738086"/>
          </a:xfrm>
          <a:prstGeom prst="roundRect">
            <a:avLst/>
          </a:prstGeom>
          <a:solidFill>
            <a:srgbClr val="F6F8FC"/>
          </a:solidFill>
          <a:ln w="254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388438" y="766806"/>
            <a:ext cx="5451960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9263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Ukončení dotazníkového šetření a sběru dat</a:t>
            </a:r>
          </a:p>
          <a:p>
            <a:pPr marL="449263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Evaluace sběru dat, monitoring návratnosti</a:t>
            </a:r>
          </a:p>
          <a:p>
            <a:pPr marL="449263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Příprava dat - čištění a logická kontrola, tvorba nástrojů pro zpracování dat</a:t>
            </a:r>
          </a:p>
          <a:p>
            <a:pPr marL="449263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Příprava tabulkových výstupů pro kraje</a:t>
            </a:r>
          </a:p>
          <a:p>
            <a:pPr marL="449263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Tvorba nástroje pro generování vyplněných dotazníků a jejich následná distribuce mezi školy</a:t>
            </a:r>
          </a:p>
          <a:p>
            <a:pPr marL="449263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Příprava regionálně specifických dat pro kraje</a:t>
            </a:r>
          </a:p>
          <a:p>
            <a:pPr marL="449263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Úplné reporty pro kraje – analytické výstupy pro jednotlivé kraje</a:t>
            </a:r>
          </a:p>
          <a:p>
            <a:pPr marL="449263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Příprava reportů za celou ČR a komparační analýza</a:t>
            </a:r>
          </a:p>
          <a:p>
            <a:pPr marL="449263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Dosběr</a:t>
            </a: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dat – systém otevřen pro školy, které nevyplnily v rámci první vlny dotazník</a:t>
            </a:r>
          </a:p>
          <a:p>
            <a:pPr marL="449263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cs-CZ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728970"/>
          </a:xfrm>
        </p:spPr>
        <p:txBody>
          <a:bodyPr/>
          <a:lstStyle/>
          <a:p>
            <a:r>
              <a:rPr lang="cs-CZ" dirty="0"/>
              <a:t> </a:t>
            </a:r>
            <a:r>
              <a:rPr lang="cs-CZ" dirty="0" smtClean="0"/>
              <a:t>AKTUALITY – analýza a tvorba výstupů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899" y="3938806"/>
            <a:ext cx="3311690" cy="2629499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98" y="4803797"/>
            <a:ext cx="5606013" cy="1775238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064" y="968773"/>
            <a:ext cx="3366343" cy="2730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6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414019" y="1475196"/>
            <a:ext cx="2668010" cy="1837008"/>
          </a:xfrm>
          <a:prstGeom prst="roundRect">
            <a:avLst/>
          </a:prstGeom>
          <a:solidFill>
            <a:srgbClr val="F6F8FC"/>
          </a:solidFill>
          <a:ln w="254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272215" y="1358977"/>
            <a:ext cx="2758011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Databáze kontaktů: 1377 škol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„Očištěná“ databáze kontaktů: 1365 škol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Počet kompletně vyplněných dotazníků: 1305 škol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r>
              <a:rPr lang="cs-CZ" dirty="0"/>
              <a:t> </a:t>
            </a:r>
            <a:r>
              <a:rPr lang="cs-CZ" dirty="0" smtClean="0"/>
              <a:t>Evaluace sběru dat – monitoring návratnosti</a:t>
            </a:r>
            <a:endParaRPr lang="cs-CZ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31" y="3933899"/>
            <a:ext cx="7913443" cy="2645136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2034" y="838021"/>
            <a:ext cx="5850065" cy="3053673"/>
          </a:xfrm>
          <a:prstGeom prst="rect">
            <a:avLst/>
          </a:prstGeom>
        </p:spPr>
      </p:pic>
      <p:sp>
        <p:nvSpPr>
          <p:cNvPr id="3" name="Zaoblený obdélník 2"/>
          <p:cNvSpPr/>
          <p:nvPr/>
        </p:nvSpPr>
        <p:spPr>
          <a:xfrm>
            <a:off x="931683" y="5527185"/>
            <a:ext cx="7906740" cy="165488"/>
          </a:xfrm>
          <a:prstGeom prst="roundRect">
            <a:avLst/>
          </a:prstGeom>
          <a:solidFill>
            <a:srgbClr val="C00000">
              <a:alpha val="10000"/>
            </a:srgbClr>
          </a:solidFill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780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r>
              <a:rPr lang="cs-CZ" dirty="0"/>
              <a:t> </a:t>
            </a:r>
            <a:r>
              <a:rPr lang="cs-CZ" dirty="0" smtClean="0"/>
              <a:t>Evaluace sběru dat – monitoring návratnosti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671" y="1297551"/>
            <a:ext cx="3082376" cy="2465901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573" y="4419011"/>
            <a:ext cx="8719508" cy="1641915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851" y="1284878"/>
            <a:ext cx="5471675" cy="292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92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r>
              <a:rPr lang="cs-CZ" dirty="0"/>
              <a:t> </a:t>
            </a:r>
            <a:r>
              <a:rPr lang="cs-CZ" dirty="0" smtClean="0"/>
              <a:t>Evaluace sběru dat – monitoring návratnosti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984" y="978531"/>
            <a:ext cx="5940066" cy="1550459"/>
          </a:xfrm>
          <a:prstGeom prst="rect">
            <a:avLst/>
          </a:prstGeom>
        </p:spPr>
      </p:pic>
      <p:sp>
        <p:nvSpPr>
          <p:cNvPr id="7" name="Zaoblený obdélník 6"/>
          <p:cNvSpPr/>
          <p:nvPr/>
        </p:nvSpPr>
        <p:spPr>
          <a:xfrm>
            <a:off x="304968" y="896827"/>
            <a:ext cx="2668010" cy="1755040"/>
          </a:xfrm>
          <a:prstGeom prst="roundRect">
            <a:avLst/>
          </a:prstGeom>
          <a:solidFill>
            <a:srgbClr val="F6F8FC"/>
          </a:solidFill>
          <a:ln w="254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ovéPole 7"/>
          <p:cNvSpPr txBox="1"/>
          <p:nvPr/>
        </p:nvSpPr>
        <p:spPr>
          <a:xfrm>
            <a:off x="175520" y="716614"/>
            <a:ext cx="275801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9263" lvl="1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Start sběru dat: 25.11.2015</a:t>
            </a:r>
          </a:p>
          <a:p>
            <a:pPr marL="449263" lvl="1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Ukončení sběru dat: 19.1.2016</a:t>
            </a:r>
          </a:p>
          <a:p>
            <a:pPr marL="449263" lvl="1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Školám byly průběžně zasílány remindery a maily s dalšími informacemi týkajícími se realizovaného šetření.</a:t>
            </a:r>
          </a:p>
        </p:txBody>
      </p:sp>
      <p:pic>
        <p:nvPicPr>
          <p:cNvPr id="17" name="Obrázek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790" y="2804923"/>
            <a:ext cx="9246102" cy="3546717"/>
          </a:xfrm>
          <a:prstGeom prst="rect">
            <a:avLst/>
          </a:prstGeom>
        </p:spPr>
      </p:pic>
      <p:sp>
        <p:nvSpPr>
          <p:cNvPr id="18" name="Šipka doprava 17"/>
          <p:cNvSpPr/>
          <p:nvPr/>
        </p:nvSpPr>
        <p:spPr>
          <a:xfrm>
            <a:off x="2972979" y="3458824"/>
            <a:ext cx="360000" cy="144000"/>
          </a:xfrm>
          <a:prstGeom prst="rightArrow">
            <a:avLst/>
          </a:prstGeom>
          <a:solidFill>
            <a:srgbClr val="C00000"/>
          </a:solidFill>
          <a:ln w="15875">
            <a:solidFill>
              <a:srgbClr val="C0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Zaoblený obdélník 18"/>
          <p:cNvSpPr/>
          <p:nvPr/>
        </p:nvSpPr>
        <p:spPr>
          <a:xfrm>
            <a:off x="1802966" y="3363711"/>
            <a:ext cx="1130566" cy="360004"/>
          </a:xfrm>
          <a:prstGeom prst="roundRect">
            <a:avLst/>
          </a:prstGeom>
          <a:solidFill>
            <a:schemeClr val="bg1"/>
          </a:solidFill>
          <a:ln w="6350">
            <a:solidFill>
              <a:srgbClr val="C0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Zaslání reminderů</a:t>
            </a:r>
            <a:endParaRPr lang="cs-CZ" sz="9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51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5"/>
          <p:cNvSpPr>
            <a:spLocks noGrp="1"/>
          </p:cNvSpPr>
          <p:nvPr>
            <p:ph type="title" idx="4294967295"/>
          </p:nvPr>
        </p:nvSpPr>
        <p:spPr>
          <a:xfrm>
            <a:off x="92946" y="5163215"/>
            <a:ext cx="9540106" cy="7858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2800" b="1" cap="all" dirty="0" smtClean="0">
                <a:solidFill>
                  <a:schemeClr val="tx2">
                    <a:lumMod val="75000"/>
                  </a:schemeClr>
                </a:solidFill>
              </a:rPr>
              <a:t>Prioritizace povinných oblastí</a:t>
            </a:r>
            <a:endParaRPr lang="cs-CZ" sz="2800" b="1" cap="all" spc="5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2965" y="887529"/>
            <a:ext cx="6123013" cy="407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36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Prioritizace povinných oblastí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426" y="1019321"/>
            <a:ext cx="9342120" cy="5326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41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ELICKY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2458</TotalTime>
  <Words>350</Words>
  <Application>Microsoft Office PowerPoint</Application>
  <PresentationFormat>A4 (210 x 297 mm)</PresentationFormat>
  <Paragraphs>61</Paragraphs>
  <Slides>22</Slides>
  <Notes>5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Wingdings</vt:lpstr>
      <vt:lpstr>VELICKY</vt:lpstr>
      <vt:lpstr>CorelDRAW</vt:lpstr>
      <vt:lpstr>ANALÝZA POTŘEB NA ŠKOLÁCH   - výstupy z dotazníkového šetření - </vt:lpstr>
      <vt:lpstr>Prezentace aplikace PowerPoint</vt:lpstr>
      <vt:lpstr> CÍLE ŠETŘENÍ</vt:lpstr>
      <vt:lpstr> AKTUALITY – analýza a tvorba výstupů</vt:lpstr>
      <vt:lpstr> Evaluace sběru dat – monitoring návratnosti</vt:lpstr>
      <vt:lpstr> Evaluace sběru dat – monitoring návratnosti</vt:lpstr>
      <vt:lpstr> Evaluace sběru dat – monitoring návratnosti</vt:lpstr>
      <vt:lpstr>Prioritizace povinných oblastí</vt:lpstr>
      <vt:lpstr>Prioritizace povinných oblastí</vt:lpstr>
      <vt:lpstr> analýza potřeb – prioritizace povinných oblastí</vt:lpstr>
      <vt:lpstr>Prioritizace povinných oblastí</vt:lpstr>
      <vt:lpstr>Nepovinné oblasti</vt:lpstr>
      <vt:lpstr>Důležitost nepovinných oblastí</vt:lpstr>
      <vt:lpstr>Podpora infrastruktury škol – investiční část</vt:lpstr>
      <vt:lpstr>  zájem škol o čerpání investic</vt:lpstr>
      <vt:lpstr>Zájem škol o čerpání investic</vt:lpstr>
      <vt:lpstr>  preferované oblasti čerpání</vt:lpstr>
      <vt:lpstr>Podpora odborného vzdělávání, včetně  spolupráce škol a zaměstnavatelů</vt:lpstr>
      <vt:lpstr>Aktivity, na nichž se školy podílí</vt:lpstr>
      <vt:lpstr>Překážky, na které školy naráží</vt:lpstr>
      <vt:lpstr>opatření</vt:lpstr>
      <vt:lpstr>DĚKUJI ZA POZORNOST</vt:lpstr>
    </vt:vector>
  </TitlesOfParts>
  <Company>NUV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Velický Jan</dc:creator>
  <cp:lastModifiedBy>Úlovec Martin</cp:lastModifiedBy>
  <cp:revision>183</cp:revision>
  <dcterms:created xsi:type="dcterms:W3CDTF">2014-09-08T12:25:00Z</dcterms:created>
  <dcterms:modified xsi:type="dcterms:W3CDTF">2016-06-23T06:49:19Z</dcterms:modified>
</cp:coreProperties>
</file>