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65" r:id="rId4"/>
    <p:sldId id="268" r:id="rId5"/>
    <p:sldId id="269" r:id="rId6"/>
    <p:sldId id="266" r:id="rId7"/>
    <p:sldId id="279" r:id="rId8"/>
    <p:sldId id="264" r:id="rId9"/>
    <p:sldId id="273" r:id="rId10"/>
    <p:sldId id="280" r:id="rId11"/>
    <p:sldId id="278" r:id="rId12"/>
    <p:sldId id="258" r:id="rId13"/>
    <p:sldId id="274" r:id="rId14"/>
    <p:sldId id="259" r:id="rId15"/>
    <p:sldId id="261" r:id="rId16"/>
    <p:sldId id="281" r:id="rId1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ks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88988" autoAdjust="0"/>
  </p:normalViewPr>
  <p:slideViewPr>
    <p:cSldViewPr snapToGrid="0" snapToObjects="1">
      <p:cViewPr>
        <p:scale>
          <a:sx n="80" d="100"/>
          <a:sy n="80" d="100"/>
        </p:scale>
        <p:origin x="-1092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-247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2EF1A45-DA17-41CB-90D7-B1B9E903141E}" type="datetimeFigureOut">
              <a:rPr lang="cs-CZ"/>
              <a:pPr/>
              <a:t>17.9.2012</a:t>
            </a:fld>
            <a:endParaRPr lang="cs-CZ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35AE0E8-9498-4A56-87BF-F917E1FF2E22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36062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DB87B3-B04C-418F-A995-1AD9F8BEC080}" type="datetimeFigureOut">
              <a:rPr lang="cs-CZ"/>
              <a:pPr/>
              <a:t>17.9.2012</a:t>
            </a:fld>
            <a:endParaRPr lang="cs-CZ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FB68248-801E-414F-9167-ECF11FE634C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58825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>
                <a:latin typeface="Arial" charset="0"/>
              </a:rPr>
              <a:t>Cíl presentace:</a:t>
            </a:r>
          </a:p>
          <a:p>
            <a:r>
              <a:rPr lang="cs-CZ" dirty="0">
                <a:latin typeface="Arial" charset="0"/>
              </a:rPr>
              <a:t>Představit názor OK4EU na územní dimenzi potřeb pro kohezní politiku po roce 2013 s ohledem na fakta </a:t>
            </a:r>
            <a:r>
              <a:rPr lang="cs-CZ" dirty="0" smtClean="0">
                <a:latin typeface="Arial" charset="0"/>
              </a:rPr>
              <a:t>známá </a:t>
            </a:r>
            <a:r>
              <a:rPr lang="cs-CZ" dirty="0">
                <a:latin typeface="Arial" charset="0"/>
              </a:rPr>
              <a:t>z úrovně EU, ČR (MMR) a OK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>
                <a:latin typeface="Arial" charset="0"/>
              </a:rPr>
              <a:t>Ekonomika OK representovaná HDP je relativně velmi slabá a kraj vykazuje dlouhodobou stagnaci přerušenou pouze velmi slabou konjunkturou v letech mimořádného ekonomického růstu. </a:t>
            </a:r>
          </a:p>
          <a:p>
            <a:r>
              <a:rPr lang="cs-CZ" dirty="0">
                <a:latin typeface="Arial" charset="0"/>
              </a:rPr>
              <a:t>Kohezní politika po roce 2014 a politika regionálního rozvoje tak představuje poslední šanci využít vnějších veřejných zdrojů k nastartování změn a dlouhodobého růstu regionu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>
                <a:latin typeface="Arial" charset="0"/>
              </a:rPr>
              <a:t>Dva grafy ze Studie OK ukazují územní členění problémů a </a:t>
            </a:r>
            <a:r>
              <a:rPr lang="cs-CZ" dirty="0" smtClean="0">
                <a:latin typeface="Arial" charset="0"/>
              </a:rPr>
              <a:t>ukazují, </a:t>
            </a:r>
            <a:r>
              <a:rPr lang="cs-CZ" dirty="0">
                <a:latin typeface="Arial" charset="0"/>
              </a:rPr>
              <a:t>že nejde o jednoduchou šachovnici pouze slabých a pouze silných území v </a:t>
            </a:r>
            <a:r>
              <a:rPr lang="cs-CZ" dirty="0" smtClean="0">
                <a:latin typeface="Arial" charset="0"/>
              </a:rPr>
              <a:t>OK.</a:t>
            </a:r>
            <a:endParaRPr lang="cs-CZ" dirty="0">
              <a:latin typeface="Arial" charset="0"/>
            </a:endParaRPr>
          </a:p>
          <a:p>
            <a:endParaRPr lang="cs-CZ" dirty="0">
              <a:latin typeface="Arial" charset="0"/>
            </a:endParaRPr>
          </a:p>
          <a:p>
            <a:r>
              <a:rPr lang="cs-CZ" dirty="0">
                <a:latin typeface="Arial" charset="0"/>
              </a:rPr>
              <a:t>Např. některá místa s relativně vysokou </a:t>
            </a:r>
            <a:r>
              <a:rPr lang="cs-CZ" dirty="0" smtClean="0">
                <a:latin typeface="Arial" charset="0"/>
              </a:rPr>
              <a:t>nezaměstnaností</a:t>
            </a:r>
            <a:r>
              <a:rPr lang="cs-CZ" baseline="0" dirty="0" smtClean="0">
                <a:latin typeface="Arial" charset="0"/>
              </a:rPr>
              <a:t> </a:t>
            </a:r>
            <a:r>
              <a:rPr lang="cs-CZ" dirty="0" smtClean="0">
                <a:latin typeface="Arial" charset="0"/>
              </a:rPr>
              <a:t>jsou </a:t>
            </a:r>
            <a:r>
              <a:rPr lang="cs-CZ" dirty="0">
                <a:latin typeface="Arial" charset="0"/>
              </a:rPr>
              <a:t>zároveň místy/městy s růstovým potenciálem (Uničov, Šternberk </a:t>
            </a:r>
            <a:r>
              <a:rPr lang="cs-CZ" dirty="0" smtClean="0">
                <a:latin typeface="Arial" charset="0"/>
              </a:rPr>
              <a:t>apod.).</a:t>
            </a:r>
            <a:endParaRPr lang="cs-CZ" dirty="0">
              <a:latin typeface="Arial" charset="0"/>
            </a:endParaRPr>
          </a:p>
          <a:p>
            <a:endParaRPr lang="cs-CZ" dirty="0">
              <a:latin typeface="Arial" charset="0"/>
            </a:endParaRPr>
          </a:p>
          <a:p>
            <a:r>
              <a:rPr lang="cs-CZ" dirty="0">
                <a:latin typeface="Arial" charset="0"/>
              </a:rPr>
              <a:t>Významná ekonomická silná místa a města nejsou </a:t>
            </a:r>
            <a:r>
              <a:rPr lang="cs-CZ" dirty="0" smtClean="0">
                <a:latin typeface="Arial" charset="0"/>
              </a:rPr>
              <a:t>zároveň </a:t>
            </a:r>
            <a:r>
              <a:rPr lang="cs-CZ" dirty="0">
                <a:latin typeface="Arial" charset="0"/>
              </a:rPr>
              <a:t>prosta problémů a jsou relativně strukturálně slabá – což ukazuje celorepublikové srovnání na následujícím </a:t>
            </a:r>
            <a:r>
              <a:rPr lang="cs-CZ" dirty="0" err="1" smtClean="0">
                <a:latin typeface="Arial" charset="0"/>
              </a:rPr>
              <a:t>slidu</a:t>
            </a:r>
            <a:r>
              <a:rPr lang="cs-CZ" dirty="0" smtClean="0">
                <a:latin typeface="Arial" charset="0"/>
              </a:rPr>
              <a:t>.</a:t>
            </a:r>
            <a:endParaRPr lang="cs-CZ" dirty="0">
              <a:latin typeface="Arial" charset="0"/>
            </a:endParaRPr>
          </a:p>
          <a:p>
            <a:endParaRPr lang="cs-CZ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>
                <a:latin typeface="Arial" charset="0"/>
              </a:rPr>
              <a:t>Detailní pohled na studii Ústavu pro územní rozvoj na objednávku MMR ukazuje OK v kontextu ČR a jasně podporuje úvahy o slabé síle celého souvisejícího území bez existence silného tahouna v okolí OK (jako </a:t>
            </a:r>
            <a:r>
              <a:rPr lang="cs-CZ" dirty="0" err="1">
                <a:latin typeface="Arial" charset="0"/>
              </a:rPr>
              <a:t>např</a:t>
            </a:r>
            <a:r>
              <a:rPr lang="cs-CZ" dirty="0">
                <a:latin typeface="Arial" charset="0"/>
              </a:rPr>
              <a:t> Brna či Prahy pro jiné obce v ČR</a:t>
            </a:r>
            <a:r>
              <a:rPr lang="cs-CZ" dirty="0" smtClean="0">
                <a:latin typeface="Arial" charset="0"/>
              </a:rPr>
              <a:t>).</a:t>
            </a:r>
            <a:endParaRPr lang="cs-CZ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>
                <a:latin typeface="Arial" charset="0"/>
              </a:rPr>
              <a:t>Detailní pohled na úrovni obcí podle stejné studie ukazuje na významnou další diferenciaci a na </a:t>
            </a:r>
            <a:r>
              <a:rPr lang="cs-CZ" dirty="0" smtClean="0">
                <a:latin typeface="Arial" charset="0"/>
              </a:rPr>
              <a:t>potřebu </a:t>
            </a:r>
            <a:r>
              <a:rPr lang="cs-CZ" dirty="0">
                <a:latin typeface="Arial" charset="0"/>
              </a:rPr>
              <a:t>podpořit </a:t>
            </a:r>
            <a:r>
              <a:rPr lang="cs-CZ" dirty="0" smtClean="0">
                <a:latin typeface="Arial" charset="0"/>
              </a:rPr>
              <a:t>např. </a:t>
            </a:r>
            <a:r>
              <a:rPr lang="cs-CZ" dirty="0">
                <a:latin typeface="Arial" charset="0"/>
              </a:rPr>
              <a:t>i obce na severu </a:t>
            </a:r>
            <a:r>
              <a:rPr lang="cs-CZ" dirty="0" smtClean="0">
                <a:latin typeface="Arial" charset="0"/>
              </a:rPr>
              <a:t>kraje, </a:t>
            </a:r>
            <a:r>
              <a:rPr lang="cs-CZ" dirty="0">
                <a:latin typeface="Arial" charset="0"/>
              </a:rPr>
              <a:t>které jsou možným zdrojem dlouhodobého růstu podobně jako okolí města </a:t>
            </a:r>
            <a:r>
              <a:rPr lang="cs-CZ" dirty="0" smtClean="0">
                <a:latin typeface="Arial" charset="0"/>
              </a:rPr>
              <a:t>Olomouce.</a:t>
            </a:r>
            <a:endParaRPr lang="cs-CZ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>
                <a:latin typeface="Arial" charset="0"/>
              </a:rPr>
              <a:t>Mapka získaná ze zdrojů monitorovacího systému pro SF v současném období ukazuje potenciální silnou roli města Olomouce jako centra vědy a výzkumu, které patří mezi několik málo takových míst v ČR a skýtá dlouhodobý potenciál k růstu a </a:t>
            </a:r>
            <a:r>
              <a:rPr lang="cs-CZ" dirty="0" smtClean="0">
                <a:latin typeface="Arial" charset="0"/>
              </a:rPr>
              <a:t>prosperitě.</a:t>
            </a:r>
            <a:endParaRPr lang="cs-CZ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B2D61-2796-45D1-AD97-2D7641475B88}" type="datetimeFigureOut">
              <a:rPr lang="en-US" smtClean="0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B096F-8784-4850-A0B0-28C87E3F45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360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B2D61-2796-45D1-AD97-2D7641475B88}" type="datetimeFigureOut">
              <a:rPr lang="en-US" smtClean="0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B096F-8784-4850-A0B0-28C87E3F45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933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B2D61-2796-45D1-AD97-2D7641475B88}" type="datetimeFigureOut">
              <a:rPr lang="en-US" smtClean="0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B096F-8784-4850-A0B0-28C87E3F45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126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B2D61-2796-45D1-AD97-2D7641475B88}" type="datetimeFigureOut">
              <a:rPr lang="en-US" smtClean="0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B096F-8784-4850-A0B0-28C87E3F45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624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B2D61-2796-45D1-AD97-2D7641475B88}" type="datetimeFigureOut">
              <a:rPr lang="en-US" smtClean="0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B096F-8784-4850-A0B0-28C87E3F45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71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B2D61-2796-45D1-AD97-2D7641475B88}" type="datetimeFigureOut">
              <a:rPr lang="en-US" smtClean="0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B096F-8784-4850-A0B0-28C87E3F45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7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B2D61-2796-45D1-AD97-2D7641475B88}" type="datetimeFigureOut">
              <a:rPr lang="en-US" smtClean="0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B096F-8784-4850-A0B0-28C87E3F45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659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B2D61-2796-45D1-AD97-2D7641475B88}" type="datetimeFigureOut">
              <a:rPr lang="en-US" smtClean="0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B096F-8784-4850-A0B0-28C87E3F45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566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B2D61-2796-45D1-AD97-2D7641475B88}" type="datetimeFigureOut">
              <a:rPr lang="en-US" smtClean="0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B096F-8784-4850-A0B0-28C87E3F45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831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B2D61-2796-45D1-AD97-2D7641475B88}" type="datetimeFigureOut">
              <a:rPr lang="en-US" smtClean="0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B096F-8784-4850-A0B0-28C87E3F45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633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B2D61-2796-45D1-AD97-2D7641475B88}" type="datetimeFigureOut">
              <a:rPr lang="en-US" smtClean="0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B096F-8784-4850-A0B0-28C87E3F45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618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styl.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7B2D61-2796-45D1-AD97-2D7641475B88}" type="datetimeFigureOut">
              <a:rPr lang="en-US" smtClean="0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8B096F-8784-4850-A0B0-28C87E3F45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000" b="1" dirty="0" err="1" smtClean="0"/>
              <a:t>Územní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dimenze</a:t>
            </a:r>
            <a:r>
              <a:rPr lang="en-US" sz="4000" b="1" dirty="0" smtClean="0"/>
              <a:t> a priority </a:t>
            </a:r>
            <a:r>
              <a:rPr lang="en-US" sz="4000" b="1" dirty="0" err="1" smtClean="0"/>
              <a:t>Olomouckého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kraje</a:t>
            </a:r>
            <a:r>
              <a:rPr lang="en-US" sz="4000" b="1" dirty="0" smtClean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95725"/>
            <a:ext cx="6400800" cy="17526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sz="2400" dirty="0" smtClean="0"/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sz="3000" dirty="0"/>
          </a:p>
          <a:p>
            <a:pPr fontAlgn="auto">
              <a:spcAft>
                <a:spcPts val="0"/>
              </a:spcAft>
              <a:defRPr/>
            </a:pPr>
            <a:r>
              <a:rPr lang="cs-CZ" sz="2800" i="1" dirty="0"/>
              <a:t> Mgr. Arnošt </a:t>
            </a:r>
            <a:r>
              <a:rPr lang="cs-CZ" sz="2800" i="1" dirty="0" err="1"/>
              <a:t>Marks</a:t>
            </a:r>
            <a:r>
              <a:rPr lang="cs-CZ" sz="2800" i="1" dirty="0"/>
              <a:t>, </a:t>
            </a:r>
            <a:r>
              <a:rPr lang="cs-CZ" sz="2800" i="1" dirty="0" smtClean="0"/>
              <a:t>PhD.</a:t>
            </a:r>
            <a:endParaRPr lang="cs-CZ" sz="3000" i="1" dirty="0" smtClean="0"/>
          </a:p>
          <a:p>
            <a:pPr fontAlgn="auto">
              <a:spcAft>
                <a:spcPts val="0"/>
              </a:spcAft>
              <a:defRPr/>
            </a:pPr>
            <a:r>
              <a:rPr lang="cs-CZ" sz="2000" i="1" dirty="0" smtClean="0"/>
              <a:t>Olomouc</a:t>
            </a:r>
            <a:r>
              <a:rPr lang="cs-CZ" sz="2000" i="1" dirty="0"/>
              <a:t>, 18, září 2012</a:t>
            </a:r>
            <a:endParaRPr lang="en-US" sz="3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cs-CZ" sz="4000" dirty="0"/>
              <a:t>Doporučení a požadavky </a:t>
            </a:r>
            <a:r>
              <a:rPr lang="cs-CZ" sz="4000" dirty="0" smtClean="0"/>
              <a:t>EU</a:t>
            </a:r>
          </a:p>
        </p:txBody>
      </p:sp>
      <p:sp>
        <p:nvSpPr>
          <p:cNvPr id="46083" name="Rectangle 3"/>
          <p:cNvSpPr>
            <a:spLocks noGrp="1"/>
          </p:cNvSpPr>
          <p:nvPr>
            <p:ph type="body" idx="4294967295"/>
          </p:nvPr>
        </p:nvSpPr>
        <p:spPr>
          <a:xfrm>
            <a:off x="332508" y="1417638"/>
            <a:ext cx="7897091" cy="4708526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EU:</a:t>
            </a:r>
            <a:endParaRPr lang="cs-CZ" sz="2000" dirty="0" smtClean="0"/>
          </a:p>
          <a:p>
            <a:pPr eaLnBrk="1" hangingPunct="1">
              <a:lnSpc>
                <a:spcPct val="80000"/>
              </a:lnSpc>
            </a:pPr>
            <a:r>
              <a:rPr lang="cs-CZ" sz="2000" dirty="0" smtClean="0"/>
              <a:t>Dokumenty </a:t>
            </a:r>
            <a:endParaRPr lang="en-US" sz="20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EU2020</a:t>
            </a:r>
          </a:p>
          <a:p>
            <a:pPr lvl="1" eaLnBrk="1" hangingPunct="1">
              <a:lnSpc>
                <a:spcPct val="80000"/>
              </a:lnSpc>
            </a:pPr>
            <a:r>
              <a:rPr lang="cs-CZ" sz="2000" dirty="0" smtClean="0"/>
              <a:t>Návrhy nařízení</a:t>
            </a:r>
          </a:p>
          <a:p>
            <a:pPr lvl="1" eaLnBrk="1" hangingPunct="1">
              <a:lnSpc>
                <a:spcPct val="80000"/>
              </a:lnSpc>
            </a:pPr>
            <a:endParaRPr lang="cs-CZ" sz="2000" dirty="0" smtClean="0"/>
          </a:p>
          <a:p>
            <a:pPr eaLnBrk="1" hangingPunct="1">
              <a:lnSpc>
                <a:spcPct val="80000"/>
              </a:lnSpc>
            </a:pPr>
            <a:r>
              <a:rPr lang="cs-CZ" sz="2000" dirty="0" smtClean="0"/>
              <a:t>Doporučení: </a:t>
            </a:r>
          </a:p>
          <a:p>
            <a:pPr eaLnBrk="1" hangingPunct="1">
              <a:lnSpc>
                <a:spcPct val="80000"/>
              </a:lnSpc>
            </a:pPr>
            <a:endParaRPr lang="cs-CZ" sz="2000" dirty="0" smtClean="0"/>
          </a:p>
          <a:p>
            <a:pPr lvl="1" eaLnBrk="1" hangingPunct="1">
              <a:lnSpc>
                <a:spcPct val="80000"/>
              </a:lnSpc>
            </a:pPr>
            <a:r>
              <a:rPr lang="cs-CZ" sz="2000" dirty="0" smtClean="0"/>
              <a:t>Koncentrace  --- zúžený počet priorit na stát a na území </a:t>
            </a:r>
          </a:p>
          <a:p>
            <a:pPr lvl="1" eaLnBrk="1" hangingPunct="1">
              <a:lnSpc>
                <a:spcPct val="80000"/>
              </a:lnSpc>
            </a:pPr>
            <a:r>
              <a:rPr lang="cs-CZ" sz="2000" dirty="0" smtClean="0"/>
              <a:t>Soustředění na prorůstové aktivity</a:t>
            </a:r>
          </a:p>
          <a:p>
            <a:pPr lvl="1" eaLnBrk="1" hangingPunct="1">
              <a:lnSpc>
                <a:spcPct val="80000"/>
              </a:lnSpc>
            </a:pPr>
            <a:r>
              <a:rPr lang="cs-CZ" sz="2000" dirty="0" smtClean="0"/>
              <a:t>Důraz na uzemní přístup ---- dlouhodobé řízení intervencí v území</a:t>
            </a:r>
          </a:p>
          <a:p>
            <a:pPr lvl="1" eaLnBrk="1" hangingPunct="1">
              <a:lnSpc>
                <a:spcPct val="80000"/>
              </a:lnSpc>
            </a:pPr>
            <a:endParaRPr lang="cs-CZ" sz="20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dirty="0" err="1" smtClean="0"/>
              <a:t>Integ</a:t>
            </a:r>
            <a:r>
              <a:rPr lang="cs-CZ" sz="2000" dirty="0" err="1" smtClean="0"/>
              <a:t>rované</a:t>
            </a:r>
            <a:r>
              <a:rPr lang="cs-CZ" sz="2000" dirty="0" smtClean="0"/>
              <a:t> přístupy (synergie mezi politikami resortů)</a:t>
            </a:r>
            <a:endParaRPr lang="en-US" sz="20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11</a:t>
            </a:r>
            <a:r>
              <a:rPr lang="cs-CZ" sz="2000" dirty="0" smtClean="0"/>
              <a:t> tematických cílů EU</a:t>
            </a:r>
            <a:r>
              <a:rPr lang="en-US" sz="2000" dirty="0" smtClean="0"/>
              <a:t>, </a:t>
            </a:r>
            <a:endParaRPr lang="cs-CZ" sz="2000" dirty="0" smtClean="0"/>
          </a:p>
          <a:p>
            <a:pPr lvl="1" eaLnBrk="1" hangingPunct="1">
              <a:lnSpc>
                <a:spcPct val="80000"/>
              </a:lnSpc>
            </a:pPr>
            <a:r>
              <a:rPr lang="cs-CZ" sz="2000" dirty="0" smtClean="0"/>
              <a:t>Doporučené </a:t>
            </a:r>
            <a:r>
              <a:rPr lang="en-US" sz="2000" dirty="0" err="1" smtClean="0"/>
              <a:t>indikátory</a:t>
            </a:r>
            <a:r>
              <a:rPr lang="cs-CZ" sz="2000" dirty="0" smtClean="0"/>
              <a:t> za účelem </a:t>
            </a:r>
            <a:r>
              <a:rPr lang="en-US" sz="2000" dirty="0" err="1" smtClean="0"/>
              <a:t>průběžného</a:t>
            </a:r>
            <a:r>
              <a:rPr lang="cs-CZ" sz="2000" dirty="0" smtClean="0"/>
              <a:t> </a:t>
            </a:r>
            <a:r>
              <a:rPr lang="en-US" sz="2000" dirty="0" err="1" smtClean="0"/>
              <a:t>řízení</a:t>
            </a:r>
            <a:endParaRPr lang="en-US" sz="2000" dirty="0" smtClean="0"/>
          </a:p>
          <a:p>
            <a:pPr eaLnBrk="1" hangingPunct="1"/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cs-CZ" sz="4000" dirty="0" smtClean="0"/>
              <a:t>Možné indikátory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2000" i="1" dirty="0" smtClean="0"/>
              <a:t>dle </a:t>
            </a:r>
            <a:r>
              <a:rPr lang="cs-CZ" sz="2000" i="1" dirty="0" err="1" smtClean="0"/>
              <a:t>Socio</a:t>
            </a:r>
            <a:r>
              <a:rPr lang="cs-CZ" sz="2000" i="1" dirty="0" smtClean="0"/>
              <a:t> ekonomické analýzy OK 2010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451262" y="1600200"/>
            <a:ext cx="7778338" cy="4525963"/>
          </a:xfrm>
        </p:spPr>
        <p:txBody>
          <a:bodyPr/>
          <a:lstStyle/>
          <a:p>
            <a:pPr eaLnBrk="1" hangingPunct="1"/>
            <a:r>
              <a:rPr lang="cs-CZ" sz="2000" dirty="0" smtClean="0"/>
              <a:t>Ekonomický rozvoj</a:t>
            </a:r>
          </a:p>
          <a:p>
            <a:pPr lvl="1" eaLnBrk="1" hangingPunct="1"/>
            <a:r>
              <a:rPr lang="cs-CZ" sz="2000" dirty="0" smtClean="0"/>
              <a:t>Míra zaměstnanosti</a:t>
            </a:r>
          </a:p>
          <a:p>
            <a:pPr lvl="1" eaLnBrk="1" hangingPunct="1"/>
            <a:r>
              <a:rPr lang="cs-CZ" sz="2000" dirty="0" smtClean="0"/>
              <a:t>Hrubá přidaná hodnota na pracovníka (produktivita)</a:t>
            </a:r>
          </a:p>
          <a:p>
            <a:pPr eaLnBrk="1" hangingPunct="1"/>
            <a:endParaRPr lang="cs-CZ" sz="2000" dirty="0" smtClean="0"/>
          </a:p>
          <a:p>
            <a:pPr eaLnBrk="1" hangingPunct="1"/>
            <a:r>
              <a:rPr lang="cs-CZ" sz="2000" dirty="0" smtClean="0"/>
              <a:t>Dlouhodobý vývoj a zvyšování výkonnosti v aglomeraci a větších městech</a:t>
            </a:r>
          </a:p>
          <a:p>
            <a:pPr lvl="1" eaLnBrk="1" hangingPunct="1"/>
            <a:r>
              <a:rPr lang="cs-CZ" sz="2000" dirty="0" smtClean="0"/>
              <a:t>Soukromé výdaje na </a:t>
            </a:r>
            <a:r>
              <a:rPr lang="cs-CZ" sz="2000" dirty="0" err="1" smtClean="0"/>
              <a:t>VaV</a:t>
            </a:r>
            <a:endParaRPr lang="cs-CZ" sz="2000" dirty="0" smtClean="0"/>
          </a:p>
          <a:p>
            <a:pPr lvl="1" eaLnBrk="1" hangingPunct="1"/>
            <a:r>
              <a:rPr lang="cs-CZ" sz="2000" dirty="0" smtClean="0"/>
              <a:t>Exportní schopnosti</a:t>
            </a:r>
          </a:p>
          <a:p>
            <a:pPr lvl="1" eaLnBrk="1" hangingPunct="1"/>
            <a:r>
              <a:rPr lang="cs-CZ" sz="2000" dirty="0" smtClean="0"/>
              <a:t>PZI na pracovníka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err="1" smtClean="0"/>
              <a:t>Výsledný</a:t>
            </a:r>
            <a:r>
              <a:rPr lang="en-US" sz="4000" dirty="0" smtClean="0"/>
              <a:t> </a:t>
            </a:r>
            <a:r>
              <a:rPr lang="en-US" sz="4000" dirty="0" err="1" smtClean="0"/>
              <a:t>přístup</a:t>
            </a:r>
            <a:r>
              <a:rPr lang="en-US" sz="4000" dirty="0" smtClean="0"/>
              <a:t> pro OK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cs-CZ" sz="20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cs-CZ" sz="2000" dirty="0" smtClean="0">
                <a:solidFill>
                  <a:srgbClr val="FF0000"/>
                </a:solidFill>
              </a:rPr>
              <a:t>Rozdělit na tři typy území (po dohodě s MMR)</a:t>
            </a:r>
          </a:p>
          <a:p>
            <a:pPr eaLnBrk="1" hangingPunct="1">
              <a:lnSpc>
                <a:spcPct val="90000"/>
              </a:lnSpc>
            </a:pPr>
            <a:r>
              <a:rPr lang="cs-CZ" sz="2000" dirty="0" smtClean="0">
                <a:solidFill>
                  <a:srgbClr val="FF0000"/>
                </a:solidFill>
              </a:rPr>
              <a:t>Soustředit se na dlouhodobé p</a:t>
            </a:r>
            <a:r>
              <a:rPr lang="en-US" sz="2000" dirty="0" err="1" smtClean="0">
                <a:solidFill>
                  <a:srgbClr val="FF0000"/>
                </a:solidFill>
              </a:rPr>
              <a:t>rorůstové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cs-CZ" sz="2000" dirty="0" smtClean="0">
                <a:solidFill>
                  <a:srgbClr val="FF0000"/>
                </a:solidFill>
              </a:rPr>
              <a:t>aktivity</a:t>
            </a:r>
          </a:p>
          <a:p>
            <a:pPr eaLnBrk="1" hangingPunct="1">
              <a:lnSpc>
                <a:spcPct val="90000"/>
              </a:lnSpc>
            </a:pPr>
            <a:endParaRPr lang="cs-CZ" sz="2000" dirty="0" smtClean="0">
              <a:solidFill>
                <a:srgbClr val="FF0000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cs-CZ" sz="2000" dirty="0" smtClean="0"/>
              <a:t>Aglomerace Olomouce a</a:t>
            </a:r>
            <a:r>
              <a:rPr lang="en-US" sz="2000" dirty="0" smtClean="0"/>
              <a:t> </a:t>
            </a:r>
            <a:r>
              <a:rPr lang="cs-CZ" sz="2000" dirty="0" smtClean="0"/>
              <a:t>další vybraná města - síť území s aktuálním růstovým potenciálem</a:t>
            </a:r>
            <a:endParaRPr lang="en-US" sz="20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dirty="0" err="1" smtClean="0"/>
              <a:t>Stabilizovaná</a:t>
            </a:r>
            <a:r>
              <a:rPr lang="en-US" sz="2000" dirty="0" smtClean="0"/>
              <a:t> </a:t>
            </a:r>
            <a:r>
              <a:rPr lang="en-US" sz="2000" dirty="0" err="1" smtClean="0"/>
              <a:t>centra</a:t>
            </a:r>
            <a:endParaRPr lang="cs-CZ" sz="2000" dirty="0" smtClean="0"/>
          </a:p>
          <a:p>
            <a:pPr lvl="1" eaLnBrk="1" hangingPunct="1">
              <a:lnSpc>
                <a:spcPct val="90000"/>
              </a:lnSpc>
            </a:pPr>
            <a:r>
              <a:rPr lang="cs-CZ" sz="2000" dirty="0" smtClean="0"/>
              <a:t>Nejvíce postižená území</a:t>
            </a:r>
            <a:endParaRPr lang="en-US" sz="2000" dirty="0" smtClean="0"/>
          </a:p>
          <a:p>
            <a:pPr lvl="2" eaLnBrk="1" hangingPunct="1">
              <a:lnSpc>
                <a:spcPct val="90000"/>
              </a:lnSpc>
            </a:pPr>
            <a:endParaRPr lang="en-US" sz="2200" dirty="0" smtClean="0"/>
          </a:p>
          <a:p>
            <a:pPr lvl="2" eaLnBrk="1" hangingPunct="1">
              <a:lnSpc>
                <a:spcPct val="90000"/>
              </a:lnSpc>
            </a:pPr>
            <a:endParaRPr lang="cs-CZ" sz="2200" dirty="0" smtClean="0"/>
          </a:p>
          <a:p>
            <a:pPr lvl="2" eaLnBrk="1" hangingPunct="1">
              <a:lnSpc>
                <a:spcPct val="90000"/>
              </a:lnSpc>
            </a:pPr>
            <a:endParaRPr lang="en-US" sz="2200" dirty="0" smtClean="0"/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 smtClean="0"/>
              <a:t>Územní priority OK</a:t>
            </a:r>
          </a:p>
        </p:txBody>
      </p:sp>
      <p:sp>
        <p:nvSpPr>
          <p:cNvPr id="39939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cs-CZ" sz="2000" dirty="0" smtClean="0"/>
              <a:t>Aglomerace Olomouce a</a:t>
            </a:r>
            <a:r>
              <a:rPr lang="en-US" sz="2000" dirty="0" smtClean="0"/>
              <a:t> </a:t>
            </a:r>
            <a:r>
              <a:rPr lang="cs-CZ" sz="2000" dirty="0" smtClean="0"/>
              <a:t>další vybraná města - síť území s aktuálním růstovým potenciálem</a:t>
            </a:r>
            <a:endParaRPr lang="en-US" sz="2000" dirty="0" smtClean="0"/>
          </a:p>
          <a:p>
            <a:pPr lvl="2" eaLnBrk="1" hangingPunct="1">
              <a:lnSpc>
                <a:spcPct val="90000"/>
              </a:lnSpc>
            </a:pPr>
            <a:endParaRPr lang="cs-CZ" sz="2000" dirty="0" smtClean="0"/>
          </a:p>
          <a:p>
            <a:pPr lvl="2" eaLnBrk="1" hangingPunct="1">
              <a:lnSpc>
                <a:spcPct val="90000"/>
              </a:lnSpc>
            </a:pPr>
            <a:r>
              <a:rPr lang="cs-CZ" sz="2000" dirty="0" smtClean="0"/>
              <a:t>Všestranná podpora </a:t>
            </a:r>
            <a:r>
              <a:rPr lang="en-US" sz="2000" dirty="0" err="1" smtClean="0"/>
              <a:t>podnikatelského</a:t>
            </a:r>
            <a:r>
              <a:rPr lang="en-US" sz="2000" dirty="0" smtClean="0"/>
              <a:t> </a:t>
            </a:r>
            <a:r>
              <a:rPr lang="en-US" sz="2000" dirty="0" err="1" smtClean="0"/>
              <a:t>sektoru</a:t>
            </a:r>
            <a:endParaRPr lang="cs-CZ" sz="20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2000" dirty="0" smtClean="0"/>
              <a:t>Role </a:t>
            </a:r>
            <a:r>
              <a:rPr lang="en-US" sz="2000" dirty="0" err="1" smtClean="0"/>
              <a:t>VaV</a:t>
            </a:r>
            <a:endParaRPr lang="en-US" sz="20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2000" dirty="0" err="1" smtClean="0"/>
              <a:t>Podmínky</a:t>
            </a:r>
            <a:r>
              <a:rPr lang="en-US" sz="2000" dirty="0" smtClean="0"/>
              <a:t> pro </a:t>
            </a:r>
            <a:r>
              <a:rPr lang="en-US" sz="2000" dirty="0" err="1" smtClean="0"/>
              <a:t>investice</a:t>
            </a:r>
            <a:r>
              <a:rPr lang="en-US" sz="2000" dirty="0" smtClean="0"/>
              <a:t> </a:t>
            </a:r>
            <a:r>
              <a:rPr lang="en-US" sz="2000" dirty="0" err="1" smtClean="0"/>
              <a:t>včetně</a:t>
            </a:r>
            <a:r>
              <a:rPr lang="en-US" sz="2000" dirty="0" smtClean="0"/>
              <a:t> PZI </a:t>
            </a:r>
            <a:endParaRPr lang="cs-CZ" sz="20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2000" dirty="0" err="1" smtClean="0"/>
              <a:t>Lidské</a:t>
            </a:r>
            <a:r>
              <a:rPr lang="en-US" sz="2000" dirty="0" smtClean="0"/>
              <a:t> </a:t>
            </a:r>
            <a:r>
              <a:rPr lang="en-US" sz="2000" dirty="0" err="1" smtClean="0"/>
              <a:t>zdroje</a:t>
            </a:r>
            <a:r>
              <a:rPr lang="en-US" sz="2000" dirty="0" smtClean="0"/>
              <a:t> – </a:t>
            </a:r>
            <a:r>
              <a:rPr lang="en-US" sz="2000" dirty="0" err="1" smtClean="0"/>
              <a:t>optimalizace</a:t>
            </a:r>
            <a:r>
              <a:rPr lang="en-US" sz="2000" dirty="0" smtClean="0"/>
              <a:t> </a:t>
            </a:r>
            <a:r>
              <a:rPr lang="cs-CZ" sz="2000" dirty="0" smtClean="0"/>
              <a:t>školství</a:t>
            </a:r>
            <a:endParaRPr lang="en-US" sz="2000" dirty="0" smtClean="0"/>
          </a:p>
          <a:p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000" dirty="0" smtClean="0"/>
              <a:t>Územní priority OK</a:t>
            </a:r>
            <a:endParaRPr lang="en-US" sz="4000" dirty="0" smtClean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eaLnBrk="1" hangingPunct="1">
              <a:lnSpc>
                <a:spcPct val="90000"/>
              </a:lnSpc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dirty="0" err="1" smtClean="0"/>
              <a:t>Stabilizovaná</a:t>
            </a:r>
            <a:r>
              <a:rPr lang="en-US" sz="2000" dirty="0" smtClean="0"/>
              <a:t> </a:t>
            </a:r>
            <a:r>
              <a:rPr lang="en-US" sz="2000" dirty="0" err="1" smtClean="0"/>
              <a:t>centra</a:t>
            </a:r>
            <a:r>
              <a:rPr lang="cs-CZ" sz="2000" dirty="0" smtClean="0"/>
              <a:t> propojit s aglomerací OL</a:t>
            </a:r>
          </a:p>
          <a:p>
            <a:pPr lvl="2" eaLnBrk="1" hangingPunct="1">
              <a:lnSpc>
                <a:spcPct val="90000"/>
              </a:lnSpc>
            </a:pPr>
            <a:r>
              <a:rPr lang="cs-CZ" sz="2000" dirty="0" smtClean="0"/>
              <a:t>Plošná podpora podnikání </a:t>
            </a:r>
          </a:p>
          <a:p>
            <a:pPr lvl="2" eaLnBrk="1" hangingPunct="1">
              <a:lnSpc>
                <a:spcPct val="90000"/>
              </a:lnSpc>
            </a:pPr>
            <a:r>
              <a:rPr lang="cs-CZ" sz="2000" dirty="0" smtClean="0"/>
              <a:t>Selektivní podpora oborů s technologickým a rozvojovým potenciálem</a:t>
            </a:r>
            <a:endParaRPr lang="en-US" sz="2000" dirty="0" smtClean="0"/>
          </a:p>
          <a:p>
            <a:pPr lvl="2" eaLnBrk="1" hangingPunct="1">
              <a:lnSpc>
                <a:spcPct val="90000"/>
              </a:lnSpc>
            </a:pPr>
            <a:r>
              <a:rPr lang="cs-CZ" sz="2000" dirty="0" smtClean="0"/>
              <a:t>Další podpora vzdělávání a stabilizace LZ</a:t>
            </a:r>
          </a:p>
          <a:p>
            <a:pPr lvl="2" eaLnBrk="1" hangingPunct="1">
              <a:lnSpc>
                <a:spcPct val="90000"/>
              </a:lnSpc>
            </a:pPr>
            <a:r>
              <a:rPr lang="cs-CZ" sz="2000" dirty="0" smtClean="0"/>
              <a:t>Sociální služby na limitaci sociálních problémů</a:t>
            </a:r>
            <a:endParaRPr lang="en-US" sz="2000" dirty="0" smtClean="0"/>
          </a:p>
          <a:p>
            <a:pPr lvl="1" eaLnBrk="1" hangingPunct="1">
              <a:lnSpc>
                <a:spcPct val="90000"/>
              </a:lnSpc>
            </a:pPr>
            <a:endParaRPr lang="cs-CZ" sz="2000" dirty="0" smtClean="0"/>
          </a:p>
          <a:p>
            <a:pPr lvl="1" eaLnBrk="1" hangingPunct="1">
              <a:lnSpc>
                <a:spcPct val="90000"/>
              </a:lnSpc>
            </a:pPr>
            <a:r>
              <a:rPr lang="cs-CZ" sz="2000" dirty="0" smtClean="0"/>
              <a:t>Nejvíce postižená území</a:t>
            </a:r>
          </a:p>
          <a:p>
            <a:pPr lvl="2" eaLnBrk="1" hangingPunct="1">
              <a:lnSpc>
                <a:spcPct val="90000"/>
              </a:lnSpc>
            </a:pPr>
            <a:r>
              <a:rPr lang="cs-CZ" sz="2000" dirty="0" smtClean="0"/>
              <a:t>Koordinace základních veřejných investic a služeb na správního území obvodu ORP</a:t>
            </a:r>
            <a:endParaRPr lang="en-US" sz="2000" dirty="0" smtClean="0"/>
          </a:p>
          <a:p>
            <a:pPr lvl="2" eaLnBrk="1" hangingPunct="1">
              <a:lnSpc>
                <a:spcPct val="90000"/>
              </a:lnSpc>
            </a:pPr>
            <a:r>
              <a:rPr lang="cs-CZ" sz="2000" dirty="0" smtClean="0"/>
              <a:t>Stabilizace trhu práce</a:t>
            </a:r>
          </a:p>
          <a:p>
            <a:pPr lvl="2" eaLnBrk="1" hangingPunct="1">
              <a:lnSpc>
                <a:spcPct val="90000"/>
              </a:lnSpc>
            </a:pPr>
            <a:r>
              <a:rPr lang="cs-CZ" sz="2000" dirty="0" smtClean="0"/>
              <a:t>Všestranná jednoduchá podpora lokálních zaměstnavatelů</a:t>
            </a:r>
            <a:endParaRPr lang="en-US" sz="2000" dirty="0" smtClean="0"/>
          </a:p>
          <a:p>
            <a:pPr lvl="2" eaLnBrk="1" hangingPunct="1">
              <a:lnSpc>
                <a:spcPct val="9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000" dirty="0" smtClean="0"/>
              <a:t>Shrnutí</a:t>
            </a:r>
            <a:r>
              <a:rPr lang="en-US" sz="4000" dirty="0" smtClean="0"/>
              <a:t> </a:t>
            </a:r>
            <a:r>
              <a:rPr lang="en-US" sz="4000" dirty="0" err="1" smtClean="0"/>
              <a:t>priorit</a:t>
            </a:r>
            <a:r>
              <a:rPr lang="en-US" sz="4000" dirty="0" smtClean="0"/>
              <a:t> OK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cs-CZ" sz="2000" dirty="0" smtClean="0"/>
              <a:t>Opatření musí být:</a:t>
            </a:r>
          </a:p>
          <a:p>
            <a:pPr eaLnBrk="1" hangingPunct="1"/>
            <a:r>
              <a:rPr lang="cs-CZ" sz="2000" dirty="0" smtClean="0"/>
              <a:t>Jednoduchá, srozumitelná pro podnikatele</a:t>
            </a:r>
          </a:p>
          <a:p>
            <a:pPr eaLnBrk="1" hangingPunct="1"/>
            <a:r>
              <a:rPr lang="cs-CZ" sz="2000" dirty="0" smtClean="0"/>
              <a:t>Dlouhodobá a komplexní pro rozvojové obory</a:t>
            </a:r>
          </a:p>
          <a:p>
            <a:pPr eaLnBrk="1" hangingPunct="1"/>
            <a:r>
              <a:rPr lang="cs-CZ" sz="2000" dirty="0" err="1" smtClean="0"/>
              <a:t>Soustřděná</a:t>
            </a:r>
            <a:r>
              <a:rPr lang="cs-CZ" sz="2000" dirty="0" smtClean="0"/>
              <a:t> na s</a:t>
            </a:r>
            <a:r>
              <a:rPr lang="en-US" sz="2000" dirty="0" err="1" smtClean="0"/>
              <a:t>tabilizace</a:t>
            </a:r>
            <a:r>
              <a:rPr lang="en-US" sz="2000" dirty="0" smtClean="0"/>
              <a:t> LZ</a:t>
            </a:r>
          </a:p>
          <a:p>
            <a:pPr eaLnBrk="1" hangingPunct="1"/>
            <a:endParaRPr lang="cs-CZ" sz="2000" dirty="0" smtClean="0"/>
          </a:p>
          <a:p>
            <a:pPr eaLnBrk="1" hangingPunct="1"/>
            <a:r>
              <a:rPr lang="en-US" sz="2000" dirty="0" err="1" smtClean="0"/>
              <a:t>Integrovaný</a:t>
            </a:r>
            <a:r>
              <a:rPr lang="en-US" sz="2000" dirty="0" smtClean="0"/>
              <a:t> </a:t>
            </a:r>
            <a:r>
              <a:rPr lang="en-US" sz="2000" dirty="0" err="1" smtClean="0"/>
              <a:t>přístup</a:t>
            </a:r>
            <a:r>
              <a:rPr lang="en-US" sz="2000" dirty="0" smtClean="0"/>
              <a:t> k </a:t>
            </a:r>
            <a:r>
              <a:rPr lang="en-US" sz="2000" dirty="0" err="1" smtClean="0"/>
              <a:t>územím</a:t>
            </a:r>
            <a:r>
              <a:rPr lang="cs-CZ" sz="2000" dirty="0" smtClean="0"/>
              <a:t> a</a:t>
            </a:r>
            <a:r>
              <a:rPr lang="en-US" sz="2000" dirty="0" smtClean="0"/>
              <a:t> </a:t>
            </a:r>
            <a:r>
              <a:rPr lang="cs-CZ" sz="2000" dirty="0" smtClean="0"/>
              <a:t>systematické průběžné hodnocení </a:t>
            </a:r>
            <a:endParaRPr lang="en-US" sz="2000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7523018" cy="4525963"/>
          </a:xfrm>
        </p:spPr>
        <p:txBody>
          <a:bodyPr/>
          <a:lstStyle/>
          <a:p>
            <a:pPr marL="914400" lvl="2" indent="0">
              <a:buNone/>
            </a:pPr>
            <a:endParaRPr lang="cs-CZ" dirty="0" smtClean="0"/>
          </a:p>
          <a:p>
            <a:pPr marL="914400" lvl="2" indent="0" algn="ctr">
              <a:buNone/>
            </a:pPr>
            <a:endParaRPr lang="cs-CZ" dirty="0"/>
          </a:p>
          <a:p>
            <a:pPr marL="914400" lvl="2" indent="0" algn="ctr">
              <a:buNone/>
            </a:pPr>
            <a:r>
              <a:rPr lang="cs-CZ" sz="4000" b="1" dirty="0" smtClean="0">
                <a:latin typeface="+mj-lt"/>
                <a:ea typeface="+mj-ea"/>
                <a:cs typeface="+mj-cs"/>
              </a:rPr>
              <a:t>Děkuji </a:t>
            </a:r>
            <a:r>
              <a:rPr lang="cs-CZ" sz="4000" b="1" dirty="0">
                <a:latin typeface="+mj-lt"/>
                <a:ea typeface="+mj-ea"/>
                <a:cs typeface="+mj-cs"/>
              </a:rPr>
              <a:t>za pozornost</a:t>
            </a:r>
            <a:r>
              <a:rPr lang="cs-CZ" sz="4000" b="1" dirty="0" smtClean="0">
                <a:latin typeface="+mj-lt"/>
                <a:ea typeface="+mj-ea"/>
                <a:cs typeface="+mj-cs"/>
              </a:rPr>
              <a:t>.</a:t>
            </a:r>
          </a:p>
          <a:p>
            <a:pPr algn="ctr" fontAlgn="auto">
              <a:spcAft>
                <a:spcPts val="0"/>
              </a:spcAft>
              <a:buNone/>
              <a:defRPr/>
            </a:pPr>
            <a:endParaRPr lang="en-US" sz="3000" dirty="0"/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cs-CZ" sz="2800" i="1" dirty="0" smtClean="0"/>
              <a:t>        Mgr</a:t>
            </a:r>
            <a:r>
              <a:rPr lang="cs-CZ" sz="2800" i="1" dirty="0"/>
              <a:t>. Arnošt </a:t>
            </a:r>
            <a:r>
              <a:rPr lang="cs-CZ" sz="2800" i="1" dirty="0" err="1"/>
              <a:t>Marks</a:t>
            </a:r>
            <a:r>
              <a:rPr lang="cs-CZ" sz="2800" i="1" dirty="0"/>
              <a:t>, </a:t>
            </a:r>
            <a:r>
              <a:rPr lang="cs-CZ" sz="2800" i="1" dirty="0" smtClean="0"/>
              <a:t>PhD.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cs-CZ" sz="2800" i="1">
                <a:latin typeface="+mj-lt"/>
                <a:ea typeface="+mj-ea"/>
                <a:cs typeface="+mj-cs"/>
              </a:rPr>
              <a:t> </a:t>
            </a:r>
            <a:r>
              <a:rPr lang="cs-CZ" sz="2800" i="1" smtClean="0">
                <a:latin typeface="+mj-lt"/>
                <a:ea typeface="+mj-ea"/>
                <a:cs typeface="+mj-cs"/>
              </a:rPr>
              <a:t>      </a:t>
            </a:r>
            <a:r>
              <a:rPr lang="cs-CZ" sz="2000" i="1" smtClean="0">
                <a:latin typeface="+mj-lt"/>
                <a:ea typeface="+mj-ea"/>
                <a:cs typeface="+mj-cs"/>
              </a:rPr>
              <a:t>Olomouc</a:t>
            </a:r>
            <a:r>
              <a:rPr lang="cs-CZ" sz="2000" i="1" dirty="0" smtClean="0">
                <a:latin typeface="+mj-lt"/>
                <a:ea typeface="+mj-ea"/>
                <a:cs typeface="+mj-cs"/>
              </a:rPr>
              <a:t>, 18, září 2012</a:t>
            </a:r>
            <a:endParaRPr lang="cs-CZ" sz="2000" i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4551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err="1" smtClean="0"/>
              <a:t>Východiska</a:t>
            </a:r>
            <a:endParaRPr lang="en-US" sz="4000" dirty="0" smtClean="0"/>
          </a:p>
        </p:txBody>
      </p:sp>
      <p:pic>
        <p:nvPicPr>
          <p:cNvPr id="14338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0000" y="2347913"/>
            <a:ext cx="6591300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6"/>
          <p:cNvSpPr txBox="1">
            <a:spLocks noChangeArrowheads="1"/>
          </p:cNvSpPr>
          <p:nvPr/>
        </p:nvSpPr>
        <p:spPr bwMode="auto">
          <a:xfrm>
            <a:off x="1363663" y="5748338"/>
            <a:ext cx="4368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i="1">
                <a:latin typeface="Times New Roman" pitchFamily="18" charset="0"/>
              </a:rPr>
              <a:t>Zdroj: Studie </a:t>
            </a:r>
            <a:r>
              <a:rPr lang="cs-CZ" sz="1000" i="1">
                <a:latin typeface="Times New Roman" pitchFamily="18" charset="0"/>
              </a:rPr>
              <a:t>Socioekonomická analýza </a:t>
            </a:r>
            <a:r>
              <a:rPr lang="en-US" sz="1000" i="1">
                <a:latin typeface="Times New Roman" pitchFamily="18" charset="0"/>
              </a:rPr>
              <a:t>Olomouck</a:t>
            </a:r>
            <a:r>
              <a:rPr lang="cs-CZ" sz="1000" i="1">
                <a:latin typeface="Times New Roman" pitchFamily="18" charset="0"/>
              </a:rPr>
              <a:t>ého</a:t>
            </a:r>
            <a:r>
              <a:rPr lang="en-US" sz="1000" i="1">
                <a:latin typeface="Times New Roman" pitchFamily="18" charset="0"/>
              </a:rPr>
              <a:t> kraj</a:t>
            </a:r>
            <a:r>
              <a:rPr lang="cs-CZ" sz="1000" i="1">
                <a:latin typeface="Times New Roman" pitchFamily="18" charset="0"/>
              </a:rPr>
              <a:t>e;</a:t>
            </a:r>
            <a:r>
              <a:rPr lang="en-US" sz="1000" i="1">
                <a:latin typeface="Times New Roman" pitchFamily="18" charset="0"/>
              </a:rPr>
              <a:t> Berman Group</a:t>
            </a:r>
            <a:r>
              <a:rPr lang="cs-CZ" sz="1000" i="1">
                <a:latin typeface="Times New Roman" pitchFamily="18" charset="0"/>
              </a:rPr>
              <a:t> 2010</a:t>
            </a:r>
            <a:endParaRPr lang="en-US" sz="1000" i="1">
              <a:latin typeface="Times New Roman" pitchFamily="18" charset="0"/>
            </a:endParaRPr>
          </a:p>
        </p:txBody>
      </p:sp>
      <p:sp>
        <p:nvSpPr>
          <p:cNvPr id="14340" name="TextBox 7"/>
          <p:cNvSpPr txBox="1">
            <a:spLocks noChangeArrowheads="1"/>
          </p:cNvSpPr>
          <p:nvPr/>
        </p:nvSpPr>
        <p:spPr bwMode="auto">
          <a:xfrm>
            <a:off x="1363663" y="1555750"/>
            <a:ext cx="46741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>
                <a:latin typeface="Calibri" pitchFamily="34" charset="0"/>
              </a:rPr>
              <a:t>Stagnace</a:t>
            </a:r>
            <a:r>
              <a:rPr lang="en-US" sz="2000" dirty="0">
                <a:latin typeface="Calibri" pitchFamily="34" charset="0"/>
              </a:rPr>
              <a:t> a </a:t>
            </a:r>
            <a:r>
              <a:rPr lang="en-US" sz="2000" dirty="0" err="1">
                <a:latin typeface="Calibri" pitchFamily="34" charset="0"/>
              </a:rPr>
              <a:t>dlouhodobý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relativní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pokles</a:t>
            </a:r>
            <a:r>
              <a:rPr lang="en-US" sz="2000" dirty="0">
                <a:latin typeface="Calibri" pitchFamily="34" charset="0"/>
              </a:rPr>
              <a:t> OK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err="1" smtClean="0"/>
              <a:t>Východiska</a:t>
            </a:r>
            <a:endParaRPr lang="en-US" sz="4000" dirty="0" smtClean="0"/>
          </a:p>
        </p:txBody>
      </p:sp>
      <p:pic>
        <p:nvPicPr>
          <p:cNvPr id="15362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19300" y="1293813"/>
            <a:ext cx="5092700" cy="497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2241550" y="6350000"/>
            <a:ext cx="4284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000" i="1">
                <a:latin typeface="Calibri" pitchFamily="34" charset="0"/>
              </a:rPr>
              <a:t>Zdroj: Studie </a:t>
            </a:r>
            <a:r>
              <a:rPr lang="cs-CZ" sz="1000" i="1">
                <a:latin typeface="Calibri" pitchFamily="34" charset="0"/>
              </a:rPr>
              <a:t>Socioekonomická analýza </a:t>
            </a:r>
            <a:r>
              <a:rPr lang="en-US" sz="1000" i="1">
                <a:latin typeface="Calibri" pitchFamily="34" charset="0"/>
              </a:rPr>
              <a:t>Olomouck</a:t>
            </a:r>
            <a:r>
              <a:rPr lang="cs-CZ" sz="1000" i="1">
                <a:latin typeface="Calibri" pitchFamily="34" charset="0"/>
              </a:rPr>
              <a:t>ého</a:t>
            </a:r>
            <a:r>
              <a:rPr lang="en-US" sz="1000" i="1">
                <a:latin typeface="Calibri" pitchFamily="34" charset="0"/>
              </a:rPr>
              <a:t> kraj</a:t>
            </a:r>
            <a:r>
              <a:rPr lang="cs-CZ" sz="1000" i="1">
                <a:latin typeface="Calibri" pitchFamily="34" charset="0"/>
              </a:rPr>
              <a:t>e;</a:t>
            </a:r>
            <a:r>
              <a:rPr lang="en-US" sz="1000" i="1">
                <a:latin typeface="Calibri" pitchFamily="34" charset="0"/>
              </a:rPr>
              <a:t> Berman Group</a:t>
            </a:r>
            <a:r>
              <a:rPr lang="cs-CZ" sz="1000" i="1">
                <a:latin typeface="Calibri" pitchFamily="34" charset="0"/>
              </a:rPr>
              <a:t> 2010</a:t>
            </a:r>
            <a:endParaRPr lang="en-US" sz="1000" i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000" dirty="0" smtClean="0"/>
              <a:t>Území ORP </a:t>
            </a:r>
            <a:br>
              <a:rPr lang="cs-CZ" sz="4000" dirty="0" smtClean="0"/>
            </a:br>
            <a:r>
              <a:rPr lang="cs-CZ" sz="2000" i="1" dirty="0" smtClean="0"/>
              <a:t>sociálně ekonomický potenciál</a:t>
            </a:r>
            <a:endParaRPr lang="cs-CZ" sz="2400" i="1" dirty="0" smtClean="0"/>
          </a:p>
        </p:txBody>
      </p:sp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1825" y="1731963"/>
            <a:ext cx="781685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>
          <a:xfrm>
            <a:off x="457200" y="284163"/>
            <a:ext cx="8229600" cy="1143000"/>
          </a:xfrm>
        </p:spPr>
        <p:txBody>
          <a:bodyPr/>
          <a:lstStyle/>
          <a:p>
            <a:pPr eaLnBrk="1" hangingPunct="1"/>
            <a:r>
              <a:rPr lang="cs-CZ" sz="4000" dirty="0" smtClean="0"/>
              <a:t>Obce</a:t>
            </a:r>
            <a:br>
              <a:rPr lang="cs-CZ" sz="4000" dirty="0" smtClean="0"/>
            </a:br>
            <a:r>
              <a:rPr lang="cs-CZ" sz="2000" dirty="0" smtClean="0"/>
              <a:t> </a:t>
            </a:r>
            <a:r>
              <a:rPr lang="cs-CZ" sz="2000" i="1" dirty="0" smtClean="0"/>
              <a:t>sociálně ekonomický potenciál</a:t>
            </a:r>
            <a:r>
              <a:rPr lang="cs-CZ" sz="2000" dirty="0" smtClean="0"/>
              <a:t> </a:t>
            </a:r>
            <a:endParaRPr lang="cs-CZ" sz="1800" dirty="0" smtClean="0"/>
          </a:p>
        </p:txBody>
      </p:sp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688" y="1571625"/>
            <a:ext cx="8834437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Oval 6"/>
          <p:cNvSpPr>
            <a:spLocks noChangeArrowheads="1"/>
          </p:cNvSpPr>
          <p:nvPr/>
        </p:nvSpPr>
        <p:spPr bwMode="auto">
          <a:xfrm rot="-1580484">
            <a:off x="6329363" y="4403725"/>
            <a:ext cx="555625" cy="1044575"/>
          </a:xfrm>
          <a:prstGeom prst="ellipse">
            <a:avLst/>
          </a:prstGeom>
          <a:noFill/>
          <a:ln w="57150">
            <a:solidFill>
              <a:srgbClr val="FF66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7412" name="Line 7"/>
          <p:cNvSpPr>
            <a:spLocks noChangeShapeType="1"/>
          </p:cNvSpPr>
          <p:nvPr/>
        </p:nvSpPr>
        <p:spPr bwMode="auto">
          <a:xfrm flipV="1">
            <a:off x="5686425" y="3800475"/>
            <a:ext cx="771525" cy="161925"/>
          </a:xfrm>
          <a:prstGeom prst="line">
            <a:avLst/>
          </a:prstGeom>
          <a:noFill/>
          <a:ln w="57150">
            <a:solidFill>
              <a:srgbClr val="FF66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cs-CZ"/>
          </a:p>
        </p:txBody>
      </p:sp>
      <p:sp>
        <p:nvSpPr>
          <p:cNvPr id="17413" name="Line 8"/>
          <p:cNvSpPr>
            <a:spLocks noChangeShapeType="1"/>
          </p:cNvSpPr>
          <p:nvPr/>
        </p:nvSpPr>
        <p:spPr bwMode="auto">
          <a:xfrm>
            <a:off x="5686425" y="4200525"/>
            <a:ext cx="642938" cy="0"/>
          </a:xfrm>
          <a:prstGeom prst="line">
            <a:avLst/>
          </a:prstGeom>
          <a:noFill/>
          <a:ln w="57150">
            <a:solidFill>
              <a:srgbClr val="FF66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 err="1" smtClean="0"/>
              <a:t>Současná</a:t>
            </a:r>
            <a:r>
              <a:rPr lang="en-US" sz="4000" dirty="0" smtClean="0"/>
              <a:t> </a:t>
            </a:r>
            <a:r>
              <a:rPr lang="en-US" sz="4000" dirty="0" err="1" smtClean="0"/>
              <a:t>absorpce</a:t>
            </a:r>
            <a:r>
              <a:rPr lang="en-US" sz="4000" dirty="0" smtClean="0"/>
              <a:t> </a:t>
            </a:r>
            <a:r>
              <a:rPr lang="en-US" sz="4000" dirty="0" err="1" smtClean="0"/>
              <a:t>VaV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1200" i="1" dirty="0" smtClean="0"/>
          </a:p>
        </p:txBody>
      </p:sp>
      <p:pic>
        <p:nvPicPr>
          <p:cNvPr id="18434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3038" y="1731963"/>
            <a:ext cx="6540500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4879975" y="4064000"/>
            <a:ext cx="1830388" cy="106363"/>
          </a:xfrm>
          <a:prstGeom prst="straightConnector1">
            <a:avLst/>
          </a:prstGeom>
          <a:ln w="76200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5897563" y="6178550"/>
            <a:ext cx="161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cs-CZ" sz="1000" i="1">
                <a:latin typeface="Calibri" pitchFamily="34" charset="0"/>
              </a:rPr>
              <a:t>Z</a:t>
            </a:r>
            <a:r>
              <a:rPr lang="en-US" sz="1000" i="1">
                <a:latin typeface="Calibri" pitchFamily="34" charset="0"/>
              </a:rPr>
              <a:t>droj: MSSF, vlastní výpočty</a:t>
            </a:r>
            <a:endParaRPr lang="cs-CZ" sz="1000" i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 idx="4294967295"/>
          </p:nvPr>
        </p:nvSpPr>
        <p:spPr>
          <a:xfrm>
            <a:off x="391885" y="274638"/>
            <a:ext cx="8229600" cy="1143000"/>
          </a:xfrm>
        </p:spPr>
        <p:txBody>
          <a:bodyPr/>
          <a:lstStyle/>
          <a:p>
            <a:pPr eaLnBrk="1" hangingPunct="1"/>
            <a:r>
              <a:rPr lang="cs-CZ" sz="4000" dirty="0" smtClean="0"/>
              <a:t>Pohledy na území</a:t>
            </a:r>
            <a:endParaRPr lang="en-US" sz="4000" dirty="0" smtClean="0"/>
          </a:p>
        </p:txBody>
      </p:sp>
      <p:sp>
        <p:nvSpPr>
          <p:cNvPr id="45059" name="Content Placeholder 2"/>
          <p:cNvSpPr>
            <a:spLocks noGrp="1"/>
          </p:cNvSpPr>
          <p:nvPr>
            <p:ph idx="4294967295"/>
          </p:nvPr>
        </p:nvSpPr>
        <p:spPr>
          <a:xfrm>
            <a:off x="391885" y="1140031"/>
            <a:ext cx="7837715" cy="5415147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en-US" sz="1500" dirty="0" smtClean="0"/>
          </a:p>
          <a:p>
            <a:pPr marL="0" indent="0" eaLnBrk="1" hangingPunct="1">
              <a:lnSpc>
                <a:spcPct val="80000"/>
              </a:lnSpc>
            </a:pPr>
            <a:r>
              <a:rPr lang="cs-CZ" sz="1500" dirty="0" smtClean="0"/>
              <a:t> </a:t>
            </a:r>
            <a:r>
              <a:rPr lang="en-US" sz="1500" dirty="0" smtClean="0"/>
              <a:t>ČR:</a:t>
            </a:r>
            <a:r>
              <a:rPr lang="cs-CZ" sz="1500" dirty="0" smtClean="0"/>
              <a:t>	</a:t>
            </a:r>
            <a:r>
              <a:rPr lang="en-US" sz="1500" dirty="0" smtClean="0"/>
              <a:t>SRR</a:t>
            </a:r>
            <a:r>
              <a:rPr lang="cs-CZ" sz="1500" dirty="0" smtClean="0"/>
              <a:t> člení území</a:t>
            </a:r>
            <a:endParaRPr lang="en-US" sz="1500" dirty="0" smtClean="0"/>
          </a:p>
          <a:p>
            <a:pPr lvl="2" eaLnBrk="1" hangingPunct="1">
              <a:lnSpc>
                <a:spcPct val="80000"/>
              </a:lnSpc>
            </a:pPr>
            <a:r>
              <a:rPr lang="en-US" sz="1500" dirty="0" err="1" smtClean="0"/>
              <a:t>Aglomerace</a:t>
            </a:r>
            <a:endParaRPr lang="en-US" sz="1500" dirty="0" smtClean="0"/>
          </a:p>
          <a:p>
            <a:pPr lvl="2" eaLnBrk="1" hangingPunct="1">
              <a:lnSpc>
                <a:spcPct val="80000"/>
              </a:lnSpc>
            </a:pPr>
            <a:r>
              <a:rPr lang="en-US" sz="1500" dirty="0" err="1" smtClean="0"/>
              <a:t>Regionální</a:t>
            </a:r>
            <a:r>
              <a:rPr lang="en-US" sz="1500" dirty="0" smtClean="0"/>
              <a:t> </a:t>
            </a:r>
            <a:r>
              <a:rPr lang="en-US" sz="1500" dirty="0" err="1" smtClean="0"/>
              <a:t>centra</a:t>
            </a:r>
            <a:r>
              <a:rPr lang="en-US" sz="1500" dirty="0" smtClean="0"/>
              <a:t> a </a:t>
            </a:r>
            <a:r>
              <a:rPr lang="en-US" sz="1500" dirty="0" err="1" smtClean="0"/>
              <a:t>jejich</a:t>
            </a:r>
            <a:r>
              <a:rPr lang="en-US" sz="1500" dirty="0" smtClean="0"/>
              <a:t> </a:t>
            </a:r>
            <a:r>
              <a:rPr lang="en-US" sz="1500" dirty="0" err="1" smtClean="0"/>
              <a:t>zázemí</a:t>
            </a:r>
            <a:r>
              <a:rPr lang="en-US" sz="1500" dirty="0" smtClean="0"/>
              <a:t>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500" dirty="0" err="1" smtClean="0"/>
              <a:t>Stabilizovaná</a:t>
            </a:r>
            <a:r>
              <a:rPr lang="en-US" sz="1500" dirty="0" smtClean="0"/>
              <a:t> </a:t>
            </a:r>
            <a:r>
              <a:rPr lang="en-US" sz="1500" dirty="0" err="1" smtClean="0"/>
              <a:t>území</a:t>
            </a:r>
            <a:endParaRPr lang="en-US" sz="1500" dirty="0" smtClean="0"/>
          </a:p>
          <a:p>
            <a:pPr lvl="2" eaLnBrk="1" hangingPunct="1">
              <a:lnSpc>
                <a:spcPct val="80000"/>
              </a:lnSpc>
            </a:pPr>
            <a:r>
              <a:rPr lang="en-US" sz="1500" dirty="0" err="1" smtClean="0"/>
              <a:t>Periferní</a:t>
            </a:r>
            <a:r>
              <a:rPr lang="en-US" sz="1500" dirty="0" smtClean="0"/>
              <a:t> </a:t>
            </a:r>
            <a:r>
              <a:rPr lang="en-US" sz="1500" dirty="0" err="1" smtClean="0"/>
              <a:t>území</a:t>
            </a:r>
            <a:endParaRPr lang="cs-CZ" sz="1500" dirty="0" smtClean="0"/>
          </a:p>
          <a:p>
            <a:pPr lvl="2" eaLnBrk="1" hangingPunct="1">
              <a:lnSpc>
                <a:spcPct val="80000"/>
              </a:lnSpc>
            </a:pPr>
            <a:endParaRPr lang="en-US" sz="1500" dirty="0" smtClean="0"/>
          </a:p>
          <a:p>
            <a:pPr lvl="2" eaLnBrk="1" hangingPunct="1">
              <a:lnSpc>
                <a:spcPct val="80000"/>
              </a:lnSpc>
            </a:pPr>
            <a:r>
              <a:rPr lang="cs-CZ" sz="1500" dirty="0" smtClean="0"/>
              <a:t>Území </a:t>
            </a:r>
            <a:r>
              <a:rPr lang="en-US" sz="1500" dirty="0" smtClean="0"/>
              <a:t>ORP</a:t>
            </a:r>
            <a:r>
              <a:rPr lang="cs-CZ" sz="1500" dirty="0" smtClean="0"/>
              <a:t> ukazatele</a:t>
            </a:r>
            <a:endParaRPr lang="en-US" sz="1500" dirty="0" smtClean="0"/>
          </a:p>
          <a:p>
            <a:pPr lvl="3" eaLnBrk="1" hangingPunct="1">
              <a:lnSpc>
                <a:spcPct val="80000"/>
              </a:lnSpc>
            </a:pPr>
            <a:r>
              <a:rPr lang="en-US" sz="1500" dirty="0" err="1" smtClean="0"/>
              <a:t>Hrubý</a:t>
            </a:r>
            <a:r>
              <a:rPr lang="en-US" sz="1500" dirty="0" smtClean="0"/>
              <a:t> </a:t>
            </a:r>
            <a:r>
              <a:rPr lang="en-US" sz="1500" dirty="0" err="1" smtClean="0"/>
              <a:t>domácí</a:t>
            </a:r>
            <a:r>
              <a:rPr lang="en-US" sz="1500" dirty="0" smtClean="0"/>
              <a:t> </a:t>
            </a:r>
            <a:r>
              <a:rPr lang="en-US" sz="1500" dirty="0" err="1" smtClean="0"/>
              <a:t>produkt</a:t>
            </a:r>
            <a:r>
              <a:rPr lang="en-US" sz="1500" dirty="0" smtClean="0"/>
              <a:t> (</a:t>
            </a:r>
            <a:r>
              <a:rPr lang="en-US" sz="1500" dirty="0" err="1" smtClean="0"/>
              <a:t>průměr</a:t>
            </a:r>
            <a:r>
              <a:rPr lang="en-US" sz="1500" dirty="0" smtClean="0"/>
              <a:t> 2008-2010,2011) – </a:t>
            </a:r>
            <a:r>
              <a:rPr lang="en-US" sz="1500" dirty="0" err="1" smtClean="0"/>
              <a:t>vlastní</a:t>
            </a:r>
            <a:r>
              <a:rPr lang="en-US" sz="1500" dirty="0" smtClean="0"/>
              <a:t> </a:t>
            </a:r>
            <a:r>
              <a:rPr lang="en-US" sz="1500" dirty="0" err="1" smtClean="0"/>
              <a:t>výpočty</a:t>
            </a:r>
            <a:endParaRPr lang="en-US" sz="1500" dirty="0" smtClean="0"/>
          </a:p>
          <a:p>
            <a:pPr lvl="3" eaLnBrk="1" hangingPunct="1">
              <a:lnSpc>
                <a:spcPct val="80000"/>
              </a:lnSpc>
            </a:pPr>
            <a:r>
              <a:rPr lang="en-US" sz="1500" dirty="0" smtClean="0"/>
              <a:t> </a:t>
            </a:r>
            <a:r>
              <a:rPr lang="en-US" sz="1500" dirty="0" err="1" smtClean="0"/>
              <a:t>Míra</a:t>
            </a:r>
            <a:r>
              <a:rPr lang="en-US" sz="1500" dirty="0" smtClean="0"/>
              <a:t> </a:t>
            </a:r>
            <a:r>
              <a:rPr lang="en-US" sz="1500" dirty="0" err="1" smtClean="0"/>
              <a:t>nezaměstnanosti</a:t>
            </a:r>
            <a:r>
              <a:rPr lang="en-US" sz="1500" dirty="0" smtClean="0"/>
              <a:t> (</a:t>
            </a:r>
            <a:r>
              <a:rPr lang="en-US" sz="1500" dirty="0" err="1" smtClean="0"/>
              <a:t>průměr</a:t>
            </a:r>
            <a:r>
              <a:rPr lang="en-US" sz="1500" dirty="0" smtClean="0"/>
              <a:t> </a:t>
            </a:r>
            <a:r>
              <a:rPr lang="en-US" sz="1500" dirty="0" err="1" smtClean="0"/>
              <a:t>za</a:t>
            </a:r>
            <a:r>
              <a:rPr lang="en-US" sz="1500" dirty="0" smtClean="0"/>
              <a:t> </a:t>
            </a:r>
            <a:r>
              <a:rPr lang="en-US" sz="1500" dirty="0" err="1" smtClean="0"/>
              <a:t>poslední</a:t>
            </a:r>
            <a:r>
              <a:rPr lang="en-US" sz="1500" dirty="0" smtClean="0"/>
              <a:t> </a:t>
            </a:r>
            <a:r>
              <a:rPr lang="en-US" sz="1500" dirty="0" err="1" smtClean="0"/>
              <a:t>tři</a:t>
            </a:r>
            <a:r>
              <a:rPr lang="en-US" sz="1500" dirty="0" smtClean="0"/>
              <a:t> </a:t>
            </a:r>
            <a:r>
              <a:rPr lang="en-US" sz="1500" dirty="0" err="1" smtClean="0"/>
              <a:t>roky</a:t>
            </a:r>
            <a:r>
              <a:rPr lang="en-US" sz="1500" dirty="0" smtClean="0"/>
              <a:t>) – </a:t>
            </a:r>
            <a:r>
              <a:rPr lang="en-US" sz="1500" dirty="0" err="1" smtClean="0"/>
              <a:t>zdroj</a:t>
            </a:r>
            <a:r>
              <a:rPr lang="en-US" sz="1500" dirty="0" smtClean="0"/>
              <a:t> ČSÚ, </a:t>
            </a:r>
            <a:r>
              <a:rPr lang="en-US" sz="1500" dirty="0" err="1" smtClean="0"/>
              <a:t>vlastní</a:t>
            </a:r>
            <a:r>
              <a:rPr lang="en-US" sz="1500" dirty="0" smtClean="0"/>
              <a:t> </a:t>
            </a:r>
            <a:r>
              <a:rPr lang="en-US" sz="1500" dirty="0" err="1" smtClean="0"/>
              <a:t>dopočty</a:t>
            </a:r>
            <a:endParaRPr lang="en-US" sz="1500" dirty="0" smtClean="0"/>
          </a:p>
          <a:p>
            <a:pPr lvl="3" eaLnBrk="1" hangingPunct="1">
              <a:lnSpc>
                <a:spcPct val="80000"/>
              </a:lnSpc>
            </a:pPr>
            <a:r>
              <a:rPr lang="en-US" sz="1500" dirty="0" smtClean="0"/>
              <a:t> </a:t>
            </a:r>
            <a:r>
              <a:rPr lang="en-US" sz="1500" dirty="0" err="1" smtClean="0"/>
              <a:t>Daňová</a:t>
            </a:r>
            <a:r>
              <a:rPr lang="en-US" sz="1500" dirty="0" smtClean="0"/>
              <a:t> </a:t>
            </a:r>
            <a:r>
              <a:rPr lang="en-US" sz="1500" dirty="0" err="1" smtClean="0"/>
              <a:t>výtěžnost</a:t>
            </a:r>
            <a:r>
              <a:rPr lang="en-US" sz="1500" dirty="0" smtClean="0"/>
              <a:t> </a:t>
            </a:r>
            <a:r>
              <a:rPr lang="en-US" sz="1500" dirty="0" err="1" smtClean="0"/>
              <a:t>obcí</a:t>
            </a:r>
            <a:r>
              <a:rPr lang="en-US" sz="1500" dirty="0" smtClean="0"/>
              <a:t> – </a:t>
            </a:r>
            <a:r>
              <a:rPr lang="en-US" sz="1500" dirty="0" err="1" smtClean="0"/>
              <a:t>zdroj</a:t>
            </a:r>
            <a:r>
              <a:rPr lang="en-US" sz="1500" dirty="0" smtClean="0"/>
              <a:t> M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500" dirty="0" smtClean="0"/>
              <a:t> </a:t>
            </a:r>
            <a:r>
              <a:rPr lang="en-US" sz="1500" dirty="0" err="1" smtClean="0"/>
              <a:t>Podpora</a:t>
            </a:r>
            <a:r>
              <a:rPr lang="en-US" sz="1500" dirty="0" smtClean="0"/>
              <a:t> v </a:t>
            </a:r>
            <a:r>
              <a:rPr lang="en-US" sz="1500" dirty="0" err="1" smtClean="0"/>
              <a:t>hmotné</a:t>
            </a:r>
            <a:r>
              <a:rPr lang="en-US" sz="1500" dirty="0" smtClean="0"/>
              <a:t> </a:t>
            </a:r>
            <a:r>
              <a:rPr lang="en-US" sz="1500" dirty="0" err="1" smtClean="0"/>
              <a:t>nouzi</a:t>
            </a:r>
            <a:r>
              <a:rPr lang="en-US" sz="1500" dirty="0" smtClean="0"/>
              <a:t> /</a:t>
            </a:r>
            <a:r>
              <a:rPr lang="en-US" sz="1500" dirty="0" err="1" smtClean="0"/>
              <a:t>příspěvek</a:t>
            </a:r>
            <a:r>
              <a:rPr lang="en-US" sz="1500" dirty="0" smtClean="0"/>
              <a:t> </a:t>
            </a:r>
            <a:r>
              <a:rPr lang="en-US" sz="1500" dirty="0" err="1" smtClean="0"/>
              <a:t>na</a:t>
            </a:r>
            <a:r>
              <a:rPr lang="en-US" sz="1500" dirty="0" smtClean="0"/>
              <a:t> </a:t>
            </a:r>
            <a:r>
              <a:rPr lang="en-US" sz="1500" dirty="0" err="1" smtClean="0"/>
              <a:t>živobytí</a:t>
            </a:r>
            <a:r>
              <a:rPr lang="en-US" sz="1500" dirty="0" smtClean="0"/>
              <a:t>, </a:t>
            </a:r>
            <a:r>
              <a:rPr lang="en-US" sz="1500" dirty="0" err="1" smtClean="0"/>
              <a:t>bydlení</a:t>
            </a:r>
            <a:r>
              <a:rPr lang="en-US" sz="1500" dirty="0" smtClean="0"/>
              <a:t>, </a:t>
            </a:r>
            <a:r>
              <a:rPr lang="en-US" sz="1500" dirty="0" err="1" smtClean="0"/>
              <a:t>mimořádná</a:t>
            </a:r>
            <a:r>
              <a:rPr lang="en-US" sz="1500" dirty="0" smtClean="0"/>
              <a:t> </a:t>
            </a:r>
            <a:r>
              <a:rPr lang="en-US" sz="1500" dirty="0" err="1" smtClean="0"/>
              <a:t>okamžitá</a:t>
            </a:r>
            <a:r>
              <a:rPr lang="en-US" sz="1500" dirty="0" smtClean="0"/>
              <a:t> </a:t>
            </a:r>
            <a:r>
              <a:rPr lang="en-US" sz="1500" dirty="0" err="1" smtClean="0"/>
              <a:t>pomoc</a:t>
            </a:r>
            <a:r>
              <a:rPr lang="en-US" sz="1500" dirty="0" smtClean="0"/>
              <a:t>/ – 2008-2011, </a:t>
            </a:r>
            <a:r>
              <a:rPr lang="en-US" sz="1500" dirty="0" err="1" smtClean="0"/>
              <a:t>zdroj</a:t>
            </a:r>
            <a:r>
              <a:rPr lang="en-US" sz="1500" dirty="0" smtClean="0"/>
              <a:t> MPSV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500" dirty="0" err="1" smtClean="0"/>
              <a:t>Migrační</a:t>
            </a:r>
            <a:r>
              <a:rPr lang="en-US" sz="1500" dirty="0" smtClean="0"/>
              <a:t> </a:t>
            </a:r>
            <a:r>
              <a:rPr lang="en-US" sz="1500" dirty="0" err="1" smtClean="0"/>
              <a:t>saldo</a:t>
            </a:r>
            <a:r>
              <a:rPr lang="en-US" sz="1500" dirty="0" smtClean="0"/>
              <a:t> – </a:t>
            </a:r>
            <a:r>
              <a:rPr lang="en-US" sz="1500" dirty="0" err="1" smtClean="0"/>
              <a:t>průměr</a:t>
            </a:r>
            <a:r>
              <a:rPr lang="en-US" sz="1500" dirty="0" smtClean="0"/>
              <a:t> 2006 - 2011 – </a:t>
            </a:r>
            <a:r>
              <a:rPr lang="en-US" sz="1500" dirty="0" err="1" smtClean="0"/>
              <a:t>zdroj</a:t>
            </a:r>
            <a:r>
              <a:rPr lang="en-US" sz="1500" dirty="0" smtClean="0"/>
              <a:t> ČSÚ, </a:t>
            </a:r>
            <a:r>
              <a:rPr lang="en-US" sz="1500" dirty="0" err="1" smtClean="0"/>
              <a:t>vlastní</a:t>
            </a:r>
            <a:r>
              <a:rPr lang="en-US" sz="1500" dirty="0" smtClean="0"/>
              <a:t> </a:t>
            </a:r>
            <a:r>
              <a:rPr lang="en-US" sz="1500" dirty="0" err="1" smtClean="0"/>
              <a:t>dopočty</a:t>
            </a:r>
            <a:endParaRPr lang="en-US" sz="1500" dirty="0" smtClean="0"/>
          </a:p>
          <a:p>
            <a:pPr lvl="3" eaLnBrk="1" hangingPunct="1">
              <a:lnSpc>
                <a:spcPct val="80000"/>
              </a:lnSpc>
            </a:pPr>
            <a:r>
              <a:rPr lang="en-US" sz="1500" dirty="0" smtClean="0"/>
              <a:t>Index </a:t>
            </a:r>
            <a:r>
              <a:rPr lang="en-US" sz="1500" dirty="0" err="1" smtClean="0"/>
              <a:t>regionální</a:t>
            </a:r>
            <a:r>
              <a:rPr lang="en-US" sz="1500" dirty="0" smtClean="0"/>
              <a:t> </a:t>
            </a:r>
            <a:r>
              <a:rPr lang="en-US" sz="1500" dirty="0" err="1" smtClean="0"/>
              <a:t>konkurenceschopnosti</a:t>
            </a:r>
            <a:r>
              <a:rPr lang="en-US" sz="1500" dirty="0" smtClean="0"/>
              <a:t> – </a:t>
            </a:r>
            <a:r>
              <a:rPr lang="en-US" sz="1500" dirty="0" err="1" smtClean="0"/>
              <a:t>zdroj</a:t>
            </a:r>
            <a:r>
              <a:rPr lang="en-US" sz="1500" dirty="0" smtClean="0"/>
              <a:t> SRR/</a:t>
            </a:r>
            <a:r>
              <a:rPr lang="en-US" sz="1500" dirty="0" err="1" smtClean="0"/>
              <a:t>analytická</a:t>
            </a:r>
            <a:r>
              <a:rPr lang="en-US" sz="1500" dirty="0" smtClean="0"/>
              <a:t> </a:t>
            </a:r>
            <a:r>
              <a:rPr lang="en-US" sz="1500" dirty="0" err="1" smtClean="0"/>
              <a:t>část</a:t>
            </a:r>
            <a:r>
              <a:rPr lang="en-US" sz="1500" dirty="0" smtClean="0"/>
              <a:t>, </a:t>
            </a:r>
            <a:r>
              <a:rPr lang="en-US" sz="1500" dirty="0" err="1" smtClean="0"/>
              <a:t>vlastní</a:t>
            </a:r>
            <a:r>
              <a:rPr lang="en-US" sz="1500" dirty="0" smtClean="0"/>
              <a:t> </a:t>
            </a:r>
            <a:r>
              <a:rPr lang="en-US" sz="1500" dirty="0" err="1" smtClean="0"/>
              <a:t>výpočty</a:t>
            </a:r>
            <a:endParaRPr lang="en-US" sz="1500" dirty="0" smtClean="0"/>
          </a:p>
          <a:p>
            <a:pPr marL="0" indent="0" eaLnBrk="1" hangingPunct="1">
              <a:lnSpc>
                <a:spcPct val="80000"/>
              </a:lnSpc>
            </a:pPr>
            <a:r>
              <a:rPr lang="cs-CZ" sz="1500" dirty="0" smtClean="0"/>
              <a:t> </a:t>
            </a:r>
            <a:r>
              <a:rPr lang="en-US" sz="1500" dirty="0" err="1" smtClean="0"/>
              <a:t>Kraje</a:t>
            </a:r>
            <a:endParaRPr lang="en-US" sz="1500" dirty="0" smtClean="0"/>
          </a:p>
          <a:p>
            <a:pPr lvl="2" eaLnBrk="1" hangingPunct="1">
              <a:lnSpc>
                <a:spcPct val="80000"/>
              </a:lnSpc>
            </a:pPr>
            <a:r>
              <a:rPr lang="cs-CZ" sz="1500" dirty="0" smtClean="0"/>
              <a:t>Analýzy a Program rozvoje kraje (mapky v úvodu)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500" dirty="0" smtClean="0"/>
              <a:t>Model </a:t>
            </a:r>
            <a:r>
              <a:rPr lang="en-US" sz="1500" dirty="0" err="1" smtClean="0"/>
              <a:t>konkurenceschopnosti</a:t>
            </a:r>
            <a:endParaRPr lang="en-US" sz="1500" dirty="0" smtClean="0"/>
          </a:p>
          <a:p>
            <a:pPr lvl="2" eaLnBrk="1" hangingPunct="1">
              <a:lnSpc>
                <a:spcPct val="80000"/>
              </a:lnSpc>
            </a:pPr>
            <a:r>
              <a:rPr lang="cs-CZ" sz="1500" dirty="0" err="1" smtClean="0"/>
              <a:t>Socio</a:t>
            </a:r>
            <a:r>
              <a:rPr lang="cs-CZ" sz="1500" dirty="0" smtClean="0"/>
              <a:t> ekonomická analýza OK 2010</a:t>
            </a:r>
          </a:p>
          <a:p>
            <a:pPr lvl="2" eaLnBrk="1" hangingPunct="1">
              <a:lnSpc>
                <a:spcPct val="80000"/>
              </a:lnSpc>
            </a:pPr>
            <a:endParaRPr lang="cs-CZ" sz="1500" dirty="0" smtClean="0"/>
          </a:p>
          <a:p>
            <a:pPr lvl="2" eaLnBrk="1" hangingPunct="1">
              <a:lnSpc>
                <a:spcPct val="80000"/>
              </a:lnSpc>
              <a:buFont typeface="Arial" charset="0"/>
              <a:buNone/>
            </a:pPr>
            <a:r>
              <a:rPr lang="cs-CZ" sz="1500" dirty="0" smtClean="0"/>
              <a:t>Analýza a pohled na úroveň </a:t>
            </a:r>
          </a:p>
          <a:p>
            <a:pPr lvl="2" eaLnBrk="1" hangingPunct="1">
              <a:lnSpc>
                <a:spcPct val="80000"/>
              </a:lnSpc>
            </a:pPr>
            <a:r>
              <a:rPr lang="cs-CZ" sz="1500" dirty="0" smtClean="0"/>
              <a:t>Území </a:t>
            </a:r>
            <a:r>
              <a:rPr lang="en-US" sz="1500" dirty="0" smtClean="0"/>
              <a:t>O</a:t>
            </a:r>
            <a:r>
              <a:rPr lang="cs-CZ" sz="1500" dirty="0" smtClean="0"/>
              <a:t>PÚ (čili správní obvod ORP)</a:t>
            </a:r>
            <a:endParaRPr lang="en-US" sz="1500" dirty="0" smtClean="0"/>
          </a:p>
          <a:p>
            <a:pPr lvl="2" eaLnBrk="1" hangingPunct="1">
              <a:lnSpc>
                <a:spcPct val="80000"/>
              </a:lnSpc>
            </a:pPr>
            <a:endParaRPr lang="en-US" sz="1500" dirty="0" smtClean="0"/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en-US" sz="1500" dirty="0" smtClean="0"/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>
            <a:off x="2228850" y="3019425"/>
            <a:ext cx="0" cy="238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cs-CZ"/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>
            <a:off x="2228850" y="51720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000" dirty="0"/>
              <a:t>Shrnutí východisek:</a:t>
            </a:r>
            <a:endParaRPr lang="en-US" sz="4000" dirty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1247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cs-CZ" sz="2000" b="1" dirty="0" smtClean="0"/>
              <a:t>Olomoucký </a:t>
            </a:r>
            <a:r>
              <a:rPr lang="cs-CZ" sz="2000" b="1" dirty="0" smtClean="0"/>
              <a:t>kraj dlouhodobě stagnuje 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cs-CZ" sz="2000" dirty="0" smtClean="0"/>
              <a:t> Slabý ekonomický rozvoj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cs-CZ" sz="2000" dirty="0" smtClean="0"/>
              <a:t> Uzavřenost ekonomiky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cs-CZ" sz="2000" dirty="0" smtClean="0"/>
              <a:t> Vysoká nezaměstnanost 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cs-CZ" sz="2000" dirty="0" smtClean="0"/>
              <a:t> </a:t>
            </a:r>
            <a:r>
              <a:rPr lang="cs-CZ" sz="2000" dirty="0" smtClean="0">
                <a:solidFill>
                  <a:srgbClr val="FF0000"/>
                </a:solidFill>
              </a:rPr>
              <a:t>Nízké investice a rekordně nízké zahraniční investice </a:t>
            </a:r>
            <a:r>
              <a:rPr lang="cs-CZ" sz="2000" dirty="0" smtClean="0"/>
              <a:t>(PZI/osobu 14. místo v ČR)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cs-CZ" sz="2000" dirty="0" smtClean="0"/>
              <a:t> Relativně nízká produktivita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cs-CZ" sz="2000" dirty="0" smtClean="0"/>
              <a:t> Relativně vysoký odliv lidských zdrojů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cs-CZ" sz="2000" b="1" dirty="0" smtClean="0"/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Území </a:t>
            </a:r>
            <a:r>
              <a:rPr lang="cs-CZ" sz="2000" b="1" dirty="0" smtClean="0"/>
              <a:t>kraje je významně </a:t>
            </a:r>
            <a:r>
              <a:rPr lang="cs-CZ" sz="2000" b="1" dirty="0" smtClean="0"/>
              <a:t>diferencováno</a:t>
            </a:r>
            <a:endParaRPr lang="cs-CZ" sz="1500" b="1" dirty="0" smtClean="0"/>
          </a:p>
          <a:p>
            <a:pPr marL="0" indent="0" eaLnBrk="1" hangingPunct="1">
              <a:lnSpc>
                <a:spcPct val="80000"/>
              </a:lnSpc>
            </a:pPr>
            <a:r>
              <a:rPr lang="cs-CZ" sz="2000" dirty="0" smtClean="0"/>
              <a:t> Detailní členění na obvody ORP či na obce je potřebné pro pochopení územní dimenze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cs-CZ" sz="2000" dirty="0" smtClean="0"/>
              <a:t> Města a obvody ORP s některými indikátory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cs-CZ" sz="2000" dirty="0" smtClean="0"/>
              <a:t> Existuje rozsáhlé území s positivními rozvojovými charakteristikami,  často jde o území s relativně vysokou nezaměstnaností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cs-CZ" sz="1500" dirty="0" smtClean="0"/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cs-CZ" sz="1500" dirty="0" smtClean="0"/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cs-CZ" sz="1500" dirty="0" smtClean="0"/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cs-CZ" sz="1500" dirty="0" smtClean="0"/>
              <a:t>   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en-US" sz="1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 smtClean="0"/>
              <a:t>Positivní rysy vývoje - příležitosti</a:t>
            </a:r>
          </a:p>
        </p:txBody>
      </p:sp>
      <p:sp>
        <p:nvSpPr>
          <p:cNvPr id="38915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cs-CZ" sz="1500" dirty="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cs-CZ" sz="2000" b="1" dirty="0" smtClean="0"/>
              <a:t>Positivní rysy vývoje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cs-CZ" sz="2000" b="1" dirty="0" smtClean="0"/>
          </a:p>
          <a:p>
            <a:pPr eaLnBrk="1" hangingPunct="1">
              <a:lnSpc>
                <a:spcPct val="80000"/>
              </a:lnSpc>
            </a:pPr>
            <a:r>
              <a:rPr lang="cs-CZ" sz="2000" dirty="0" smtClean="0"/>
              <a:t> Existují rozvíjející se území a města v regionu</a:t>
            </a:r>
          </a:p>
          <a:p>
            <a:pPr eaLnBrk="1" hangingPunct="1">
              <a:lnSpc>
                <a:spcPct val="80000"/>
              </a:lnSpc>
            </a:pPr>
            <a:r>
              <a:rPr lang="cs-CZ" sz="2000" dirty="0" smtClean="0">
                <a:latin typeface="Arial" charset="0"/>
              </a:rPr>
              <a:t> </a:t>
            </a:r>
            <a:r>
              <a:rPr lang="cs-CZ" sz="2000" dirty="0" smtClean="0"/>
              <a:t>Existují významné a funkční podniky v území regionu</a:t>
            </a:r>
            <a:endParaRPr lang="cs-CZ" sz="20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cs-CZ" sz="2000" dirty="0" smtClean="0"/>
              <a:t> Významná činnost VŠ a </a:t>
            </a:r>
            <a:r>
              <a:rPr lang="cs-CZ" sz="2000" dirty="0" err="1" smtClean="0"/>
              <a:t>VaV</a:t>
            </a:r>
            <a:endParaRPr lang="cs-CZ" sz="2000" dirty="0" smtClean="0"/>
          </a:p>
          <a:p>
            <a:pPr eaLnBrk="1" hangingPunct="1">
              <a:lnSpc>
                <a:spcPct val="80000"/>
              </a:lnSpc>
            </a:pPr>
            <a:r>
              <a:rPr lang="cs-CZ" sz="2000" dirty="0" smtClean="0"/>
              <a:t> Technologické podniky v kraji</a:t>
            </a:r>
          </a:p>
          <a:p>
            <a:pPr eaLnBrk="1" hangingPunct="1">
              <a:lnSpc>
                <a:spcPct val="80000"/>
              </a:lnSpc>
            </a:pPr>
            <a:r>
              <a:rPr lang="cs-CZ" sz="2000" dirty="0" smtClean="0"/>
              <a:t>Velký potenciál k produktivním investicím </a:t>
            </a:r>
          </a:p>
          <a:p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OK4EU">
      <a:dk1>
        <a:srgbClr val="1F497D"/>
      </a:dk1>
      <a:lt1>
        <a:sysClr val="window" lastClr="FFFFFF"/>
      </a:lt1>
      <a:dk2>
        <a:srgbClr val="1F497D"/>
      </a:dk2>
      <a:lt2>
        <a:srgbClr val="EEECE1"/>
      </a:lt2>
      <a:accent1>
        <a:srgbClr val="1F497D"/>
      </a:accent1>
      <a:accent2>
        <a:srgbClr val="C00000"/>
      </a:accent2>
      <a:accent3>
        <a:srgbClr val="71B000"/>
      </a:accent3>
      <a:accent4>
        <a:srgbClr val="FFC000"/>
      </a:accent4>
      <a:accent5>
        <a:srgbClr val="185426"/>
      </a:accent5>
      <a:accent6>
        <a:srgbClr val="00B0F0"/>
      </a:accent6>
      <a:hlink>
        <a:srgbClr val="00007F"/>
      </a:hlink>
      <a:folHlink>
        <a:srgbClr val="0000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OK4EU - prezentace bílá</Template>
  <TotalTime>685</TotalTime>
  <Words>695</Words>
  <Application>Microsoft Office PowerPoint</Application>
  <PresentationFormat>Předvádění na obrazovce (4:3)</PresentationFormat>
  <Paragraphs>140</Paragraphs>
  <Slides>16</Slides>
  <Notes>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Motiv systému Office</vt:lpstr>
      <vt:lpstr>Územní dimenze a priority Olomouckého kraje </vt:lpstr>
      <vt:lpstr>Východiska</vt:lpstr>
      <vt:lpstr>Východiska</vt:lpstr>
      <vt:lpstr>Území ORP  sociálně ekonomický potenciál</vt:lpstr>
      <vt:lpstr>Obce  sociálně ekonomický potenciál </vt:lpstr>
      <vt:lpstr>Současná absorpce VaV </vt:lpstr>
      <vt:lpstr>Pohledy na území</vt:lpstr>
      <vt:lpstr>Shrnutí východisek:</vt:lpstr>
      <vt:lpstr>Positivní rysy vývoje - příležitosti</vt:lpstr>
      <vt:lpstr>Doporučení a požadavky EU</vt:lpstr>
      <vt:lpstr>Možné indikátory  dle Socio ekonomické analýzy OK 2010</vt:lpstr>
      <vt:lpstr>Výsledný přístup pro OK</vt:lpstr>
      <vt:lpstr>Územní priority OK</vt:lpstr>
      <vt:lpstr>Územní priority OK</vt:lpstr>
      <vt:lpstr>Shrnutí priorit OK</vt:lpstr>
      <vt:lpstr>Prezentace aplikace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Územní dimenze a priority Olomouckého kraje </dc:title>
  <dc:creator>Arnost Marks</dc:creator>
  <cp:lastModifiedBy>Blanka Poštulková</cp:lastModifiedBy>
  <cp:revision>26</cp:revision>
  <dcterms:created xsi:type="dcterms:W3CDTF">2012-09-09T09:26:24Z</dcterms:created>
  <dcterms:modified xsi:type="dcterms:W3CDTF">2012-09-17T13:34:34Z</dcterms:modified>
</cp:coreProperties>
</file>