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7" r:id="rId2"/>
    <p:sldId id="259" r:id="rId3"/>
    <p:sldId id="264" r:id="rId4"/>
    <p:sldId id="260" r:id="rId5"/>
    <p:sldId id="258" r:id="rId6"/>
    <p:sldId id="261" r:id="rId7"/>
    <p:sldId id="262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C2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Se&#353;it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Předčasné odchody ze vzdělávání</a:t>
            </a:r>
          </a:p>
        </c:rich>
      </c:tx>
      <c:layout>
        <c:manualLayout>
          <c:xMode val="edge"/>
          <c:yMode val="edge"/>
          <c:x val="0.2527151936013376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cs-CZ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EU</c:v>
                </c:pt>
              </c:strCache>
            </c:strRef>
          </c:tx>
          <c:spPr>
            <a:ln w="317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19050">
                <a:solidFill>
                  <a:srgbClr val="0070C0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cs-CZ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List1!$A$2:$A$13</c:f>
              <c:numCache>
                <c:formatCode>General</c:formatCode>
                <c:ptCount val="12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</c:numCache>
            </c:numRef>
          </c:cat>
          <c:val>
            <c:numRef>
              <c:f>List1!$B$2:$B$13</c:f>
              <c:numCache>
                <c:formatCode>0.0%</c:formatCode>
                <c:ptCount val="12"/>
                <c:pt idx="0">
                  <c:v>0.14699999999999999</c:v>
                </c:pt>
                <c:pt idx="1">
                  <c:v>0.14199999999999999</c:v>
                </c:pt>
                <c:pt idx="2">
                  <c:v>0.13900000000000001</c:v>
                </c:pt>
                <c:pt idx="3">
                  <c:v>0.13400000000000001</c:v>
                </c:pt>
                <c:pt idx="4">
                  <c:v>0.127</c:v>
                </c:pt>
                <c:pt idx="5">
                  <c:v>0.11899999999999999</c:v>
                </c:pt>
                <c:pt idx="6">
                  <c:v>0.112</c:v>
                </c:pt>
                <c:pt idx="7">
                  <c:v>0.11</c:v>
                </c:pt>
                <c:pt idx="8">
                  <c:v>0.107</c:v>
                </c:pt>
                <c:pt idx="9">
                  <c:v>0.106</c:v>
                </c:pt>
                <c:pt idx="10">
                  <c:v>0.106</c:v>
                </c:pt>
                <c:pt idx="11">
                  <c:v>0.10299999999999999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9DE-43A7-9DFD-72EA299F1A63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ČR</c:v>
                </c:pt>
              </c:strCache>
            </c:strRef>
          </c:tx>
          <c:spPr>
            <a:ln w="31750" cap="rnd">
              <a:solidFill>
                <a:srgbClr val="F4C24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4C244"/>
              </a:solidFill>
              <a:ln w="19050">
                <a:solidFill>
                  <a:srgbClr val="F4C244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cs-CZ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List1!$A$2:$A$13</c:f>
              <c:numCache>
                <c:formatCode>General</c:formatCode>
                <c:ptCount val="12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</c:numCache>
            </c:numRef>
          </c:cat>
          <c:val>
            <c:numRef>
              <c:f>List1!$C$2:$C$13</c:f>
              <c:numCache>
                <c:formatCode>0.0%</c:formatCode>
                <c:ptCount val="12"/>
                <c:pt idx="0">
                  <c:v>5.6000000000000001E-2</c:v>
                </c:pt>
                <c:pt idx="1">
                  <c:v>5.3999999999999999E-2</c:v>
                </c:pt>
                <c:pt idx="2">
                  <c:v>4.9000000000000002E-2</c:v>
                </c:pt>
                <c:pt idx="3">
                  <c:v>4.9000000000000002E-2</c:v>
                </c:pt>
                <c:pt idx="4">
                  <c:v>5.5E-2</c:v>
                </c:pt>
                <c:pt idx="5">
                  <c:v>5.3999999999999999E-2</c:v>
                </c:pt>
                <c:pt idx="6">
                  <c:v>5.5E-2</c:v>
                </c:pt>
                <c:pt idx="7">
                  <c:v>6.2E-2</c:v>
                </c:pt>
                <c:pt idx="8">
                  <c:v>6.6000000000000003E-2</c:v>
                </c:pt>
                <c:pt idx="9">
                  <c:v>6.7000000000000004E-2</c:v>
                </c:pt>
                <c:pt idx="10">
                  <c:v>6.2E-2</c:v>
                </c:pt>
                <c:pt idx="11">
                  <c:v>6.7000000000000004E-2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9DE-43A7-9DFD-72EA299F1A63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25238152"/>
        <c:axId val="325238536"/>
      </c:lineChart>
      <c:catAx>
        <c:axId val="325238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cs-CZ"/>
          </a:p>
        </c:txPr>
        <c:crossAx val="325238536"/>
        <c:crosses val="autoZero"/>
        <c:auto val="1"/>
        <c:lblAlgn val="ctr"/>
        <c:lblOffset val="100"/>
        <c:noMultiLvlLbl val="0"/>
      </c:catAx>
      <c:valAx>
        <c:axId val="325238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cs-CZ"/>
          </a:p>
        </c:txPr>
        <c:crossAx val="325238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cs-CZ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cs-CZ"/>
          </a:p>
        </c:txPr>
      </c:legendEntry>
      <c:layout>
        <c:manualLayout>
          <c:xMode val="edge"/>
          <c:yMode val="edge"/>
          <c:x val="0.31381027263281719"/>
          <c:y val="0.92928612267415622"/>
          <c:w val="0.37051580914660998"/>
          <c:h val="7.071387732584381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cs-CZ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8.png"/><Relationship Id="rId4" Type="http://schemas.openxmlformats.org/officeDocument/2006/relationships/image" Target="../media/image9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8.png"/><Relationship Id="rId4" Type="http://schemas.openxmlformats.org/officeDocument/2006/relationships/image" Target="../media/image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FB3C27-B549-4A7F-BEDB-2B705BE6CE64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875517D-51F2-42A7-AF00-05B10BA54747}">
      <dgm:prSet custT="1"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r>
            <a:rPr lang="cs-CZ" sz="2400" b="1" dirty="0"/>
            <a:t>Jeseník</a:t>
          </a:r>
        </a:p>
        <a:p>
          <a:pPr>
            <a:spcBef>
              <a:spcPct val="0"/>
            </a:spcBef>
            <a:spcAft>
              <a:spcPct val="35000"/>
            </a:spcAft>
          </a:pPr>
          <a:r>
            <a:rPr lang="cs-CZ" sz="1800" b="0" i="0" dirty="0"/>
            <a:t>Mgr. Eva Pacherníková, vedouci@ppp-jesenik.cz</a:t>
          </a:r>
          <a:endParaRPr lang="en-US" sz="2800" dirty="0"/>
        </a:p>
      </dgm:t>
    </dgm:pt>
    <dgm:pt modelId="{04AE90EA-FD35-4392-AE68-E39EADA162E7}" type="parTrans" cxnId="{6CF30DB9-DFF2-4C1A-9F48-A933B8FB60D1}">
      <dgm:prSet/>
      <dgm:spPr/>
      <dgm:t>
        <a:bodyPr/>
        <a:lstStyle/>
        <a:p>
          <a:endParaRPr lang="en-US"/>
        </a:p>
      </dgm:t>
    </dgm:pt>
    <dgm:pt modelId="{DB1093A8-E686-4C79-B1B1-8CA3184368F2}" type="sibTrans" cxnId="{6CF30DB9-DFF2-4C1A-9F48-A933B8FB60D1}">
      <dgm:prSet/>
      <dgm:spPr/>
      <dgm:t>
        <a:bodyPr/>
        <a:lstStyle/>
        <a:p>
          <a:endParaRPr lang="en-US"/>
        </a:p>
      </dgm:t>
    </dgm:pt>
    <dgm:pt modelId="{662EC815-5C29-4061-B032-F7B5BCB80501}">
      <dgm:prSet custT="1"/>
      <dgm:spPr/>
      <dgm:t>
        <a:bodyPr/>
        <a:lstStyle/>
        <a:p>
          <a:pPr>
            <a:spcBef>
              <a:spcPts val="1200"/>
            </a:spcBef>
            <a:spcAft>
              <a:spcPts val="600"/>
            </a:spcAft>
          </a:pPr>
          <a:r>
            <a:rPr lang="cs-CZ" sz="2400" b="1" dirty="0"/>
            <a:t>Šumperk</a:t>
          </a:r>
        </a:p>
        <a:p>
          <a:pPr>
            <a:spcBef>
              <a:spcPct val="0"/>
            </a:spcBef>
            <a:spcAft>
              <a:spcPts val="0"/>
            </a:spcAft>
          </a:pPr>
          <a:r>
            <a:rPr lang="pt-BR" sz="1800" b="0" i="0" dirty="0"/>
            <a:t>Mgr. Markéta Horáková, marketa.horakova@ppp-sumperk.cz</a:t>
          </a:r>
          <a:endParaRPr lang="cs-CZ" sz="1600" dirty="0"/>
        </a:p>
        <a:p>
          <a:pPr>
            <a:spcBef>
              <a:spcPct val="0"/>
            </a:spcBef>
            <a:spcAft>
              <a:spcPct val="35000"/>
            </a:spcAft>
          </a:pPr>
          <a:endParaRPr lang="en-US" sz="500" dirty="0"/>
        </a:p>
      </dgm:t>
    </dgm:pt>
    <dgm:pt modelId="{89AB26B3-C707-48C6-88CD-EF547FFA0D2F}" type="parTrans" cxnId="{34998788-3A6E-4E70-B0B7-1D50505DC730}">
      <dgm:prSet/>
      <dgm:spPr/>
      <dgm:t>
        <a:bodyPr/>
        <a:lstStyle/>
        <a:p>
          <a:endParaRPr lang="en-US"/>
        </a:p>
      </dgm:t>
    </dgm:pt>
    <dgm:pt modelId="{76A7EB15-E644-40A3-8A1B-AB16B6B43DB7}" type="sibTrans" cxnId="{34998788-3A6E-4E70-B0B7-1D50505DC730}">
      <dgm:prSet/>
      <dgm:spPr/>
      <dgm:t>
        <a:bodyPr/>
        <a:lstStyle/>
        <a:p>
          <a:endParaRPr lang="en-US"/>
        </a:p>
      </dgm:t>
    </dgm:pt>
    <dgm:pt modelId="{8EE2A0E4-D252-43E1-BB38-7B3496E4A3E8}">
      <dgm:prSet custT="1"/>
      <dgm:spPr/>
      <dgm:t>
        <a:bodyPr/>
        <a:lstStyle/>
        <a:p>
          <a:r>
            <a:rPr lang="cs-CZ" sz="2400" b="1" dirty="0"/>
            <a:t>Olomouc</a:t>
          </a:r>
        </a:p>
        <a:p>
          <a:r>
            <a:rPr lang="cs-CZ" sz="2000" b="0" dirty="0">
              <a:latin typeface="+mn-lt"/>
              <a:cs typeface="Calibri" panose="020F0502020204030204" pitchFamily="34" charset="0"/>
            </a:rPr>
            <a:t>Mgr. Ondřej Kupčík, kupcikondrej@gmail.com</a:t>
          </a:r>
          <a:endParaRPr lang="en-US" sz="2000" b="0" dirty="0">
            <a:latin typeface="+mn-lt"/>
            <a:cs typeface="Calibri" panose="020F0502020204030204" pitchFamily="34" charset="0"/>
          </a:endParaRPr>
        </a:p>
      </dgm:t>
    </dgm:pt>
    <dgm:pt modelId="{8EACF917-8E4E-4DFD-8CC3-1DB41459DB51}" type="parTrans" cxnId="{228279B1-7DE0-449C-940A-FCB5C7CC9836}">
      <dgm:prSet/>
      <dgm:spPr/>
      <dgm:t>
        <a:bodyPr/>
        <a:lstStyle/>
        <a:p>
          <a:endParaRPr lang="en-US"/>
        </a:p>
      </dgm:t>
    </dgm:pt>
    <dgm:pt modelId="{72C1F9C7-907B-4465-864E-B2930A885291}" type="sibTrans" cxnId="{228279B1-7DE0-449C-940A-FCB5C7CC9836}">
      <dgm:prSet/>
      <dgm:spPr/>
      <dgm:t>
        <a:bodyPr/>
        <a:lstStyle/>
        <a:p>
          <a:endParaRPr lang="en-US"/>
        </a:p>
      </dgm:t>
    </dgm:pt>
    <dgm:pt modelId="{14691BD1-6845-4A22-960E-8C78AC8E20C1}">
      <dgm:prSet custT="1"/>
      <dgm:spPr/>
      <dgm:t>
        <a:bodyPr/>
        <a:lstStyle/>
        <a:p>
          <a:r>
            <a:rPr lang="cs-CZ" sz="2400" b="1" dirty="0"/>
            <a:t>Prostějov</a:t>
          </a:r>
        </a:p>
        <a:p>
          <a:r>
            <a:rPr lang="pl-PL" sz="2000" b="0" i="0" dirty="0"/>
            <a:t>PhDr. Monika Krajčová, krajcova@ppp-prostejov.cz</a:t>
          </a:r>
          <a:endParaRPr lang="en-US" sz="2000" dirty="0"/>
        </a:p>
      </dgm:t>
    </dgm:pt>
    <dgm:pt modelId="{AA2AB2D0-264F-4544-A010-FF66067FBDDA}" type="parTrans" cxnId="{30A4AC23-6774-4159-A8AC-69C1DEC41D33}">
      <dgm:prSet/>
      <dgm:spPr/>
      <dgm:t>
        <a:bodyPr/>
        <a:lstStyle/>
        <a:p>
          <a:endParaRPr lang="en-US"/>
        </a:p>
      </dgm:t>
    </dgm:pt>
    <dgm:pt modelId="{DE987761-35AD-4ED7-A6C3-B8083A65D44C}" type="sibTrans" cxnId="{30A4AC23-6774-4159-A8AC-69C1DEC41D33}">
      <dgm:prSet/>
      <dgm:spPr/>
      <dgm:t>
        <a:bodyPr/>
        <a:lstStyle/>
        <a:p>
          <a:endParaRPr lang="en-US"/>
        </a:p>
      </dgm:t>
    </dgm:pt>
    <dgm:pt modelId="{1C8D73AB-D2AE-4E3C-B697-D6A5E7D02792}">
      <dgm:prSet custT="1"/>
      <dgm:spPr/>
      <dgm:t>
        <a:bodyPr/>
        <a:lstStyle/>
        <a:p>
          <a:r>
            <a:rPr lang="cs-CZ" sz="2400" b="1" dirty="0"/>
            <a:t>Přerov</a:t>
          </a:r>
        </a:p>
        <a:p>
          <a:r>
            <a:rPr lang="cs-CZ" sz="2000" b="0" i="0" dirty="0"/>
            <a:t>Bc. Kateřina Vařechová, metodikprerov.kcppo@gmail.cz</a:t>
          </a:r>
          <a:endParaRPr lang="en-US" sz="2000" dirty="0"/>
        </a:p>
      </dgm:t>
    </dgm:pt>
    <dgm:pt modelId="{5C4EE8C8-C5E3-4168-A50C-9CCC0A6BE983}" type="parTrans" cxnId="{7EC8C665-8625-4C17-9FB3-E2B7E8FD5F2C}">
      <dgm:prSet/>
      <dgm:spPr/>
      <dgm:t>
        <a:bodyPr/>
        <a:lstStyle/>
        <a:p>
          <a:endParaRPr lang="en-US"/>
        </a:p>
      </dgm:t>
    </dgm:pt>
    <dgm:pt modelId="{464C88D5-D9A9-494E-8DBB-1F8740C7FB72}" type="sibTrans" cxnId="{7EC8C665-8625-4C17-9FB3-E2B7E8FD5F2C}">
      <dgm:prSet/>
      <dgm:spPr/>
      <dgm:t>
        <a:bodyPr/>
        <a:lstStyle/>
        <a:p>
          <a:endParaRPr lang="en-US"/>
        </a:p>
      </dgm:t>
    </dgm:pt>
    <dgm:pt modelId="{E2EEBED7-B275-438A-9E89-FB4CE77C1670}" type="pres">
      <dgm:prSet presAssocID="{A5FB3C27-B549-4A7F-BEDB-2B705BE6CE6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AACEC8E2-522B-446A-ABC8-E76A43CCEFC8}" type="pres">
      <dgm:prSet presAssocID="{1875517D-51F2-42A7-AF00-05B10BA54747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2B665C6-F88A-46B5-9B66-B9A8A4020396}" type="pres">
      <dgm:prSet presAssocID="{DB1093A8-E686-4C79-B1B1-8CA3184368F2}" presName="spacer" presStyleCnt="0"/>
      <dgm:spPr/>
    </dgm:pt>
    <dgm:pt modelId="{1F3CA159-5A3E-4D54-8AAE-BD539D81D3FB}" type="pres">
      <dgm:prSet presAssocID="{662EC815-5C29-4061-B032-F7B5BCB80501}" presName="parentText" presStyleLbl="node1" presStyleIdx="1" presStyleCnt="5" custLinFactNeighborX="335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0C18EB2-9E98-4875-BFA8-41217BEC834E}" type="pres">
      <dgm:prSet presAssocID="{76A7EB15-E644-40A3-8A1B-AB16B6B43DB7}" presName="spacer" presStyleCnt="0"/>
      <dgm:spPr/>
    </dgm:pt>
    <dgm:pt modelId="{B4010D8F-1E25-4C62-9D23-B45160931540}" type="pres">
      <dgm:prSet presAssocID="{8EE2A0E4-D252-43E1-BB38-7B3496E4A3E8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B2F20D2-3117-4BF3-9DF2-4C98C39CA26A}" type="pres">
      <dgm:prSet presAssocID="{72C1F9C7-907B-4465-864E-B2930A885291}" presName="spacer" presStyleCnt="0"/>
      <dgm:spPr/>
    </dgm:pt>
    <dgm:pt modelId="{2FE8413B-869F-4238-B508-EF9A2316F451}" type="pres">
      <dgm:prSet presAssocID="{14691BD1-6845-4A22-960E-8C78AC8E20C1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70A6C90-2A25-4345-BD14-1E2B319B6EA2}" type="pres">
      <dgm:prSet presAssocID="{DE987761-35AD-4ED7-A6C3-B8083A65D44C}" presName="spacer" presStyleCnt="0"/>
      <dgm:spPr/>
    </dgm:pt>
    <dgm:pt modelId="{4596D090-F3B0-4760-85B8-162E97002760}" type="pres">
      <dgm:prSet presAssocID="{1C8D73AB-D2AE-4E3C-B697-D6A5E7D0279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8D4051E9-21DC-4DFD-A817-7A29E5676C47}" type="presOf" srcId="{662EC815-5C29-4061-B032-F7B5BCB80501}" destId="{1F3CA159-5A3E-4D54-8AAE-BD539D81D3FB}" srcOrd="0" destOrd="0" presId="urn:microsoft.com/office/officeart/2005/8/layout/vList2"/>
    <dgm:cxn modelId="{BA58B702-D41F-4243-ABA6-2FF818CE895E}" type="presOf" srcId="{1875517D-51F2-42A7-AF00-05B10BA54747}" destId="{AACEC8E2-522B-446A-ABC8-E76A43CCEFC8}" srcOrd="0" destOrd="0" presId="urn:microsoft.com/office/officeart/2005/8/layout/vList2"/>
    <dgm:cxn modelId="{6CF30DB9-DFF2-4C1A-9F48-A933B8FB60D1}" srcId="{A5FB3C27-B549-4A7F-BEDB-2B705BE6CE64}" destId="{1875517D-51F2-42A7-AF00-05B10BA54747}" srcOrd="0" destOrd="0" parTransId="{04AE90EA-FD35-4392-AE68-E39EADA162E7}" sibTransId="{DB1093A8-E686-4C79-B1B1-8CA3184368F2}"/>
    <dgm:cxn modelId="{E8A46B96-3101-41D7-9993-B37B154E3B41}" type="presOf" srcId="{14691BD1-6845-4A22-960E-8C78AC8E20C1}" destId="{2FE8413B-869F-4238-B508-EF9A2316F451}" srcOrd="0" destOrd="0" presId="urn:microsoft.com/office/officeart/2005/8/layout/vList2"/>
    <dgm:cxn modelId="{72CF0F4C-95C2-4503-8C76-452EFF25D66D}" type="presOf" srcId="{1C8D73AB-D2AE-4E3C-B697-D6A5E7D02792}" destId="{4596D090-F3B0-4760-85B8-162E97002760}" srcOrd="0" destOrd="0" presId="urn:microsoft.com/office/officeart/2005/8/layout/vList2"/>
    <dgm:cxn modelId="{34998788-3A6E-4E70-B0B7-1D50505DC730}" srcId="{A5FB3C27-B549-4A7F-BEDB-2B705BE6CE64}" destId="{662EC815-5C29-4061-B032-F7B5BCB80501}" srcOrd="1" destOrd="0" parTransId="{89AB26B3-C707-48C6-88CD-EF547FFA0D2F}" sibTransId="{76A7EB15-E644-40A3-8A1B-AB16B6B43DB7}"/>
    <dgm:cxn modelId="{3B64C90E-7354-4ACC-960B-ED5FDC553DCF}" type="presOf" srcId="{8EE2A0E4-D252-43E1-BB38-7B3496E4A3E8}" destId="{B4010D8F-1E25-4C62-9D23-B45160931540}" srcOrd="0" destOrd="0" presId="urn:microsoft.com/office/officeart/2005/8/layout/vList2"/>
    <dgm:cxn modelId="{CB3C27D0-5156-4ED8-A848-878492DB49F6}" type="presOf" srcId="{A5FB3C27-B549-4A7F-BEDB-2B705BE6CE64}" destId="{E2EEBED7-B275-438A-9E89-FB4CE77C1670}" srcOrd="0" destOrd="0" presId="urn:microsoft.com/office/officeart/2005/8/layout/vList2"/>
    <dgm:cxn modelId="{228279B1-7DE0-449C-940A-FCB5C7CC9836}" srcId="{A5FB3C27-B549-4A7F-BEDB-2B705BE6CE64}" destId="{8EE2A0E4-D252-43E1-BB38-7B3496E4A3E8}" srcOrd="2" destOrd="0" parTransId="{8EACF917-8E4E-4DFD-8CC3-1DB41459DB51}" sibTransId="{72C1F9C7-907B-4465-864E-B2930A885291}"/>
    <dgm:cxn modelId="{7EC8C665-8625-4C17-9FB3-E2B7E8FD5F2C}" srcId="{A5FB3C27-B549-4A7F-BEDB-2B705BE6CE64}" destId="{1C8D73AB-D2AE-4E3C-B697-D6A5E7D02792}" srcOrd="4" destOrd="0" parTransId="{5C4EE8C8-C5E3-4168-A50C-9CCC0A6BE983}" sibTransId="{464C88D5-D9A9-494E-8DBB-1F8740C7FB72}"/>
    <dgm:cxn modelId="{30A4AC23-6774-4159-A8AC-69C1DEC41D33}" srcId="{A5FB3C27-B549-4A7F-BEDB-2B705BE6CE64}" destId="{14691BD1-6845-4A22-960E-8C78AC8E20C1}" srcOrd="3" destOrd="0" parTransId="{AA2AB2D0-264F-4544-A010-FF66067FBDDA}" sibTransId="{DE987761-35AD-4ED7-A6C3-B8083A65D44C}"/>
    <dgm:cxn modelId="{15F25BB0-E638-412C-A84A-F6C5015421E0}" type="presParOf" srcId="{E2EEBED7-B275-438A-9E89-FB4CE77C1670}" destId="{AACEC8E2-522B-446A-ABC8-E76A43CCEFC8}" srcOrd="0" destOrd="0" presId="urn:microsoft.com/office/officeart/2005/8/layout/vList2"/>
    <dgm:cxn modelId="{1F2D6AC0-18B4-4677-AB01-AF2854EC293A}" type="presParOf" srcId="{E2EEBED7-B275-438A-9E89-FB4CE77C1670}" destId="{F2B665C6-F88A-46B5-9B66-B9A8A4020396}" srcOrd="1" destOrd="0" presId="urn:microsoft.com/office/officeart/2005/8/layout/vList2"/>
    <dgm:cxn modelId="{D74C39A5-F69C-4900-B2C8-9A01BF65A45C}" type="presParOf" srcId="{E2EEBED7-B275-438A-9E89-FB4CE77C1670}" destId="{1F3CA159-5A3E-4D54-8AAE-BD539D81D3FB}" srcOrd="2" destOrd="0" presId="urn:microsoft.com/office/officeart/2005/8/layout/vList2"/>
    <dgm:cxn modelId="{87D3D320-84BC-4F78-A3BB-29D50835BEAC}" type="presParOf" srcId="{E2EEBED7-B275-438A-9E89-FB4CE77C1670}" destId="{80C18EB2-9E98-4875-BFA8-41217BEC834E}" srcOrd="3" destOrd="0" presId="urn:microsoft.com/office/officeart/2005/8/layout/vList2"/>
    <dgm:cxn modelId="{12D1CE1C-C436-419E-807C-BB6738FD89D2}" type="presParOf" srcId="{E2EEBED7-B275-438A-9E89-FB4CE77C1670}" destId="{B4010D8F-1E25-4C62-9D23-B45160931540}" srcOrd="4" destOrd="0" presId="urn:microsoft.com/office/officeart/2005/8/layout/vList2"/>
    <dgm:cxn modelId="{AA47CFC3-3F77-4865-98D9-85B3B317E415}" type="presParOf" srcId="{E2EEBED7-B275-438A-9E89-FB4CE77C1670}" destId="{AB2F20D2-3117-4BF3-9DF2-4C98C39CA26A}" srcOrd="5" destOrd="0" presId="urn:microsoft.com/office/officeart/2005/8/layout/vList2"/>
    <dgm:cxn modelId="{DFE21700-3F1B-45A3-873F-90E76D8FC2CE}" type="presParOf" srcId="{E2EEBED7-B275-438A-9E89-FB4CE77C1670}" destId="{2FE8413B-869F-4238-B508-EF9A2316F451}" srcOrd="6" destOrd="0" presId="urn:microsoft.com/office/officeart/2005/8/layout/vList2"/>
    <dgm:cxn modelId="{7C6585FC-D2BB-4248-818E-8F3C58DDAB85}" type="presParOf" srcId="{E2EEBED7-B275-438A-9E89-FB4CE77C1670}" destId="{170A6C90-2A25-4345-BD14-1E2B319B6EA2}" srcOrd="7" destOrd="0" presId="urn:microsoft.com/office/officeart/2005/8/layout/vList2"/>
    <dgm:cxn modelId="{DF835FFE-D709-4E9D-8630-C1F783E3D95C}" type="presParOf" srcId="{E2EEBED7-B275-438A-9E89-FB4CE77C1670}" destId="{4596D090-F3B0-4760-85B8-162E9700276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604F42-54F8-4957-A2F4-A0A3F5CFFBB0}" type="doc">
      <dgm:prSet loTypeId="urn:microsoft.com/office/officeart/2018/2/layout/IconLabelDescription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7F8CEF-2F09-4517-B21A-93E5CB0C1065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cs-CZ"/>
            <a:t>Webové stránky</a:t>
          </a:r>
          <a:endParaRPr lang="en-US"/>
        </a:p>
      </dgm:t>
    </dgm:pt>
    <dgm:pt modelId="{BC45896A-A156-4AB0-8479-FF993ED21650}" type="parTrans" cxnId="{B6C044D4-8074-4A74-98DA-3CBEF1438241}">
      <dgm:prSet/>
      <dgm:spPr/>
      <dgm:t>
        <a:bodyPr/>
        <a:lstStyle/>
        <a:p>
          <a:endParaRPr lang="en-US"/>
        </a:p>
      </dgm:t>
    </dgm:pt>
    <dgm:pt modelId="{9F0554B0-D890-4236-8989-A9DD09CFC015}" type="sibTrans" cxnId="{B6C044D4-8074-4A74-98DA-3CBEF1438241}">
      <dgm:prSet/>
      <dgm:spPr/>
      <dgm:t>
        <a:bodyPr/>
        <a:lstStyle/>
        <a:p>
          <a:endParaRPr lang="en-US"/>
        </a:p>
      </dgm:t>
    </dgm:pt>
    <dgm:pt modelId="{4134C4A3-19B7-4325-89C0-0B7F7C4159FC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cs-CZ" dirty="0"/>
            <a:t>Informační materiály</a:t>
          </a:r>
          <a:endParaRPr lang="en-US" dirty="0"/>
        </a:p>
      </dgm:t>
    </dgm:pt>
    <dgm:pt modelId="{FA924B8D-95B1-4F59-B792-1CF05D8D3478}" type="parTrans" cxnId="{4F0E5CE6-7487-4A2E-87BD-844DD01E80E2}">
      <dgm:prSet/>
      <dgm:spPr/>
      <dgm:t>
        <a:bodyPr/>
        <a:lstStyle/>
        <a:p>
          <a:endParaRPr lang="en-US"/>
        </a:p>
      </dgm:t>
    </dgm:pt>
    <dgm:pt modelId="{2BC46A79-DD68-4330-8D17-301D2FE9E4FB}" type="sibTrans" cxnId="{4F0E5CE6-7487-4A2E-87BD-844DD01E80E2}">
      <dgm:prSet/>
      <dgm:spPr/>
      <dgm:t>
        <a:bodyPr/>
        <a:lstStyle/>
        <a:p>
          <a:endParaRPr lang="en-US"/>
        </a:p>
      </dgm:t>
    </dgm:pt>
    <dgm:pt modelId="{0F9E4595-D3D2-49DB-B7A1-DDA0E4263FDA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cs-CZ" dirty="0"/>
            <a:t>Praktické výstupy</a:t>
          </a:r>
          <a:endParaRPr lang="en-US" dirty="0"/>
        </a:p>
      </dgm:t>
    </dgm:pt>
    <dgm:pt modelId="{6BF07325-1295-434A-86D8-08B778256561}" type="parTrans" cxnId="{97E03D1E-14E6-42E7-A816-04EC31E660AD}">
      <dgm:prSet/>
      <dgm:spPr/>
      <dgm:t>
        <a:bodyPr/>
        <a:lstStyle/>
        <a:p>
          <a:endParaRPr lang="en-US"/>
        </a:p>
      </dgm:t>
    </dgm:pt>
    <dgm:pt modelId="{86CB4494-1030-4EBB-8967-BAD0A33FA743}" type="sibTrans" cxnId="{97E03D1E-14E6-42E7-A816-04EC31E660AD}">
      <dgm:prSet/>
      <dgm:spPr/>
      <dgm:t>
        <a:bodyPr/>
        <a:lstStyle/>
        <a:p>
          <a:endParaRPr lang="en-US"/>
        </a:p>
      </dgm:t>
    </dgm:pt>
    <dgm:pt modelId="{177450B5-CCEE-413E-A285-D7A942A67D38}" type="pres">
      <dgm:prSet presAssocID="{6F604F42-54F8-4957-A2F4-A0A3F5CFFBB0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299FFEE1-0FDC-4EDE-AE8B-C4A2DD65B146}" type="pres">
      <dgm:prSet presAssocID="{377F8CEF-2F09-4517-B21A-93E5CB0C1065}" presName="compNode" presStyleCnt="0"/>
      <dgm:spPr/>
    </dgm:pt>
    <dgm:pt modelId="{0A06282F-D11E-4CC4-9EE0-8EE37F754959}" type="pres">
      <dgm:prSet presAssocID="{377F8CEF-2F09-4517-B21A-93E5CB0C1065}" presName="iconRect" presStyleLbl="node1" presStyleIdx="0" presStyleCnt="3" custLinFactNeighborX="58932" custLinFactNeighborY="-1255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Internet se souvislou výplní"/>
        </a:ext>
      </dgm:extLst>
    </dgm:pt>
    <dgm:pt modelId="{CE041F39-572B-48AB-A5C0-FA28978E0904}" type="pres">
      <dgm:prSet presAssocID="{377F8CEF-2F09-4517-B21A-93E5CB0C1065}" presName="iconSpace" presStyleCnt="0"/>
      <dgm:spPr/>
    </dgm:pt>
    <dgm:pt modelId="{7061DCE6-F8C7-4560-9AC1-404512827DCB}" type="pres">
      <dgm:prSet presAssocID="{377F8CEF-2F09-4517-B21A-93E5CB0C1065}" presName="parTx" presStyleLbl="revTx" presStyleIdx="0" presStyleCnt="6">
        <dgm:presLayoutVars>
          <dgm:chMax val="0"/>
          <dgm:chPref val="0"/>
        </dgm:presLayoutVars>
      </dgm:prSet>
      <dgm:spPr/>
      <dgm:t>
        <a:bodyPr/>
        <a:lstStyle/>
        <a:p>
          <a:endParaRPr lang="cs-CZ"/>
        </a:p>
      </dgm:t>
    </dgm:pt>
    <dgm:pt modelId="{B62CA96B-1F74-41D8-B510-D478B9D368A1}" type="pres">
      <dgm:prSet presAssocID="{377F8CEF-2F09-4517-B21A-93E5CB0C1065}" presName="txSpace" presStyleCnt="0"/>
      <dgm:spPr/>
    </dgm:pt>
    <dgm:pt modelId="{AEDEF5C0-3B4A-45C0-904D-830BB167C47E}" type="pres">
      <dgm:prSet presAssocID="{377F8CEF-2F09-4517-B21A-93E5CB0C1065}" presName="desTx" presStyleLbl="revTx" presStyleIdx="1" presStyleCnt="6">
        <dgm:presLayoutVars/>
      </dgm:prSet>
      <dgm:spPr/>
    </dgm:pt>
    <dgm:pt modelId="{E39021BB-9B76-42E3-AB89-54E31A638F1C}" type="pres">
      <dgm:prSet presAssocID="{9F0554B0-D890-4236-8989-A9DD09CFC015}" presName="sibTrans" presStyleCnt="0"/>
      <dgm:spPr/>
    </dgm:pt>
    <dgm:pt modelId="{AB790A48-8286-482D-AF59-6CD4ECA5F038}" type="pres">
      <dgm:prSet presAssocID="{4134C4A3-19B7-4325-89C0-0B7F7C4159FC}" presName="compNode" presStyleCnt="0"/>
      <dgm:spPr/>
    </dgm:pt>
    <dgm:pt modelId="{79EA31C7-F95D-4531-918B-BB6EB8BE6674}" type="pres">
      <dgm:prSet presAssocID="{4134C4A3-19B7-4325-89C0-0B7F7C4159FC}" presName="iconRect" presStyleLbl="node1" presStyleIdx="1" presStyleCnt="3" custLinFactNeighborX="69075" custLinFactNeighborY="-1357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Zavřená kniha se souvislou výplní"/>
        </a:ext>
      </dgm:extLst>
    </dgm:pt>
    <dgm:pt modelId="{DC9CB7F4-A860-4F15-A19C-10890208DE9F}" type="pres">
      <dgm:prSet presAssocID="{4134C4A3-19B7-4325-89C0-0B7F7C4159FC}" presName="iconSpace" presStyleCnt="0"/>
      <dgm:spPr/>
    </dgm:pt>
    <dgm:pt modelId="{E3B1C6AA-1DCB-4C47-AC05-620441DAA545}" type="pres">
      <dgm:prSet presAssocID="{4134C4A3-19B7-4325-89C0-0B7F7C4159FC}" presName="parTx" presStyleLbl="revTx" presStyleIdx="2" presStyleCnt="6" custLinFactNeighborX="-6459" custLinFactNeighborY="-1957">
        <dgm:presLayoutVars>
          <dgm:chMax val="0"/>
          <dgm:chPref val="0"/>
        </dgm:presLayoutVars>
      </dgm:prSet>
      <dgm:spPr/>
      <dgm:t>
        <a:bodyPr/>
        <a:lstStyle/>
        <a:p>
          <a:endParaRPr lang="cs-CZ"/>
        </a:p>
      </dgm:t>
    </dgm:pt>
    <dgm:pt modelId="{A769775A-A447-44FE-8CD0-BC49E449BCA3}" type="pres">
      <dgm:prSet presAssocID="{4134C4A3-19B7-4325-89C0-0B7F7C4159FC}" presName="txSpace" presStyleCnt="0"/>
      <dgm:spPr/>
    </dgm:pt>
    <dgm:pt modelId="{6101A28C-B878-4000-888F-AD8EAB31F2FC}" type="pres">
      <dgm:prSet presAssocID="{4134C4A3-19B7-4325-89C0-0B7F7C4159FC}" presName="desTx" presStyleLbl="revTx" presStyleIdx="3" presStyleCnt="6">
        <dgm:presLayoutVars/>
      </dgm:prSet>
      <dgm:spPr/>
    </dgm:pt>
    <dgm:pt modelId="{C3A53E86-278B-4DFC-8DC3-221345D6B80A}" type="pres">
      <dgm:prSet presAssocID="{2BC46A79-DD68-4330-8D17-301D2FE9E4FB}" presName="sibTrans" presStyleCnt="0"/>
      <dgm:spPr/>
    </dgm:pt>
    <dgm:pt modelId="{DB7046FF-C61B-4018-8CFB-8670EED824FA}" type="pres">
      <dgm:prSet presAssocID="{0F9E4595-D3D2-49DB-B7A1-DDA0E4263FDA}" presName="compNode" presStyleCnt="0"/>
      <dgm:spPr/>
    </dgm:pt>
    <dgm:pt modelId="{24B0711A-EE55-431B-AC15-9C6891C1F579}" type="pres">
      <dgm:prSet presAssocID="{0F9E4595-D3D2-49DB-B7A1-DDA0E4263FDA}" presName="iconRect" presStyleLbl="node1" presStyleIdx="2" presStyleCnt="3" custLinFactNeighborX="69628" custLinFactNeighborY="-1178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ardroom se souvislou výplní"/>
        </a:ext>
      </dgm:extLst>
    </dgm:pt>
    <dgm:pt modelId="{D2C3374B-BA75-41D8-B0A1-D9D5065B63C3}" type="pres">
      <dgm:prSet presAssocID="{0F9E4595-D3D2-49DB-B7A1-DDA0E4263FDA}" presName="iconSpace" presStyleCnt="0"/>
      <dgm:spPr/>
    </dgm:pt>
    <dgm:pt modelId="{9FDCC0EC-E643-45D3-B512-81D49B7F5E0B}" type="pres">
      <dgm:prSet presAssocID="{0F9E4595-D3D2-49DB-B7A1-DDA0E4263FDA}" presName="parTx" presStyleLbl="revTx" presStyleIdx="4" presStyleCnt="6">
        <dgm:presLayoutVars>
          <dgm:chMax val="0"/>
          <dgm:chPref val="0"/>
        </dgm:presLayoutVars>
      </dgm:prSet>
      <dgm:spPr/>
      <dgm:t>
        <a:bodyPr/>
        <a:lstStyle/>
        <a:p>
          <a:endParaRPr lang="cs-CZ"/>
        </a:p>
      </dgm:t>
    </dgm:pt>
    <dgm:pt modelId="{4A2041A5-3726-4522-ACE6-A20C565BF9FC}" type="pres">
      <dgm:prSet presAssocID="{0F9E4595-D3D2-49DB-B7A1-DDA0E4263FDA}" presName="txSpace" presStyleCnt="0"/>
      <dgm:spPr/>
    </dgm:pt>
    <dgm:pt modelId="{3B45A731-32FE-45D0-997E-B0163F27BD3C}" type="pres">
      <dgm:prSet presAssocID="{0F9E4595-D3D2-49DB-B7A1-DDA0E4263FDA}" presName="desTx" presStyleLbl="revTx" presStyleIdx="5" presStyleCnt="6">
        <dgm:presLayoutVars/>
      </dgm:prSet>
      <dgm:spPr/>
    </dgm:pt>
  </dgm:ptLst>
  <dgm:cxnLst>
    <dgm:cxn modelId="{ACE73AE6-E432-4676-8463-D39761FE26A5}" type="presOf" srcId="{4134C4A3-19B7-4325-89C0-0B7F7C4159FC}" destId="{E3B1C6AA-1DCB-4C47-AC05-620441DAA545}" srcOrd="0" destOrd="0" presId="urn:microsoft.com/office/officeart/2018/2/layout/IconLabelDescriptionList"/>
    <dgm:cxn modelId="{4D40A2E4-D112-4051-B1AC-2AD729D6B48D}" type="presOf" srcId="{6F604F42-54F8-4957-A2F4-A0A3F5CFFBB0}" destId="{177450B5-CCEE-413E-A285-D7A942A67D38}" srcOrd="0" destOrd="0" presId="urn:microsoft.com/office/officeart/2018/2/layout/IconLabelDescriptionList"/>
    <dgm:cxn modelId="{F6898092-3A5F-4E45-A8AD-3C565A35E57E}" type="presOf" srcId="{0F9E4595-D3D2-49DB-B7A1-DDA0E4263FDA}" destId="{9FDCC0EC-E643-45D3-B512-81D49B7F5E0B}" srcOrd="0" destOrd="0" presId="urn:microsoft.com/office/officeart/2018/2/layout/IconLabelDescriptionList"/>
    <dgm:cxn modelId="{AADBC4FA-54F4-4D53-946C-DE7A12E0D280}" type="presOf" srcId="{377F8CEF-2F09-4517-B21A-93E5CB0C1065}" destId="{7061DCE6-F8C7-4560-9AC1-404512827DCB}" srcOrd="0" destOrd="0" presId="urn:microsoft.com/office/officeart/2018/2/layout/IconLabelDescriptionList"/>
    <dgm:cxn modelId="{97E03D1E-14E6-42E7-A816-04EC31E660AD}" srcId="{6F604F42-54F8-4957-A2F4-A0A3F5CFFBB0}" destId="{0F9E4595-D3D2-49DB-B7A1-DDA0E4263FDA}" srcOrd="2" destOrd="0" parTransId="{6BF07325-1295-434A-86D8-08B778256561}" sibTransId="{86CB4494-1030-4EBB-8967-BAD0A33FA743}"/>
    <dgm:cxn modelId="{4F0E5CE6-7487-4A2E-87BD-844DD01E80E2}" srcId="{6F604F42-54F8-4957-A2F4-A0A3F5CFFBB0}" destId="{4134C4A3-19B7-4325-89C0-0B7F7C4159FC}" srcOrd="1" destOrd="0" parTransId="{FA924B8D-95B1-4F59-B792-1CF05D8D3478}" sibTransId="{2BC46A79-DD68-4330-8D17-301D2FE9E4FB}"/>
    <dgm:cxn modelId="{B6C044D4-8074-4A74-98DA-3CBEF1438241}" srcId="{6F604F42-54F8-4957-A2F4-A0A3F5CFFBB0}" destId="{377F8CEF-2F09-4517-B21A-93E5CB0C1065}" srcOrd="0" destOrd="0" parTransId="{BC45896A-A156-4AB0-8479-FF993ED21650}" sibTransId="{9F0554B0-D890-4236-8989-A9DD09CFC015}"/>
    <dgm:cxn modelId="{E363CEBE-38AA-473E-B3B2-8759C097BB45}" type="presParOf" srcId="{177450B5-CCEE-413E-A285-D7A942A67D38}" destId="{299FFEE1-0FDC-4EDE-AE8B-C4A2DD65B146}" srcOrd="0" destOrd="0" presId="urn:microsoft.com/office/officeart/2018/2/layout/IconLabelDescriptionList"/>
    <dgm:cxn modelId="{4D2E14A9-6226-4946-A229-ACFB5F912601}" type="presParOf" srcId="{299FFEE1-0FDC-4EDE-AE8B-C4A2DD65B146}" destId="{0A06282F-D11E-4CC4-9EE0-8EE37F754959}" srcOrd="0" destOrd="0" presId="urn:microsoft.com/office/officeart/2018/2/layout/IconLabelDescriptionList"/>
    <dgm:cxn modelId="{DB6C0381-13E7-42FE-A60F-954839F0C767}" type="presParOf" srcId="{299FFEE1-0FDC-4EDE-AE8B-C4A2DD65B146}" destId="{CE041F39-572B-48AB-A5C0-FA28978E0904}" srcOrd="1" destOrd="0" presId="urn:microsoft.com/office/officeart/2018/2/layout/IconLabelDescriptionList"/>
    <dgm:cxn modelId="{A26DED83-7DEE-476B-BC17-B83A123A03B3}" type="presParOf" srcId="{299FFEE1-0FDC-4EDE-AE8B-C4A2DD65B146}" destId="{7061DCE6-F8C7-4560-9AC1-404512827DCB}" srcOrd="2" destOrd="0" presId="urn:microsoft.com/office/officeart/2018/2/layout/IconLabelDescriptionList"/>
    <dgm:cxn modelId="{5F9475B3-0B97-45B0-9260-113B9E7B0CE8}" type="presParOf" srcId="{299FFEE1-0FDC-4EDE-AE8B-C4A2DD65B146}" destId="{B62CA96B-1F74-41D8-B510-D478B9D368A1}" srcOrd="3" destOrd="0" presId="urn:microsoft.com/office/officeart/2018/2/layout/IconLabelDescriptionList"/>
    <dgm:cxn modelId="{7599F22C-BF2A-4B03-A4A6-2B92248C154B}" type="presParOf" srcId="{299FFEE1-0FDC-4EDE-AE8B-C4A2DD65B146}" destId="{AEDEF5C0-3B4A-45C0-904D-830BB167C47E}" srcOrd="4" destOrd="0" presId="urn:microsoft.com/office/officeart/2018/2/layout/IconLabelDescriptionList"/>
    <dgm:cxn modelId="{6032721E-CAF1-4BD3-9D70-D4F1752D80CB}" type="presParOf" srcId="{177450B5-CCEE-413E-A285-D7A942A67D38}" destId="{E39021BB-9B76-42E3-AB89-54E31A638F1C}" srcOrd="1" destOrd="0" presId="urn:microsoft.com/office/officeart/2018/2/layout/IconLabelDescriptionList"/>
    <dgm:cxn modelId="{AC057DFC-DA5A-407E-A2C5-DCF12629AE10}" type="presParOf" srcId="{177450B5-CCEE-413E-A285-D7A942A67D38}" destId="{AB790A48-8286-482D-AF59-6CD4ECA5F038}" srcOrd="2" destOrd="0" presId="urn:microsoft.com/office/officeart/2018/2/layout/IconLabelDescriptionList"/>
    <dgm:cxn modelId="{B9585C34-5C1E-4A1A-A4B3-7673D10AAE5F}" type="presParOf" srcId="{AB790A48-8286-482D-AF59-6CD4ECA5F038}" destId="{79EA31C7-F95D-4531-918B-BB6EB8BE6674}" srcOrd="0" destOrd="0" presId="urn:microsoft.com/office/officeart/2018/2/layout/IconLabelDescriptionList"/>
    <dgm:cxn modelId="{00D9152E-178B-4D3C-8B92-F407428012FD}" type="presParOf" srcId="{AB790A48-8286-482D-AF59-6CD4ECA5F038}" destId="{DC9CB7F4-A860-4F15-A19C-10890208DE9F}" srcOrd="1" destOrd="0" presId="urn:microsoft.com/office/officeart/2018/2/layout/IconLabelDescriptionList"/>
    <dgm:cxn modelId="{7D4E5DA1-0E07-4B51-8796-D063F3A88384}" type="presParOf" srcId="{AB790A48-8286-482D-AF59-6CD4ECA5F038}" destId="{E3B1C6AA-1DCB-4C47-AC05-620441DAA545}" srcOrd="2" destOrd="0" presId="urn:microsoft.com/office/officeart/2018/2/layout/IconLabelDescriptionList"/>
    <dgm:cxn modelId="{88B1DBE6-51A5-40E4-B7BA-9B075815DE71}" type="presParOf" srcId="{AB790A48-8286-482D-AF59-6CD4ECA5F038}" destId="{A769775A-A447-44FE-8CD0-BC49E449BCA3}" srcOrd="3" destOrd="0" presId="urn:microsoft.com/office/officeart/2018/2/layout/IconLabelDescriptionList"/>
    <dgm:cxn modelId="{C3960895-A61D-46B9-A809-2C6487722885}" type="presParOf" srcId="{AB790A48-8286-482D-AF59-6CD4ECA5F038}" destId="{6101A28C-B878-4000-888F-AD8EAB31F2FC}" srcOrd="4" destOrd="0" presId="urn:microsoft.com/office/officeart/2018/2/layout/IconLabelDescriptionList"/>
    <dgm:cxn modelId="{F0411ADE-C455-4E64-A6BE-CCC82B6D6532}" type="presParOf" srcId="{177450B5-CCEE-413E-A285-D7A942A67D38}" destId="{C3A53E86-278B-4DFC-8DC3-221345D6B80A}" srcOrd="3" destOrd="0" presId="urn:microsoft.com/office/officeart/2018/2/layout/IconLabelDescriptionList"/>
    <dgm:cxn modelId="{AE25AC70-4073-494F-B130-C3502697EC1E}" type="presParOf" srcId="{177450B5-CCEE-413E-A285-D7A942A67D38}" destId="{DB7046FF-C61B-4018-8CFB-8670EED824FA}" srcOrd="4" destOrd="0" presId="urn:microsoft.com/office/officeart/2018/2/layout/IconLabelDescriptionList"/>
    <dgm:cxn modelId="{093A88E2-21AA-4BAF-AD01-AFF09FA9B798}" type="presParOf" srcId="{DB7046FF-C61B-4018-8CFB-8670EED824FA}" destId="{24B0711A-EE55-431B-AC15-9C6891C1F579}" srcOrd="0" destOrd="0" presId="urn:microsoft.com/office/officeart/2018/2/layout/IconLabelDescriptionList"/>
    <dgm:cxn modelId="{C07CC036-5E5F-4B0E-A6E8-C6381859280D}" type="presParOf" srcId="{DB7046FF-C61B-4018-8CFB-8670EED824FA}" destId="{D2C3374B-BA75-41D8-B0A1-D9D5065B63C3}" srcOrd="1" destOrd="0" presId="urn:microsoft.com/office/officeart/2018/2/layout/IconLabelDescriptionList"/>
    <dgm:cxn modelId="{D2D9F1B4-3869-45FB-879F-153C7B656391}" type="presParOf" srcId="{DB7046FF-C61B-4018-8CFB-8670EED824FA}" destId="{9FDCC0EC-E643-45D3-B512-81D49B7F5E0B}" srcOrd="2" destOrd="0" presId="urn:microsoft.com/office/officeart/2018/2/layout/IconLabelDescriptionList"/>
    <dgm:cxn modelId="{0D12B08B-5BEA-4D46-9E50-B6C3B7E3AE77}" type="presParOf" srcId="{DB7046FF-C61B-4018-8CFB-8670EED824FA}" destId="{4A2041A5-3726-4522-ACE6-A20C565BF9FC}" srcOrd="3" destOrd="0" presId="urn:microsoft.com/office/officeart/2018/2/layout/IconLabelDescriptionList"/>
    <dgm:cxn modelId="{D16846A3-0955-4208-A4CE-22FE5AD0B574}" type="presParOf" srcId="{DB7046FF-C61B-4018-8CFB-8670EED824FA}" destId="{3B45A731-32FE-45D0-997E-B0163F27BD3C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CEC8E2-522B-446A-ABC8-E76A43CCEFC8}">
      <dsp:nvSpPr>
        <dsp:cNvPr id="0" name=""/>
        <dsp:cNvSpPr/>
      </dsp:nvSpPr>
      <dsp:spPr>
        <a:xfrm>
          <a:off x="0" y="1702"/>
          <a:ext cx="6200775" cy="9773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600"/>
            </a:spcAft>
          </a:pPr>
          <a:r>
            <a:rPr lang="cs-CZ" sz="2400" b="1" kern="1200" dirty="0"/>
            <a:t>Jeseník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b="0" i="0" kern="1200" dirty="0"/>
            <a:t>Mgr. Eva Pacherníková, vedouci@ppp-jesenik.cz</a:t>
          </a:r>
          <a:endParaRPr lang="en-US" sz="2800" kern="1200" dirty="0"/>
        </a:p>
      </dsp:txBody>
      <dsp:txXfrm>
        <a:off x="47708" y="49410"/>
        <a:ext cx="6105359" cy="881887"/>
      </dsp:txXfrm>
    </dsp:sp>
    <dsp:sp modelId="{1F3CA159-5A3E-4D54-8AAE-BD539D81D3FB}">
      <dsp:nvSpPr>
        <dsp:cNvPr id="0" name=""/>
        <dsp:cNvSpPr/>
      </dsp:nvSpPr>
      <dsp:spPr>
        <a:xfrm>
          <a:off x="0" y="992394"/>
          <a:ext cx="6200775" cy="9773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600"/>
            </a:spcAft>
          </a:pPr>
          <a:r>
            <a:rPr lang="cs-CZ" sz="2400" b="1" kern="1200" dirty="0"/>
            <a:t>Šumperk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pt-BR" sz="1800" b="0" i="0" kern="1200" dirty="0"/>
            <a:t>Mgr. Markéta Horáková, marketa.horakova@ppp-sumperk.cz</a:t>
          </a:r>
          <a:endParaRPr lang="cs-CZ" sz="1600" kern="1200" dirty="0"/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47708" y="1040102"/>
        <a:ext cx="6105359" cy="881887"/>
      </dsp:txXfrm>
    </dsp:sp>
    <dsp:sp modelId="{B4010D8F-1E25-4C62-9D23-B45160931540}">
      <dsp:nvSpPr>
        <dsp:cNvPr id="0" name=""/>
        <dsp:cNvSpPr/>
      </dsp:nvSpPr>
      <dsp:spPr>
        <a:xfrm>
          <a:off x="0" y="1983085"/>
          <a:ext cx="6200775" cy="9773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/>
            <a:t>Olomouc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0" kern="1200" dirty="0">
              <a:latin typeface="+mn-lt"/>
              <a:cs typeface="Calibri" panose="020F0502020204030204" pitchFamily="34" charset="0"/>
            </a:rPr>
            <a:t>Mgr. Ondřej Kupčík, kupcikondrej@gmail.com</a:t>
          </a:r>
          <a:endParaRPr lang="en-US" sz="2000" b="0" kern="1200" dirty="0">
            <a:latin typeface="+mn-lt"/>
            <a:cs typeface="Calibri" panose="020F0502020204030204" pitchFamily="34" charset="0"/>
          </a:endParaRPr>
        </a:p>
      </dsp:txBody>
      <dsp:txXfrm>
        <a:off x="47708" y="2030793"/>
        <a:ext cx="6105359" cy="881887"/>
      </dsp:txXfrm>
    </dsp:sp>
    <dsp:sp modelId="{2FE8413B-869F-4238-B508-EF9A2316F451}">
      <dsp:nvSpPr>
        <dsp:cNvPr id="0" name=""/>
        <dsp:cNvSpPr/>
      </dsp:nvSpPr>
      <dsp:spPr>
        <a:xfrm>
          <a:off x="0" y="2973776"/>
          <a:ext cx="6200775" cy="9773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/>
            <a:t>Prostějov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b="0" i="0" kern="1200" dirty="0"/>
            <a:t>PhDr. Monika Krajčová, krajcova@ppp-prostejov.cz</a:t>
          </a:r>
          <a:endParaRPr lang="en-US" sz="2000" kern="1200" dirty="0"/>
        </a:p>
      </dsp:txBody>
      <dsp:txXfrm>
        <a:off x="47708" y="3021484"/>
        <a:ext cx="6105359" cy="881887"/>
      </dsp:txXfrm>
    </dsp:sp>
    <dsp:sp modelId="{4596D090-F3B0-4760-85B8-162E97002760}">
      <dsp:nvSpPr>
        <dsp:cNvPr id="0" name=""/>
        <dsp:cNvSpPr/>
      </dsp:nvSpPr>
      <dsp:spPr>
        <a:xfrm>
          <a:off x="0" y="3964468"/>
          <a:ext cx="6200775" cy="9773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/>
            <a:t>Přerov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b="0" i="0" kern="1200" dirty="0"/>
            <a:t>Bc. Kateřina Vařechová, metodikprerov.kcppo@gmail.cz</a:t>
          </a:r>
          <a:endParaRPr lang="en-US" sz="2000" kern="1200" dirty="0"/>
        </a:p>
      </dsp:txBody>
      <dsp:txXfrm>
        <a:off x="47708" y="4012176"/>
        <a:ext cx="6105359" cy="8818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06282F-D11E-4CC4-9EE0-8EE37F754959}">
      <dsp:nvSpPr>
        <dsp:cNvPr id="0" name=""/>
        <dsp:cNvSpPr/>
      </dsp:nvSpPr>
      <dsp:spPr>
        <a:xfrm>
          <a:off x="671972" y="669108"/>
          <a:ext cx="1132523" cy="113252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61DCE6-F8C7-4560-9AC1-404512827DCB}">
      <dsp:nvSpPr>
        <dsp:cNvPr id="0" name=""/>
        <dsp:cNvSpPr/>
      </dsp:nvSpPr>
      <dsp:spPr>
        <a:xfrm>
          <a:off x="4553" y="2024591"/>
          <a:ext cx="3235781" cy="485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1377950">
            <a:lnSpc>
              <a:spcPct val="10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cs-CZ" sz="3100" kern="1200"/>
            <a:t>Webové stránky</a:t>
          </a:r>
          <a:endParaRPr lang="en-US" sz="3100" kern="1200"/>
        </a:p>
      </dsp:txBody>
      <dsp:txXfrm>
        <a:off x="4553" y="2024591"/>
        <a:ext cx="3235781" cy="485367"/>
      </dsp:txXfrm>
    </dsp:sp>
    <dsp:sp modelId="{AEDEF5C0-3B4A-45C0-904D-830BB167C47E}">
      <dsp:nvSpPr>
        <dsp:cNvPr id="0" name=""/>
        <dsp:cNvSpPr/>
      </dsp:nvSpPr>
      <dsp:spPr>
        <a:xfrm>
          <a:off x="4553" y="2547532"/>
          <a:ext cx="3235781" cy="1424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EA31C7-F95D-4531-918B-BB6EB8BE6674}">
      <dsp:nvSpPr>
        <dsp:cNvPr id="0" name=""/>
        <dsp:cNvSpPr/>
      </dsp:nvSpPr>
      <dsp:spPr>
        <a:xfrm>
          <a:off x="4588887" y="657511"/>
          <a:ext cx="1132523" cy="113252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B1C6AA-1DCB-4C47-AC05-620441DAA545}">
      <dsp:nvSpPr>
        <dsp:cNvPr id="0" name=""/>
        <dsp:cNvSpPr/>
      </dsp:nvSpPr>
      <dsp:spPr>
        <a:xfrm>
          <a:off x="3597597" y="2015092"/>
          <a:ext cx="3235781" cy="485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1377950">
            <a:lnSpc>
              <a:spcPct val="10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cs-CZ" sz="3100" kern="1200" dirty="0"/>
            <a:t>Informační materiály</a:t>
          </a:r>
          <a:endParaRPr lang="en-US" sz="3100" kern="1200" dirty="0"/>
        </a:p>
      </dsp:txBody>
      <dsp:txXfrm>
        <a:off x="3597597" y="2015092"/>
        <a:ext cx="3235781" cy="485367"/>
      </dsp:txXfrm>
    </dsp:sp>
    <dsp:sp modelId="{6101A28C-B878-4000-888F-AD8EAB31F2FC}">
      <dsp:nvSpPr>
        <dsp:cNvPr id="0" name=""/>
        <dsp:cNvSpPr/>
      </dsp:nvSpPr>
      <dsp:spPr>
        <a:xfrm>
          <a:off x="3806596" y="2547532"/>
          <a:ext cx="3235781" cy="1424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B0711A-EE55-431B-AC15-9C6891C1F579}">
      <dsp:nvSpPr>
        <dsp:cNvPr id="0" name=""/>
        <dsp:cNvSpPr/>
      </dsp:nvSpPr>
      <dsp:spPr>
        <a:xfrm>
          <a:off x="8397193" y="677840"/>
          <a:ext cx="1132523" cy="113252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DCC0EC-E643-45D3-B512-81D49B7F5E0B}">
      <dsp:nvSpPr>
        <dsp:cNvPr id="0" name=""/>
        <dsp:cNvSpPr/>
      </dsp:nvSpPr>
      <dsp:spPr>
        <a:xfrm>
          <a:off x="7608639" y="2024591"/>
          <a:ext cx="3235781" cy="485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1377950">
            <a:lnSpc>
              <a:spcPct val="10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cs-CZ" sz="3100" kern="1200" dirty="0"/>
            <a:t>Praktické výstupy</a:t>
          </a:r>
          <a:endParaRPr lang="en-US" sz="3100" kern="1200" dirty="0"/>
        </a:p>
      </dsp:txBody>
      <dsp:txXfrm>
        <a:off x="7608639" y="2024591"/>
        <a:ext cx="3235781" cy="485367"/>
      </dsp:txXfrm>
    </dsp:sp>
    <dsp:sp modelId="{3B45A731-32FE-45D0-997E-B0163F27BD3C}">
      <dsp:nvSpPr>
        <dsp:cNvPr id="0" name=""/>
        <dsp:cNvSpPr/>
      </dsp:nvSpPr>
      <dsp:spPr>
        <a:xfrm>
          <a:off x="7608639" y="2547532"/>
          <a:ext cx="3235781" cy="1424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DDA7E7B7-7B09-4184-944A-F6275CA48C60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7912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7807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297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1438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7061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4479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3980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8840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7321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6229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DDA7E7B7-7B09-4184-944A-F6275CA48C60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cs-CZ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79403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DDA7E7B7-7B09-4184-944A-F6275CA48C60}" type="datetimeFigureOut">
              <a:rPr lang="cs-CZ" smtClean="0"/>
              <a:t>18.10.2021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85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BD976C13-68E6-4E25-B13E-FC3A2D3F66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1E24A02E-5FD2-428E-A1E4-FDF96B0B6CE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808B93E-0C39-407B-943D-71F2BAFB4CB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B68EA79-505F-48F7-A865-F5A2A1F69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503" y="770466"/>
            <a:ext cx="9292209" cy="4123267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cs-CZ" sz="9600" dirty="0">
                <a:solidFill>
                  <a:schemeClr val="accent1">
                    <a:lumMod val="75000"/>
                  </a:schemeClr>
                </a:solidFill>
              </a:rPr>
              <a:t>5</a:t>
            </a:r>
            <a:endParaRPr lang="en-US" sz="9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C7E1896-2992-48D4-85AC-95AB8AB147E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215466"/>
            <a:ext cx="12192000" cy="164253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Obrázek 18" descr="Obsah obrázku text, osoba, vázanka, interiér&#10;&#10;Popis byl vytvořen automaticky">
            <a:extLst>
              <a:ext uri="{FF2B5EF4-FFF2-40B4-BE49-F238E27FC236}">
                <a16:creationId xmlns:a16="http://schemas.microsoft.com/office/drawing/2014/main" id="{AB94364D-BD38-413D-9999-AD0B8DF15C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6" r="5760" b="20296"/>
          <a:stretch/>
        </p:blipFill>
        <p:spPr>
          <a:xfrm>
            <a:off x="0" y="0"/>
            <a:ext cx="12192000" cy="5215466"/>
          </a:xfrm>
          <a:prstGeom prst="rect">
            <a:avLst/>
          </a:prstGeom>
        </p:spPr>
      </p:pic>
      <p:sp>
        <p:nvSpPr>
          <p:cNvPr id="20" name="Nadpis 1">
            <a:extLst>
              <a:ext uri="{FF2B5EF4-FFF2-40B4-BE49-F238E27FC236}">
                <a16:creationId xmlns:a16="http://schemas.microsoft.com/office/drawing/2014/main" id="{586BDE1E-224D-4775-8A94-860CDF2FBB5F}"/>
              </a:ext>
            </a:extLst>
          </p:cNvPr>
          <p:cNvSpPr txBox="1">
            <a:spLocks/>
          </p:cNvSpPr>
          <p:nvPr/>
        </p:nvSpPr>
        <p:spPr>
          <a:xfrm>
            <a:off x="5931091" y="1787870"/>
            <a:ext cx="6530875" cy="8732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800" b="1" spc="0" dirty="0">
                <a:ln w="10160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Dokončené vzdělání </a:t>
            </a:r>
          </a:p>
        </p:txBody>
      </p:sp>
      <p:sp>
        <p:nvSpPr>
          <p:cNvPr id="21" name="Podnadpis 2">
            <a:extLst>
              <a:ext uri="{FF2B5EF4-FFF2-40B4-BE49-F238E27FC236}">
                <a16:creationId xmlns:a16="http://schemas.microsoft.com/office/drawing/2014/main" id="{26ABFB86-D5D3-40F5-9DEE-15DC2F8B1D1A}"/>
              </a:ext>
            </a:extLst>
          </p:cNvPr>
          <p:cNvSpPr txBox="1">
            <a:spLocks/>
          </p:cNvSpPr>
          <p:nvPr/>
        </p:nvSpPr>
        <p:spPr>
          <a:xfrm>
            <a:off x="5997767" y="2888592"/>
            <a:ext cx="4545763" cy="1439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7472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VSTUPENKA DO ŽIVOTA </a:t>
            </a:r>
          </a:p>
          <a:p>
            <a:r>
              <a:rPr lang="cs-CZ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FINANČNÍ JISTOTOU!</a:t>
            </a:r>
          </a:p>
          <a:p>
            <a:endParaRPr lang="cs-CZ" sz="1600" dirty="0">
              <a:solidFill>
                <a:srgbClr val="FFFFFF"/>
              </a:solidFill>
            </a:endParaRPr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2B3D78DB-F12D-400B-BE50-C2B12F88A6A7}"/>
              </a:ext>
            </a:extLst>
          </p:cNvPr>
          <p:cNvSpPr txBox="1"/>
          <p:nvPr/>
        </p:nvSpPr>
        <p:spPr>
          <a:xfrm>
            <a:off x="996263" y="5384967"/>
            <a:ext cx="10277249" cy="1318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800" dirty="0">
                <a:solidFill>
                  <a:schemeClr val="bg1"/>
                </a:solidFill>
              </a:rPr>
              <a:t>PhDr. Edita Bosáková – krajský metodik</a:t>
            </a:r>
          </a:p>
          <a:p>
            <a:pPr>
              <a:lnSpc>
                <a:spcPct val="150000"/>
              </a:lnSpc>
            </a:pPr>
            <a:r>
              <a:rPr lang="cs-CZ" sz="2800" dirty="0">
                <a:solidFill>
                  <a:schemeClr val="bg1"/>
                </a:solidFill>
              </a:rPr>
              <a:t>Krajské centrum prevence předčasných odchodů ze vzdělávání (KCPPO)</a:t>
            </a:r>
          </a:p>
        </p:txBody>
      </p:sp>
    </p:spTree>
    <p:extLst>
      <p:ext uri="{BB962C8B-B14F-4D97-AF65-F5344CB8AC3E}">
        <p14:creationId xmlns:p14="http://schemas.microsoft.com/office/powerpoint/2010/main" val="1411902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D333CBE-B699-4E3B-9F45-C045F77343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93E0B532-E7C1-485F-ACB8-249FAE3BD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504" y="770466"/>
            <a:ext cx="4205568" cy="5888029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cs-CZ" sz="4800" kern="1200" spc="-120" baseline="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/>
            </a:r>
            <a:br>
              <a:rPr lang="cs-CZ" sz="4800" kern="1200" spc="-120" baseline="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cs-CZ" sz="4800" dirty="0">
                <a:solidFill>
                  <a:srgbClr val="FFFFFF"/>
                </a:solidFill>
              </a:rPr>
              <a:t/>
            </a:r>
            <a:br>
              <a:rPr lang="cs-CZ" sz="4800" dirty="0">
                <a:solidFill>
                  <a:srgbClr val="FFFFFF"/>
                </a:solidFill>
              </a:rPr>
            </a:br>
            <a:r>
              <a:rPr lang="cs-CZ" sz="4800" dirty="0" smtClean="0">
                <a:solidFill>
                  <a:srgbClr val="FFFFFF"/>
                </a:solidFill>
              </a:rPr>
              <a:t/>
            </a:r>
            <a:br>
              <a:rPr lang="cs-CZ" sz="4800" dirty="0" smtClean="0">
                <a:solidFill>
                  <a:srgbClr val="FFFFFF"/>
                </a:solidFill>
              </a:rPr>
            </a:br>
            <a:r>
              <a:rPr lang="cs-CZ" sz="4800" dirty="0">
                <a:solidFill>
                  <a:srgbClr val="FFFFFF"/>
                </a:solidFill>
              </a:rPr>
              <a:t/>
            </a:r>
            <a:br>
              <a:rPr lang="cs-CZ" sz="4800" dirty="0">
                <a:solidFill>
                  <a:srgbClr val="FFFFFF"/>
                </a:solidFill>
              </a:rPr>
            </a:br>
            <a:r>
              <a:rPr lang="cs-CZ" sz="4800" dirty="0" smtClean="0">
                <a:solidFill>
                  <a:srgbClr val="FFFFFF"/>
                </a:solidFill>
              </a:rPr>
              <a:t/>
            </a:r>
            <a:br>
              <a:rPr lang="cs-CZ" sz="4800" dirty="0" smtClean="0">
                <a:solidFill>
                  <a:srgbClr val="FFFFFF"/>
                </a:solidFill>
              </a:rPr>
            </a:br>
            <a:r>
              <a:rPr lang="cs-CZ" sz="4800" dirty="0" smtClean="0">
                <a:solidFill>
                  <a:srgbClr val="FFFFFF"/>
                </a:solidFill>
              </a:rPr>
              <a:t/>
            </a:r>
            <a:br>
              <a:rPr lang="cs-CZ" sz="4800" dirty="0" smtClean="0">
                <a:solidFill>
                  <a:srgbClr val="FFFFFF"/>
                </a:solidFill>
              </a:rPr>
            </a:br>
            <a:r>
              <a:rPr lang="cs-CZ" sz="4800" dirty="0">
                <a:solidFill>
                  <a:srgbClr val="FFFFFF"/>
                </a:solidFill>
              </a:rPr>
              <a:t/>
            </a:r>
            <a:br>
              <a:rPr lang="cs-CZ" sz="4800" dirty="0">
                <a:solidFill>
                  <a:srgbClr val="FFFFFF"/>
                </a:solidFill>
              </a:rPr>
            </a:br>
            <a:r>
              <a:rPr lang="cs-CZ" sz="4800" dirty="0" smtClean="0">
                <a:solidFill>
                  <a:srgbClr val="FFFFFF"/>
                </a:solidFill>
              </a:rPr>
              <a:t>D</a:t>
            </a:r>
            <a:r>
              <a:rPr lang="cs-CZ" sz="4800" kern="1200" spc="-120" baseline="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ěkujeme</a:t>
            </a:r>
            <a:r>
              <a:rPr lang="en-US" sz="4800" kern="1200" spc="-120" baseline="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800" kern="1200" spc="-12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za </a:t>
            </a:r>
            <a:r>
              <a:rPr lang="cs-CZ" sz="4800" kern="1200" spc="-12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pozornost</a:t>
            </a:r>
            <a:r>
              <a:rPr lang="en-US" sz="4800" kern="1200" spc="-120" baseline="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</a:t>
            </a:r>
            <a:r>
              <a:rPr lang="cs-CZ" sz="4800" kern="1200" spc="-120" baseline="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/>
            </a:r>
            <a:br>
              <a:rPr lang="cs-CZ" sz="4800" kern="1200" spc="-120" baseline="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cs-CZ" sz="4800" kern="1200" spc="-120" baseline="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/>
            </a:r>
            <a:br>
              <a:rPr lang="cs-CZ" sz="4800" kern="1200" spc="-120" baseline="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cs-CZ" sz="3200" dirty="0" smtClean="0">
                <a:solidFill>
                  <a:srgbClr val="FFFFFF"/>
                </a:solidFill>
              </a:rPr>
              <a:t>PhDr. Edita Bosáková</a:t>
            </a:r>
            <a:br>
              <a:rPr lang="cs-CZ" sz="3200" dirty="0" smtClean="0">
                <a:solidFill>
                  <a:srgbClr val="FFFFFF"/>
                </a:solidFill>
              </a:rPr>
            </a:br>
            <a:r>
              <a:rPr lang="cs-CZ" sz="3200" dirty="0" smtClean="0">
                <a:solidFill>
                  <a:srgbClr val="FFFFFF"/>
                </a:solidFill>
              </a:rPr>
              <a:t>edita.bosakova@upol.cz</a:t>
            </a:r>
            <a:br>
              <a:rPr lang="cs-CZ" sz="3200" dirty="0" smtClean="0">
                <a:solidFill>
                  <a:srgbClr val="FFFFFF"/>
                </a:solidFill>
              </a:rPr>
            </a:br>
            <a:endParaRPr lang="en-US" sz="4800" kern="1200" spc="-120" baseline="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CA118C4-32A6-466D-8453-BA738103A06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52536" y="0"/>
            <a:ext cx="6739464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Obrázek 12" descr="Obsah obrázku text&#10;&#10;Popis byl vytvořen automaticky">
            <a:extLst>
              <a:ext uri="{FF2B5EF4-FFF2-40B4-BE49-F238E27FC236}">
                <a16:creationId xmlns:a16="http://schemas.microsoft.com/office/drawing/2014/main" id="{D081D5CE-F45C-4458-8CE5-C590AB2A17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050" y="770467"/>
            <a:ext cx="5708435" cy="1441370"/>
          </a:xfrm>
          <a:prstGeom prst="rect">
            <a:avLst/>
          </a:prstGeom>
        </p:spPr>
      </p:pic>
      <p:pic>
        <p:nvPicPr>
          <p:cNvPr id="15" name="Obrázek 14" descr="Obsah obrázku text&#10;&#10;Popis byl vytvořen automaticky">
            <a:extLst>
              <a:ext uri="{FF2B5EF4-FFF2-40B4-BE49-F238E27FC236}">
                <a16:creationId xmlns:a16="http://schemas.microsoft.com/office/drawing/2014/main" id="{C0DD6709-A45A-47A3-8790-6A64D8E24B1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64"/>
          <a:stretch/>
        </p:blipFill>
        <p:spPr>
          <a:xfrm>
            <a:off x="7076111" y="4825269"/>
            <a:ext cx="3492311" cy="1262264"/>
          </a:xfrm>
          <a:prstGeom prst="rect">
            <a:avLst/>
          </a:prstGeom>
        </p:spPr>
      </p:pic>
      <p:pic>
        <p:nvPicPr>
          <p:cNvPr id="16" name="Obrázek 15" descr="Obsah obrázku text&#10;&#10;Popis byl vytvořen automaticky">
            <a:extLst>
              <a:ext uri="{FF2B5EF4-FFF2-40B4-BE49-F238E27FC236}">
                <a16:creationId xmlns:a16="http://schemas.microsoft.com/office/drawing/2014/main" id="{BE32AADC-0D50-4AFD-B646-0CF4521BD1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739"/>
          <a:stretch/>
        </p:blipFill>
        <p:spPr>
          <a:xfrm>
            <a:off x="6298032" y="2979120"/>
            <a:ext cx="5161620" cy="126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351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54C4829-CF39-4CF4-973E-6F5A32F80A2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82600" cy="6858000"/>
          </a:xfrm>
          <a:prstGeom prst="rect">
            <a:avLst/>
          </a:prstGeom>
          <a:solidFill>
            <a:schemeClr val="accent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A3A9C56-F311-4DCB-9F46-907E8098B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3565" y="2394858"/>
            <a:ext cx="8909685" cy="1672045"/>
          </a:xfrm>
        </p:spPr>
        <p:txBody>
          <a:bodyPr anchor="b">
            <a:noAutofit/>
          </a:bodyPr>
          <a:lstStyle/>
          <a:p>
            <a:pPr algn="ctr">
              <a:lnSpc>
                <a:spcPct val="150000"/>
              </a:lnSpc>
            </a:pPr>
            <a:r>
              <a:rPr lang="cs-CZ" sz="3200" i="1" dirty="0">
                <a:solidFill>
                  <a:schemeClr val="accent1">
                    <a:lumMod val="75000"/>
                  </a:schemeClr>
                </a:solidFill>
              </a:rPr>
              <a:t>Motivujeme, vzděláváme, hledáme účinná řešení pro to, aby žáci a studenti dokončili úspěšně svá studia.</a:t>
            </a:r>
            <a:endParaRPr lang="cs-CZ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2E878673-0381-49C5-AD48-D3F1BF61F94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64"/>
          <a:stretch/>
        </p:blipFill>
        <p:spPr>
          <a:xfrm>
            <a:off x="7132687" y="4918560"/>
            <a:ext cx="3492311" cy="1262264"/>
          </a:xfrm>
          <a:prstGeom prst="rect">
            <a:avLst/>
          </a:prstGeom>
        </p:spPr>
      </p:pic>
      <p:pic>
        <p:nvPicPr>
          <p:cNvPr id="6" name="Obrázek 5" descr="Obsah obrázku text&#10;&#10;Popis byl vytvořen automaticky">
            <a:extLst>
              <a:ext uri="{FF2B5EF4-FFF2-40B4-BE49-F238E27FC236}">
                <a16:creationId xmlns:a16="http://schemas.microsoft.com/office/drawing/2014/main" id="{3533A262-CEFB-400D-9062-F6221C635F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545" y="648601"/>
            <a:ext cx="5708435" cy="1441370"/>
          </a:xfrm>
          <a:prstGeom prst="rect">
            <a:avLst/>
          </a:prstGeom>
        </p:spPr>
      </p:pic>
      <p:pic>
        <p:nvPicPr>
          <p:cNvPr id="7" name="Obrázek 6" descr="Obsah obrázku text&#10;&#10;Popis byl vytvořen automaticky">
            <a:extLst>
              <a:ext uri="{FF2B5EF4-FFF2-40B4-BE49-F238E27FC236}">
                <a16:creationId xmlns:a16="http://schemas.microsoft.com/office/drawing/2014/main" id="{6DB43646-33B7-4869-B7CA-EEE32B402FD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739"/>
          <a:stretch/>
        </p:blipFill>
        <p:spPr>
          <a:xfrm>
            <a:off x="1930249" y="4876801"/>
            <a:ext cx="5161620" cy="126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718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D989315A-2C36-4992-94C7-4955014C8C5D}"/>
              </a:ext>
            </a:extLst>
          </p:cNvPr>
          <p:cNvSpPr/>
          <p:nvPr/>
        </p:nvSpPr>
        <p:spPr>
          <a:xfrm>
            <a:off x="0" y="0"/>
            <a:ext cx="12192000" cy="1990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DF05DBF-F8CC-4255-B567-2EEF230DC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348317"/>
          </a:xfrm>
        </p:spPr>
        <p:txBody>
          <a:bodyPr>
            <a:normAutofit/>
          </a:bodyPr>
          <a:lstStyle/>
          <a:p>
            <a:r>
              <a:rPr lang="cs-CZ" sz="4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 jsou předčasné odchody ze vzdělávání 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1088777-A75C-478B-B942-5ABEFF3FA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656" y="2314575"/>
            <a:ext cx="9419844" cy="3905250"/>
          </a:xfrm>
        </p:spPr>
        <p:txBody>
          <a:bodyPr>
            <a:normAutofit lnSpcReduction="10000"/>
          </a:bodyPr>
          <a:lstStyle/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Odchod ze vzdělávání bez dostatečné kvalifikace ve věku 18 – 24 let.</a:t>
            </a:r>
          </a:p>
          <a:p>
            <a:pPr marL="342900"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Odchod po ukončení pouze nižšího sekundárního vzdělání či ještě nižšího vzdělání.</a:t>
            </a:r>
          </a:p>
          <a:p>
            <a:pPr marL="342900"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Neúčast v odborné přípravě.</a:t>
            </a:r>
          </a:p>
          <a:p>
            <a:pPr marL="342900"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Do předčasných odchodů ze vzdělávání zahrnujeme žáky, kteří:</a:t>
            </a:r>
          </a:p>
          <a:p>
            <a:pPr marL="719138" indent="-1762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střední školu nezahájili</a:t>
            </a:r>
          </a:p>
          <a:p>
            <a:pPr marL="719138" indent="-1762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před dokončením programu předčasně ukončili činnost</a:t>
            </a:r>
          </a:p>
          <a:p>
            <a:pPr marL="719138" indent="-1762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neuspěli při závěrečných zkouškách</a:t>
            </a:r>
          </a:p>
          <a:p>
            <a:endParaRPr lang="cs-CZ" sz="2000" dirty="0"/>
          </a:p>
        </p:txBody>
      </p:sp>
      <p:pic>
        <p:nvPicPr>
          <p:cNvPr id="3074" name="Picture 2" descr="School Icon Community - Free vector graphic on Pixabay">
            <a:extLst>
              <a:ext uri="{FF2B5EF4-FFF2-40B4-BE49-F238E27FC236}">
                <a16:creationId xmlns:a16="http://schemas.microsoft.com/office/drawing/2014/main" id="{18502749-56B8-4C96-90FF-85BBC6C2F2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4449">
            <a:off x="9269960" y="4438423"/>
            <a:ext cx="1800316" cy="18003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63611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D6F6937-3B5A-4391-9F37-58A571B362A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8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2EB23CDE-BB79-4FCE-BA71-4993C00B8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224" y="705394"/>
            <a:ext cx="3114266" cy="13237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cs-CZ" sz="4000" dirty="0">
                <a:solidFill>
                  <a:srgbClr val="FFFFFF"/>
                </a:solidFill>
              </a:rPr>
              <a:t>Aktuální situace v ČR</a:t>
            </a:r>
          </a:p>
        </p:txBody>
      </p:sp>
      <p:graphicFrame>
        <p:nvGraphicFramePr>
          <p:cNvPr id="5" name="Zástupný obsah 4">
            <a:extLst>
              <a:ext uri="{FF2B5EF4-FFF2-40B4-BE49-F238E27FC236}">
                <a16:creationId xmlns:a16="http://schemas.microsoft.com/office/drawing/2014/main" id="{DE6676C3-E9EC-4DEF-BAE7-AA8699BAA8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5143796"/>
              </p:ext>
            </p:extLst>
          </p:nvPr>
        </p:nvGraphicFramePr>
        <p:xfrm>
          <a:off x="4725353" y="1171757"/>
          <a:ext cx="6815137" cy="4984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ovéPole 3">
            <a:extLst>
              <a:ext uri="{FF2B5EF4-FFF2-40B4-BE49-F238E27FC236}">
                <a16:creationId xmlns:a16="http://schemas.microsoft.com/office/drawing/2014/main" id="{AB3B8EF1-6BB2-41BD-8B5B-EF85C59A544D}"/>
              </a:ext>
            </a:extLst>
          </p:cNvPr>
          <p:cNvSpPr txBox="1"/>
          <p:nvPr/>
        </p:nvSpPr>
        <p:spPr>
          <a:xfrm>
            <a:off x="531223" y="2569029"/>
            <a:ext cx="3114266" cy="295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1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Zatímco v EU se průměrné procento předčasných odchodů snižuje..</a:t>
            </a:r>
            <a:br>
              <a:rPr lang="cs-CZ" sz="1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(ze 14,7 % na 10,6 %)</a:t>
            </a:r>
            <a:br>
              <a:rPr lang="cs-CZ" sz="1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cs-CZ" sz="1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..v ČR je trend opačný </a:t>
            </a:r>
            <a:br>
              <a:rPr lang="cs-CZ" sz="1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(z 5,6 % na 6,7 %)</a:t>
            </a:r>
            <a:endParaRPr lang="cs-CZ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103873CF-B2D7-41D7-9939-A4120DADDED5}"/>
              </a:ext>
            </a:extLst>
          </p:cNvPr>
          <p:cNvSpPr txBox="1"/>
          <p:nvPr/>
        </p:nvSpPr>
        <p:spPr>
          <a:xfrm>
            <a:off x="5307645" y="5390147"/>
            <a:ext cx="614641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2009     2010      2011      2012     2013      2014     2015     2016      2017      2018     2019      2020</a:t>
            </a:r>
          </a:p>
        </p:txBody>
      </p:sp>
    </p:spTree>
    <p:extLst>
      <p:ext uri="{BB962C8B-B14F-4D97-AF65-F5344CB8AC3E}">
        <p14:creationId xmlns:p14="http://schemas.microsoft.com/office/powerpoint/2010/main" val="2814100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CD333CBE-B699-4E3B-9F45-C045F77343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BF8BF1C-4420-461E-8C0C-BC7710A11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505" y="542925"/>
            <a:ext cx="6387846" cy="647698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80000"/>
              </a:lnSpc>
            </a:pPr>
            <a:r>
              <a:rPr lang="cs-CZ" sz="4800" kern="1200" spc="-12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Olomoucký kraj</a:t>
            </a:r>
            <a:endParaRPr lang="en-US" sz="4800" kern="1200" spc="-120" baseline="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3F854FE-0B1E-4902-A4C6-5DB97EC3EF2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2944" y="0"/>
            <a:ext cx="4639056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28" name="TextovéPole 2">
            <a:extLst>
              <a:ext uri="{FF2B5EF4-FFF2-40B4-BE49-F238E27FC236}">
                <a16:creationId xmlns:a16="http://schemas.microsoft.com/office/drawing/2014/main" id="{F09B16B2-EFF6-479A-8361-A5C48AF177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3657318"/>
              </p:ext>
            </p:extLst>
          </p:nvPr>
        </p:nvGraphicFramePr>
        <p:xfrm>
          <a:off x="676275" y="1552574"/>
          <a:ext cx="6200775" cy="4943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Obsah obrázku mapa&#10;&#10;Popis byl vytvořen automaticky">
            <a:extLst>
              <a:ext uri="{FF2B5EF4-FFF2-40B4-BE49-F238E27FC236}">
                <a16:creationId xmlns:a16="http://schemas.microsoft.com/office/drawing/2014/main" id="{B82C004D-24C2-4F57-BF28-8F8DA5CB52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1190623"/>
            <a:ext cx="3467100" cy="4622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1901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D59FCA44-2536-4018-BE99-9CB7FBDE3A7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71065"/>
            <a:ext cx="12192000" cy="12869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5E4AFBFD-AC08-4450-8DFD-DD86609CA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200508"/>
            <a:ext cx="10544174" cy="1658198"/>
          </a:xfrm>
        </p:spPr>
        <p:txBody>
          <a:bodyPr>
            <a:normAutofit/>
          </a:bodyPr>
          <a:lstStyle/>
          <a:p>
            <a:r>
              <a:rPr lang="cs-CZ" sz="4400" dirty="0">
                <a:solidFill>
                  <a:schemeClr val="accent1">
                    <a:lumMod val="75000"/>
                  </a:schemeClr>
                </a:solidFill>
              </a:rPr>
              <a:t>Na čem aktuálně pracujeme</a:t>
            </a:r>
          </a:p>
        </p:txBody>
      </p:sp>
      <p:graphicFrame>
        <p:nvGraphicFramePr>
          <p:cNvPr id="12" name="Zástupný obsah 2">
            <a:extLst>
              <a:ext uri="{FF2B5EF4-FFF2-40B4-BE49-F238E27FC236}">
                <a16:creationId xmlns:a16="http://schemas.microsoft.com/office/drawing/2014/main" id="{25481708-55B3-4379-BB9B-D988D116E9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6669981"/>
              </p:ext>
            </p:extLst>
          </p:nvPr>
        </p:nvGraphicFramePr>
        <p:xfrm>
          <a:off x="942975" y="1996018"/>
          <a:ext cx="10848975" cy="3501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07702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54C4829-CF39-4CF4-973E-6F5A32F80A2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82600" cy="6858000"/>
          </a:xfrm>
          <a:prstGeom prst="rect">
            <a:avLst/>
          </a:prstGeom>
          <a:solidFill>
            <a:schemeClr val="accent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11A036A-7D9A-4DB7-8925-41CD87943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199" y="1981089"/>
            <a:ext cx="5264151" cy="4438761"/>
          </a:xfrm>
        </p:spPr>
        <p:txBody>
          <a:bodyPr>
            <a:normAutofit/>
          </a:bodyPr>
          <a:lstStyle/>
          <a:p>
            <a:pPr marL="361950" indent="-3619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/>
                </a:solidFill>
              </a:rPr>
              <a:t>Stávající: www.ikap2.ikap.cz</a:t>
            </a:r>
          </a:p>
          <a:p>
            <a:pPr marL="361950" indent="-3619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chemeClr val="tx1"/>
                </a:solidFill>
              </a:rPr>
              <a:t>Výhledově: www.ikap.cz</a:t>
            </a:r>
            <a:endParaRPr lang="cs-CZ" dirty="0">
              <a:solidFill>
                <a:schemeClr val="tx1"/>
              </a:solidFill>
            </a:endParaRPr>
          </a:p>
          <a:p>
            <a:pPr marL="361950" indent="-3619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cs-CZ" dirty="0"/>
          </a:p>
          <a:p>
            <a:pPr marL="361950" indent="-3619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/>
              <a:t>/ krajské-centrum-prevence-předčasných-odchodů-ze vzdělávání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C1EA4E55-9FDB-4E66-A70E-9302F942C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9" y="200025"/>
            <a:ext cx="5635626" cy="1211796"/>
          </a:xfrm>
        </p:spPr>
        <p:txBody>
          <a:bodyPr anchor="b">
            <a:normAutofit/>
          </a:bodyPr>
          <a:lstStyle/>
          <a:p>
            <a:r>
              <a:rPr lang="cs-CZ" sz="4800" dirty="0"/>
              <a:t>Webové stránky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3F5E18A4-527E-4817-851B-7F2120A0C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200025"/>
            <a:ext cx="5081029" cy="63932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Obdélník 6" descr="Internet se souvislou výplní">
            <a:extLst>
              <a:ext uri="{FF2B5EF4-FFF2-40B4-BE49-F238E27FC236}">
                <a16:creationId xmlns:a16="http://schemas.microsoft.com/office/drawing/2014/main" id="{97322EB7-5CF6-438B-B357-DB1CD16D9549}"/>
              </a:ext>
            </a:extLst>
          </p:cNvPr>
          <p:cNvSpPr/>
          <p:nvPr/>
        </p:nvSpPr>
        <p:spPr>
          <a:xfrm>
            <a:off x="3135453" y="5166786"/>
            <a:ext cx="1132523" cy="1132523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49497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54C4829-CF39-4CF4-973E-6F5A32F80A2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82600" cy="6858000"/>
          </a:xfrm>
          <a:prstGeom prst="rect">
            <a:avLst/>
          </a:prstGeom>
          <a:solidFill>
            <a:schemeClr val="accent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E1C5B96-6CDA-488C-AA65-F3ED0F9E5D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9522" y="2295525"/>
            <a:ext cx="6003235" cy="3670824"/>
          </a:xfrm>
        </p:spPr>
        <p:txBody>
          <a:bodyPr>
            <a:normAutofit fontScale="92500"/>
          </a:bodyPr>
          <a:lstStyle/>
          <a:p>
            <a:pPr marL="361950" indent="-3619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/>
              <a:t>Prezentace</a:t>
            </a:r>
          </a:p>
          <a:p>
            <a:pPr marL="361950" indent="-3619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/>
              <a:t>Příručka pro metodiky a pracovníky ŠPP</a:t>
            </a:r>
          </a:p>
          <a:p>
            <a:pPr marL="361950" indent="0">
              <a:buNone/>
            </a:pPr>
            <a:r>
              <a:rPr lang="cs-CZ" dirty="0"/>
              <a:t>……………………………………………..…………………….</a:t>
            </a:r>
          </a:p>
          <a:p>
            <a:pPr marL="361950" indent="-361950">
              <a:lnSpc>
                <a:spcPct val="15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cs-CZ" dirty="0"/>
              <a:t>Plakát – „Cesta žáka kariérovým poradenstvím“</a:t>
            </a:r>
          </a:p>
          <a:p>
            <a:pPr marL="361950" indent="-3619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/>
              <a:t>Příklady dobré praxe</a:t>
            </a:r>
          </a:p>
          <a:p>
            <a:pPr marL="361950" indent="-361950">
              <a:buFont typeface="Arial" panose="020B0604020202020204" pitchFamily="34" charset="0"/>
              <a:buChar char="•"/>
            </a:pPr>
            <a:endParaRPr lang="cs-CZ" dirty="0"/>
          </a:p>
          <a:p>
            <a:pPr marL="361950" indent="-3619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EEE0A11-1BEC-4237-8260-DE854B88E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84772"/>
            <a:ext cx="5429250" cy="1351598"/>
          </a:xfrm>
        </p:spPr>
        <p:txBody>
          <a:bodyPr anchor="b">
            <a:normAutofit/>
          </a:bodyPr>
          <a:lstStyle/>
          <a:p>
            <a:r>
              <a:rPr lang="cs-CZ" sz="4800" dirty="0"/>
              <a:t>Informační materiály</a:t>
            </a:r>
          </a:p>
        </p:txBody>
      </p:sp>
      <p:sp>
        <p:nvSpPr>
          <p:cNvPr id="5" name="Obdélník 4" descr="Zavřená kniha se souvislou výplní">
            <a:extLst>
              <a:ext uri="{FF2B5EF4-FFF2-40B4-BE49-F238E27FC236}">
                <a16:creationId xmlns:a16="http://schemas.microsoft.com/office/drawing/2014/main" id="{E375C592-E291-4D1B-B4FE-FE6A4AFD2278}"/>
              </a:ext>
            </a:extLst>
          </p:cNvPr>
          <p:cNvSpPr/>
          <p:nvPr/>
        </p:nvSpPr>
        <p:spPr>
          <a:xfrm rot="679619">
            <a:off x="10400046" y="5400088"/>
            <a:ext cx="1132523" cy="1132523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DF46B970-A184-44E7-85AA-A89E7E4CE8F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7678">
            <a:off x="1123802" y="766020"/>
            <a:ext cx="3864517" cy="54651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5429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54C4829-CF39-4CF4-973E-6F5A32F80A2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82600" cy="6858000"/>
          </a:xfrm>
          <a:prstGeom prst="rect">
            <a:avLst/>
          </a:prstGeom>
          <a:solidFill>
            <a:schemeClr val="accent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E1C5B96-6CDA-488C-AA65-F3ED0F9E5D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1127" y="2295525"/>
            <a:ext cx="5798902" cy="3670824"/>
          </a:xfrm>
        </p:spPr>
        <p:txBody>
          <a:bodyPr>
            <a:normAutofit/>
          </a:bodyPr>
          <a:lstStyle/>
          <a:p>
            <a:pPr marL="361950" indent="-3619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/>
              <a:t>Dotazník „studijní spokojenosti žáků“</a:t>
            </a:r>
          </a:p>
          <a:p>
            <a:pPr marL="361950" indent="-3619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/>
              <a:t>Vzorová výuková hodina pro výchovné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cs-CZ" dirty="0"/>
              <a:t>      poradce</a:t>
            </a:r>
          </a:p>
          <a:p>
            <a:pPr marL="361950" indent="-3619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/>
              <a:t>Krátký animovaný film – „</a:t>
            </a:r>
            <a:r>
              <a:rPr lang="cs-CZ" i="0" dirty="0">
                <a:solidFill>
                  <a:srgbClr val="000000"/>
                </a:solidFill>
                <a:effectLst/>
                <a:cs typeface="Calibri" panose="020F0502020204030204" pitchFamily="34" charset="0"/>
              </a:rPr>
              <a:t>Motivace žáků základních škol ke studiu podporovaných obor“</a:t>
            </a:r>
            <a:endParaRPr lang="cs-CZ" dirty="0">
              <a:cs typeface="Calibri" panose="020F0502020204030204" pitchFamily="34" charset="0"/>
            </a:endParaRPr>
          </a:p>
          <a:p>
            <a:pPr marL="361950" indent="-361950">
              <a:buFont typeface="Arial" panose="020B0604020202020204" pitchFamily="34" charset="0"/>
              <a:buChar char="•"/>
            </a:pPr>
            <a:endParaRPr lang="cs-CZ" dirty="0"/>
          </a:p>
          <a:p>
            <a:pPr marL="361950" indent="-3619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EEE0A11-1BEC-4237-8260-DE854B88E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66725"/>
            <a:ext cx="10306050" cy="1351598"/>
          </a:xfrm>
        </p:spPr>
        <p:txBody>
          <a:bodyPr anchor="b">
            <a:normAutofit/>
          </a:bodyPr>
          <a:lstStyle/>
          <a:p>
            <a:r>
              <a:rPr lang="cs-CZ" sz="4800" dirty="0"/>
              <a:t>Praktické výstupy</a:t>
            </a:r>
          </a:p>
        </p:txBody>
      </p:sp>
      <p:sp>
        <p:nvSpPr>
          <p:cNvPr id="5" name="Obdélník 4" descr="Boardroom se souvislou výplní">
            <a:extLst>
              <a:ext uri="{FF2B5EF4-FFF2-40B4-BE49-F238E27FC236}">
                <a16:creationId xmlns:a16="http://schemas.microsoft.com/office/drawing/2014/main" id="{4314AC10-5029-41DC-9804-BCE3ACDCF718}"/>
              </a:ext>
            </a:extLst>
          </p:cNvPr>
          <p:cNvSpPr/>
          <p:nvPr/>
        </p:nvSpPr>
        <p:spPr>
          <a:xfrm rot="620762">
            <a:off x="5712851" y="5535259"/>
            <a:ext cx="1132523" cy="1132523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6" name="Obrázek 5" descr="Obsah obrázku text, pracovní, dokument&#10;&#10;Popis byl vytvořen automaticky">
            <a:extLst>
              <a:ext uri="{FF2B5EF4-FFF2-40B4-BE49-F238E27FC236}">
                <a16:creationId xmlns:a16="http://schemas.microsoft.com/office/drawing/2014/main" id="{6F4E35DB-3B11-4B25-A076-3DA4F541DAE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1" r="23630"/>
          <a:stretch/>
        </p:blipFill>
        <p:spPr>
          <a:xfrm>
            <a:off x="7734208" y="0"/>
            <a:ext cx="5331279" cy="6858000"/>
          </a:xfrm>
          <a:prstGeom prst="trapezoid">
            <a:avLst>
              <a:gd name="adj" fmla="val 16282"/>
            </a:avLst>
          </a:prstGeom>
        </p:spPr>
      </p:pic>
    </p:spTree>
    <p:extLst>
      <p:ext uri="{BB962C8B-B14F-4D97-AF65-F5344CB8AC3E}">
        <p14:creationId xmlns:p14="http://schemas.microsoft.com/office/powerpoint/2010/main" val="1009633594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e">
  <a:themeElements>
    <a:clrScheme name="Metropole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e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TM03457491[[fn=Metropole]]</Template>
  <TotalTime>444</TotalTime>
  <Words>290</Words>
  <Application>Microsoft Office PowerPoint</Application>
  <PresentationFormat>Širokoúhlá obrazovka</PresentationFormat>
  <Paragraphs>51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Metropole</vt:lpstr>
      <vt:lpstr>5</vt:lpstr>
      <vt:lpstr>Motivujeme, vzděláváme, hledáme účinná řešení pro to, aby žáci a studenti dokončili úspěšně svá studia.</vt:lpstr>
      <vt:lpstr>Co jsou předčasné odchody ze vzdělávání ?</vt:lpstr>
      <vt:lpstr>Aktuální situace v ČR</vt:lpstr>
      <vt:lpstr>Olomoucký kraj</vt:lpstr>
      <vt:lpstr>Na čem aktuálně pracujeme</vt:lpstr>
      <vt:lpstr>Webové stránky</vt:lpstr>
      <vt:lpstr>Informační materiály</vt:lpstr>
      <vt:lpstr>Praktické výstupy</vt:lpstr>
      <vt:lpstr>       Děkujeme za pozornost.  PhDr. Edita Bosáková edita.bosakova@upol.cz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</dc:title>
  <dc:creator>Markéta Hýblová</dc:creator>
  <cp:lastModifiedBy>Kocych Tomáš</cp:lastModifiedBy>
  <cp:revision>9</cp:revision>
  <dcterms:created xsi:type="dcterms:W3CDTF">2021-10-14T09:05:13Z</dcterms:created>
  <dcterms:modified xsi:type="dcterms:W3CDTF">2021-10-18T09:03:11Z</dcterms:modified>
</cp:coreProperties>
</file>