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88" r:id="rId4"/>
    <p:sldId id="289" r:id="rId5"/>
    <p:sldId id="290" r:id="rId6"/>
    <p:sldId id="287" r:id="rId7"/>
    <p:sldId id="291" r:id="rId8"/>
    <p:sldId id="285" r:id="rId9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78632" autoAdjust="0"/>
  </p:normalViewPr>
  <p:slideViewPr>
    <p:cSldViewPr>
      <p:cViewPr>
        <p:scale>
          <a:sx n="80" d="100"/>
          <a:sy n="80" d="100"/>
        </p:scale>
        <p:origin x="-750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76872"/>
            <a:ext cx="8208912" cy="1872208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Informace z 1. ustavujícího zasedání</a:t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/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>Národní stálé konference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085184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2. zasedání RSK OK, 18. 2. 2015 Olomouc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Národní stálá konference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256584"/>
          </a:xfrm>
        </p:spPr>
        <p:txBody>
          <a:bodyPr/>
          <a:lstStyle/>
          <a:p>
            <a:r>
              <a:rPr lang="cs-CZ" sz="3200" dirty="0" smtClean="0"/>
              <a:t>Národní stálá konference (NSK) </a:t>
            </a:r>
          </a:p>
          <a:p>
            <a:pPr lvl="1"/>
            <a:r>
              <a:rPr lang="cs-CZ" sz="2800" b="0" dirty="0" smtClean="0"/>
              <a:t>Ustavující zasedání proběhlo 23. 1. 2015</a:t>
            </a:r>
          </a:p>
          <a:p>
            <a:pPr lvl="1"/>
            <a:endParaRPr lang="cs-CZ" sz="2800" b="0" dirty="0" smtClean="0"/>
          </a:p>
          <a:p>
            <a:pPr lvl="1"/>
            <a:r>
              <a:rPr lang="cs-CZ" sz="2800" b="0" dirty="0" smtClean="0"/>
              <a:t>Program:</a:t>
            </a:r>
          </a:p>
          <a:p>
            <a:pPr lvl="2"/>
            <a:r>
              <a:rPr lang="cs-CZ" sz="2400" b="0" dirty="0" smtClean="0"/>
              <a:t>Statut a jednací řád NSK</a:t>
            </a:r>
          </a:p>
          <a:p>
            <a:pPr lvl="2"/>
            <a:r>
              <a:rPr lang="cs-CZ" sz="2400" b="0" dirty="0" smtClean="0"/>
              <a:t>Řízení územní dimenze + schéma</a:t>
            </a:r>
          </a:p>
          <a:p>
            <a:pPr lvl="2"/>
            <a:r>
              <a:rPr lang="cs-CZ" sz="2400" b="0" dirty="0" smtClean="0"/>
              <a:t>Informace o stavu vyjednávání OP ČR</a:t>
            </a:r>
          </a:p>
          <a:p>
            <a:pPr lvl="2"/>
            <a:r>
              <a:rPr lang="cs-CZ" sz="2400" b="0" dirty="0" smtClean="0"/>
              <a:t>Informace o přípravě RAP SRR</a:t>
            </a:r>
            <a:endParaRPr lang="cs-CZ" sz="2400" b="0" dirty="0"/>
          </a:p>
        </p:txBody>
      </p:sp>
    </p:spTree>
    <p:extLst>
      <p:ext uri="{BB962C8B-B14F-4D97-AF65-F5344CB8AC3E}">
        <p14:creationId xmlns:p14="http://schemas.microsoft.com/office/powerpoint/2010/main" val="40079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Statut a Jednací řád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412776"/>
            <a:ext cx="8784976" cy="5256584"/>
          </a:xfrm>
        </p:spPr>
        <p:txBody>
          <a:bodyPr/>
          <a:lstStyle/>
          <a:p>
            <a:r>
              <a:rPr lang="cs-CZ" sz="3200" dirty="0"/>
              <a:t>Statut a jednací řád </a:t>
            </a:r>
            <a:r>
              <a:rPr lang="cs-CZ" sz="3200" dirty="0" smtClean="0"/>
              <a:t>NSK</a:t>
            </a:r>
          </a:p>
          <a:p>
            <a:pPr lvl="1"/>
            <a:r>
              <a:rPr lang="cs-CZ" sz="2800" b="0" dirty="0" smtClean="0"/>
              <a:t>Návrh změn v dokumentech ze strany MMR:</a:t>
            </a:r>
            <a:endParaRPr lang="cs-CZ" sz="28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odstranění nesouladu v </a:t>
            </a:r>
            <a:r>
              <a:rPr lang="cs-CZ" sz="2400" b="0" dirty="0" smtClean="0"/>
              <a:t>termínech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zpřesnění členství věcných gestorů prioritních os </a:t>
            </a:r>
            <a:r>
              <a:rPr lang="cs-CZ" sz="2400" b="0" dirty="0" smtClean="0"/>
              <a:t>OP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nominování náhradníků stálých hostů</a:t>
            </a:r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rozdělení Komory integrovaných nástrojů </a:t>
            </a:r>
            <a:r>
              <a:rPr lang="cs-CZ" sz="2400" b="0" dirty="0" smtClean="0"/>
              <a:t>na: „Komora </a:t>
            </a:r>
            <a:r>
              <a:rPr lang="cs-CZ" sz="2400" b="0" dirty="0"/>
              <a:t>ITI a </a:t>
            </a:r>
            <a:r>
              <a:rPr lang="cs-CZ" sz="2400" b="0" dirty="0" smtClean="0"/>
              <a:t>IPRÚ“ a „Komora CLLD“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 smtClean="0"/>
              <a:t>možnost </a:t>
            </a:r>
            <a:r>
              <a:rPr lang="cs-CZ" sz="2400" b="0" dirty="0"/>
              <a:t>písemného vyjádření k projednávaným bodům/podkladům do 5 pracovních dnů ode dne následujícího po zasedání NSK</a:t>
            </a:r>
          </a:p>
          <a:p>
            <a:pPr lvl="1"/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2136965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/>
              <a:t>Statut a Jednací řád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256584"/>
          </a:xfrm>
        </p:spPr>
        <p:txBody>
          <a:bodyPr/>
          <a:lstStyle/>
          <a:p>
            <a:r>
              <a:rPr lang="cs-CZ" sz="3200" dirty="0"/>
              <a:t>Statut a jednací řád </a:t>
            </a:r>
            <a:r>
              <a:rPr lang="cs-CZ" sz="3200" dirty="0" smtClean="0"/>
              <a:t>NSK</a:t>
            </a:r>
          </a:p>
          <a:p>
            <a:pPr lvl="1"/>
            <a:r>
              <a:rPr lang="cs-CZ" sz="2800" b="0" dirty="0" smtClean="0"/>
              <a:t>Připomínky uplatňované ze strany OK:</a:t>
            </a:r>
            <a:endParaRPr lang="cs-CZ" sz="28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 smtClean="0"/>
              <a:t>Doplnit </a:t>
            </a:r>
            <a:r>
              <a:rPr lang="cs-CZ" sz="2400" b="0" dirty="0"/>
              <a:t>do Statutu ustanovení, kterým dokument budou schvalovat členové </a:t>
            </a:r>
            <a:r>
              <a:rPr lang="cs-CZ" sz="2400" b="0" dirty="0" smtClean="0"/>
              <a:t>NSK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Doplnit do </a:t>
            </a:r>
            <a:r>
              <a:rPr lang="cs-CZ" sz="2400" b="0" dirty="0" smtClean="0"/>
              <a:t>dokumentů </a:t>
            </a:r>
            <a:r>
              <a:rPr lang="cs-CZ" sz="2400" b="0" dirty="0"/>
              <a:t>možnost připomínkovat zápis z jednání NSK ze strany členů </a:t>
            </a:r>
            <a:r>
              <a:rPr lang="cs-CZ" sz="2400" b="0" dirty="0" smtClean="0"/>
              <a:t>NSK 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Připomínka k návrhu MMR na rozdělení NSK na 3 komory. V dokumentu Dohoda o partnerství </a:t>
            </a:r>
            <a:r>
              <a:rPr lang="cs-CZ" sz="2400" b="0" dirty="0" smtClean="0"/>
              <a:t>(</a:t>
            </a:r>
            <a:r>
              <a:rPr lang="cs-CZ" sz="2400" b="0" dirty="0" err="1" smtClean="0"/>
              <a:t>DoP</a:t>
            </a:r>
            <a:r>
              <a:rPr lang="cs-CZ" sz="2400" b="0" dirty="0" smtClean="0"/>
              <a:t>) je </a:t>
            </a:r>
            <a:r>
              <a:rPr lang="cs-CZ" sz="2400" b="0" dirty="0"/>
              <a:t>na straně 197 uvedeno, že NSK má pouze dvě komory. Rozdělením </a:t>
            </a:r>
            <a:r>
              <a:rPr lang="cs-CZ" sz="2400" b="0" dirty="0" smtClean="0"/>
              <a:t>NSK na 3 </a:t>
            </a:r>
            <a:r>
              <a:rPr lang="cs-CZ" sz="2400" b="0" dirty="0"/>
              <a:t>komory nebude akceptováno aktuální znění </a:t>
            </a:r>
            <a:r>
              <a:rPr lang="cs-CZ" sz="2400" b="0" dirty="0" err="1" smtClean="0"/>
              <a:t>DoP</a:t>
            </a:r>
            <a:r>
              <a:rPr lang="cs-CZ" sz="2400" b="0" dirty="0" smtClean="0"/>
              <a:t> </a:t>
            </a:r>
            <a:endParaRPr lang="cs-CZ" sz="2400" b="0" dirty="0"/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Doplnit do </a:t>
            </a:r>
            <a:r>
              <a:rPr lang="cs-CZ" sz="2400" b="0" dirty="0" smtClean="0"/>
              <a:t>dokumentů </a:t>
            </a:r>
            <a:r>
              <a:rPr lang="cs-CZ" sz="2400" b="0" dirty="0"/>
              <a:t>způsob zasedání NSK ve vztahu k existenci 3 </a:t>
            </a:r>
            <a:r>
              <a:rPr lang="cs-CZ" sz="2400" b="0" dirty="0" smtClean="0"/>
              <a:t>respektive 2 komor </a:t>
            </a:r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307724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Řízení územní dimenze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r>
              <a:rPr lang="cs-CZ" sz="3200" dirty="0" smtClean="0"/>
              <a:t>Řízení územní dimenze</a:t>
            </a:r>
          </a:p>
          <a:p>
            <a:pPr lvl="1"/>
            <a:r>
              <a:rPr lang="cs-CZ" sz="2800" b="0" dirty="0" smtClean="0"/>
              <a:t>Úroveň řízení národní a regionální</a:t>
            </a:r>
          </a:p>
          <a:p>
            <a:pPr lvl="1"/>
            <a:r>
              <a:rPr lang="cs-CZ" sz="2800" b="0" dirty="0" smtClean="0"/>
              <a:t>Národní úroveň: Rada vlády pro ESI fondy, Rada vlády na pracovní úrovni, NSK (komory), operativní pracovní skupiny NSK</a:t>
            </a:r>
          </a:p>
          <a:p>
            <a:pPr lvl="1"/>
            <a:r>
              <a:rPr lang="cs-CZ" sz="2800" b="0" dirty="0" smtClean="0"/>
              <a:t>Regionální úroveň: jednotlivé RSK v krajích, jednotlivé pracovní skupiny </a:t>
            </a:r>
          </a:p>
          <a:p>
            <a:pPr lvl="1"/>
            <a:r>
              <a:rPr lang="cs-CZ" sz="2800" b="0" dirty="0" smtClean="0"/>
              <a:t>Provázanost PS Vzdělávání při RSK a PS pro </a:t>
            </a:r>
            <a:r>
              <a:rPr lang="cs-CZ" sz="2800" b="0" dirty="0"/>
              <a:t>tvorbu Krajských akčních plánů </a:t>
            </a:r>
            <a:r>
              <a:rPr lang="cs-CZ" sz="2800" b="0" dirty="0" smtClean="0"/>
              <a:t>vzdělávání = využití RSK pro řízení územní dimenze v OP ČR</a:t>
            </a:r>
            <a:endParaRPr lang="cs-CZ" sz="2800" b="0" dirty="0"/>
          </a:p>
        </p:txBody>
      </p:sp>
    </p:spTree>
    <p:extLst>
      <p:ext uri="{BB962C8B-B14F-4D97-AF65-F5344CB8AC3E}">
        <p14:creationId xmlns:p14="http://schemas.microsoft.com/office/powerpoint/2010/main" val="3052080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Územní dimenze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1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pPr lvl="2"/>
            <a:r>
              <a:rPr lang="cs-CZ" dirty="0"/>
              <a:t>Informace o stavu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vyjednávání </a:t>
            </a:r>
            <a:r>
              <a:rPr lang="cs-CZ" dirty="0"/>
              <a:t>OP </a:t>
            </a:r>
            <a:r>
              <a:rPr lang="cs-CZ" dirty="0" smtClean="0"/>
              <a:t>ČR</a:t>
            </a:r>
            <a:endParaRPr lang="cs-CZ" sz="2400" b="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400600"/>
          </a:xfrm>
        </p:spPr>
        <p:txBody>
          <a:bodyPr/>
          <a:lstStyle/>
          <a:p>
            <a:r>
              <a:rPr lang="cs-CZ" sz="3200" dirty="0" smtClean="0"/>
              <a:t>Vyjednávání OP ČR</a:t>
            </a:r>
          </a:p>
          <a:p>
            <a:pPr lvl="1"/>
            <a:r>
              <a:rPr lang="cs-CZ" sz="2800" b="0" dirty="0" smtClean="0"/>
              <a:t>Zablokován schvalovací proces ze strany EK</a:t>
            </a:r>
          </a:p>
          <a:p>
            <a:pPr lvl="1"/>
            <a:r>
              <a:rPr lang="cs-CZ" sz="2800" b="0" dirty="0" smtClean="0"/>
              <a:t>Připomínky EK ke služebnímu zákonu: </a:t>
            </a:r>
          </a:p>
          <a:p>
            <a:pPr lvl="2">
              <a:buFont typeface="Arial" pitchFamily="34" charset="0"/>
              <a:buChar char="•"/>
            </a:pPr>
            <a:r>
              <a:rPr lang="cs-CZ" sz="2400" b="0" dirty="0"/>
              <a:t>kritika způsobu nastavení hodnocení zaměstnanců </a:t>
            </a:r>
            <a:endParaRPr lang="cs-CZ" sz="2400" b="0" dirty="0" smtClean="0"/>
          </a:p>
          <a:p>
            <a:pPr lvl="2">
              <a:buFont typeface="Arial" pitchFamily="34" charset="0"/>
              <a:buChar char="•"/>
            </a:pPr>
            <a:r>
              <a:rPr lang="cs-CZ" sz="2400" b="0" dirty="0" smtClean="0"/>
              <a:t>požadavek </a:t>
            </a:r>
            <a:r>
              <a:rPr lang="cs-CZ" sz="2400" b="0" dirty="0"/>
              <a:t>na harmonogram zpracování prováděcích předpisů služebního zákona</a:t>
            </a:r>
          </a:p>
          <a:p>
            <a:pPr lvl="1"/>
            <a:r>
              <a:rPr lang="cs-CZ" sz="2800" b="0" dirty="0" smtClean="0"/>
              <a:t>Probíhá intenzívní vyjednávání mezi ČR a EK</a:t>
            </a:r>
          </a:p>
          <a:p>
            <a:pPr lvl="1"/>
            <a:r>
              <a:rPr lang="cs-CZ" sz="2800" b="0" dirty="0" smtClean="0"/>
              <a:t>Schválení OP ČR – nejdříve červen 2015</a:t>
            </a:r>
          </a:p>
          <a:p>
            <a:pPr lvl="1"/>
            <a:r>
              <a:rPr lang="cs-CZ" sz="2800" b="0" dirty="0" smtClean="0"/>
              <a:t>Výzvy v OP ČR mohou být dříve, než budou programy schváleny (dokument kritéria pro zahájení implementace před schválením OP ČR)</a:t>
            </a:r>
            <a:endParaRPr lang="cs-CZ" sz="2800" b="0" dirty="0"/>
          </a:p>
          <a:p>
            <a:pPr lvl="1"/>
            <a:endParaRPr lang="cs-CZ" sz="2800" b="0" dirty="0" smtClean="0"/>
          </a:p>
        </p:txBody>
      </p:sp>
    </p:spTree>
    <p:extLst>
      <p:ext uri="{BB962C8B-B14F-4D97-AF65-F5344CB8AC3E}">
        <p14:creationId xmlns:p14="http://schemas.microsoft.com/office/powerpoint/2010/main" val="43536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sz="3200" dirty="0" smtClean="0"/>
              <a:t>Děkuji za pozornost</a:t>
            </a:r>
            <a:endParaRPr lang="cs-CZ" sz="3200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r>
              <a:rPr lang="cs-CZ" dirty="0" smtClean="0"/>
              <a:t>Ing. Radek Dosoudil</a:t>
            </a:r>
          </a:p>
          <a:p>
            <a:pPr algn="r"/>
            <a:r>
              <a:rPr lang="cs-CZ" dirty="0"/>
              <a:t>v</a:t>
            </a:r>
            <a:r>
              <a:rPr lang="cs-CZ" dirty="0" smtClean="0"/>
              <a:t>edoucí odboru strategického rozvoje kraje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11038</TotalTime>
  <Words>306</Words>
  <Application>Microsoft Office PowerPoint</Application>
  <PresentationFormat>Předvádění na obrazovce (4:3)</PresentationFormat>
  <Paragraphs>46</Paragraphs>
  <Slides>8</Slides>
  <Notes>8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Výchozí návrh</vt:lpstr>
      <vt:lpstr>Informace z 1. ustavujícího zasedání  Národní stálé konference</vt:lpstr>
      <vt:lpstr>Národní stálá konference</vt:lpstr>
      <vt:lpstr>Statut a Jednací řád</vt:lpstr>
      <vt:lpstr>Statut a Jednací řád</vt:lpstr>
      <vt:lpstr>Řízení územní dimenze</vt:lpstr>
      <vt:lpstr>Územní dimenze</vt:lpstr>
      <vt:lpstr>Informace o stavu  vyjednávání OP ČR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473</cp:revision>
  <cp:lastPrinted>2015-02-17T10:42:22Z</cp:lastPrinted>
  <dcterms:created xsi:type="dcterms:W3CDTF">2008-04-28T11:39:29Z</dcterms:created>
  <dcterms:modified xsi:type="dcterms:W3CDTF">2015-02-17T10:45:47Z</dcterms:modified>
</cp:coreProperties>
</file>