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handoutMasterIdLst>
    <p:handoutMasterId r:id="rId14"/>
  </p:handoutMasterIdLst>
  <p:sldIdLst>
    <p:sldId id="259" r:id="rId5"/>
    <p:sldId id="258" r:id="rId6"/>
    <p:sldId id="275" r:id="rId7"/>
    <p:sldId id="267" r:id="rId8"/>
    <p:sldId id="274" r:id="rId9"/>
    <p:sldId id="268" r:id="rId10"/>
    <p:sldId id="273" r:id="rId11"/>
    <p:sldId id="276" r:id="rId12"/>
    <p:sldId id="277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8BAD3B3-3BA1-4350-86E8-75357F7FB448}" v="5" dt="2021-11-29T10:57:31.9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8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285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5B9222-8B96-4403-A9C5-E83FD36A5CC4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6A1F6-BF1D-4883-AB14-B57C5F8A48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6198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  <p:grpSp>
        <p:nvGrpSpPr>
          <p:cNvPr id="7" name="Skupina 6"/>
          <p:cNvGrpSpPr/>
          <p:nvPr userDrawn="1"/>
        </p:nvGrpSpPr>
        <p:grpSpPr>
          <a:xfrm>
            <a:off x="-14514" y="-20638"/>
            <a:ext cx="12206514" cy="6878637"/>
            <a:chOff x="-14514" y="-20638"/>
            <a:chExt cx="12206514" cy="6878637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</p:spPr>
        </p:pic>
        <p:pic>
          <p:nvPicPr>
            <p:cNvPr id="9" name="Obrázek 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</p:spPr>
        </p:pic>
      </p:grpSp>
      <p:pic>
        <p:nvPicPr>
          <p:cNvPr id="15" name="Obrázek 14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5486400"/>
            <a:ext cx="12192000" cy="137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709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093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8445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Skupina 11"/>
          <p:cNvGrpSpPr/>
          <p:nvPr userDrawn="1"/>
        </p:nvGrpSpPr>
        <p:grpSpPr>
          <a:xfrm>
            <a:off x="-14515" y="-20638"/>
            <a:ext cx="12206515" cy="6943953"/>
            <a:chOff x="-14515" y="-20638"/>
            <a:chExt cx="12206515" cy="6943953"/>
          </a:xfrm>
        </p:grpSpPr>
        <p:pic>
          <p:nvPicPr>
            <p:cNvPr id="8" name="Obrázek 7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4514" y="-20638"/>
              <a:ext cx="12206514" cy="6878637"/>
            </a:xfrm>
            <a:prstGeom prst="rect">
              <a:avLst/>
            </a:prstGeom>
          </p:spPr>
        </p:pic>
        <p:pic>
          <p:nvPicPr>
            <p:cNvPr id="9" name="Obrázek 8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9009743" y="287337"/>
              <a:ext cx="1534893" cy="762190"/>
            </a:xfrm>
            <a:prstGeom prst="rect">
              <a:avLst/>
            </a:prstGeom>
          </p:spPr>
        </p:pic>
        <p:pic>
          <p:nvPicPr>
            <p:cNvPr id="10" name="Obrázek 9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21788" b="2153"/>
            <a:stretch/>
          </p:blipFill>
          <p:spPr>
            <a:xfrm>
              <a:off x="-14515" y="6311900"/>
              <a:ext cx="12206515" cy="611415"/>
            </a:xfrm>
            <a:prstGeom prst="rect">
              <a:avLst/>
            </a:prstGeom>
          </p:spPr>
        </p:pic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365126"/>
            <a:ext cx="7852229" cy="684402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181098"/>
            <a:ext cx="12192000" cy="507092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257325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5666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45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0117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3144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6844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453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70543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255C2-9B2B-456E-9663-B2AAE2467F97}" type="datetimeFigureOut">
              <a:rPr lang="cs-CZ" smtClean="0"/>
              <a:t>29.11.2021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4F688E-9D91-4190-9A88-13F056610F3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6831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Role Střední školy technické a obchodní, Olomouc, Kosinova 4 při implementaci KAP.</a:t>
            </a:r>
          </a:p>
        </p:txBody>
      </p:sp>
      <p:sp>
        <p:nvSpPr>
          <p:cNvPr id="4" name="Podnadpis 2">
            <a:extLst>
              <a:ext uri="{FF2B5EF4-FFF2-40B4-BE49-F238E27FC236}">
                <a16:creationId xmlns:a16="http://schemas.microsoft.com/office/drawing/2014/main" id="{C34FF7E2-3059-4C0A-AFC8-FD23BC72EA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562573"/>
            <a:ext cx="9144000" cy="695226"/>
          </a:xfrm>
        </p:spPr>
        <p:txBody>
          <a:bodyPr>
            <a:noAutofit/>
          </a:bodyPr>
          <a:lstStyle/>
          <a:p>
            <a:r>
              <a:rPr lang="cs-CZ" sz="2800" dirty="0"/>
              <a:t>Mgr. Marek Kryl, koordinátor CKP 09</a:t>
            </a:r>
          </a:p>
        </p:txBody>
      </p:sp>
    </p:spTree>
    <p:extLst>
      <p:ext uri="{BB962C8B-B14F-4D97-AF65-F5344CB8AC3E}">
        <p14:creationId xmlns:p14="http://schemas.microsoft.com/office/powerpoint/2010/main" val="1517352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Role SSTO, </a:t>
            </a:r>
            <a:r>
              <a:rPr lang="cs-CZ" dirty="0" err="1"/>
              <a:t>Olomouc,Kosinova</a:t>
            </a:r>
            <a:r>
              <a:rPr lang="cs-CZ" dirty="0"/>
              <a:t> 4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Škola byla zapojena do implementace a reálného, praktického zpracování KAP prostřednictvím projektů IKAP I a následně v projektu IKAPOK II.</a:t>
            </a:r>
          </a:p>
          <a:p>
            <a:pPr marL="0" indent="0">
              <a:buNone/>
              <a:tabLst>
                <a:tab pos="263525" algn="l"/>
              </a:tabLst>
            </a:pPr>
            <a:r>
              <a:rPr lang="cs-CZ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	(1.11.2017 – 30.10. 2020 IKAP I; 1.11 2020-30.11. 2023 IKAPOK II)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/>
              <a:t>Forma:</a:t>
            </a: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r>
              <a:rPr lang="cs-CZ" dirty="0"/>
              <a:t>Vznik Centra kolegiální podpory (CKP) </a:t>
            </a:r>
            <a:r>
              <a:rPr lang="cs-CZ" sz="1800" dirty="0"/>
              <a:t>s cílem působit v oblastech podpory </a:t>
            </a:r>
            <a:r>
              <a:rPr lang="cs-CZ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matematické včetně finanční, čtenářské a ICT gramotnosti a dále v oblasti podpory polytechnického vzdělávání (především elektrotechnického zaměření) ve spolupráci s vzniklými krajskými metodickými kabinety (KMK). </a:t>
            </a:r>
          </a:p>
          <a:p>
            <a:pPr marL="342900" indent="-342900" algn="just">
              <a:buFont typeface="Symbol" panose="05050102010706020507" pitchFamily="18" charset="2"/>
              <a:buChar char=""/>
            </a:pPr>
            <a:r>
              <a:rPr lang="cs-CZ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Vznik Krajského metodického kabinetu (KMK) 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 záměrem poskytovat podporu a poradenství elektrotechnického odborného vzdělávání pro pedagogy oborově příbuzných středních a vyšších odborných škol v  Olomouckém kraji. </a:t>
            </a: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buFont typeface="Symbol" panose="05050102010706020507" pitchFamily="18" charset="2"/>
              <a:buChar char=""/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26045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22213"/>
            <a:ext cx="10515600" cy="562064"/>
          </a:xfrm>
        </p:spPr>
        <p:txBody>
          <a:bodyPr>
            <a:normAutofit fontScale="90000"/>
          </a:bodyPr>
          <a:lstStyle/>
          <a:p>
            <a:r>
              <a:rPr lang="cs-CZ" dirty="0"/>
              <a:t>Spolupracující školy:</a:t>
            </a: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80008"/>
            <a:ext cx="12063369" cy="4695586"/>
          </a:xfrm>
        </p:spPr>
        <p:txBody>
          <a:bodyPr>
            <a:normAutofit/>
          </a:bodyPr>
          <a:lstStyle/>
          <a:p>
            <a:r>
              <a:rPr lang="cs-CZ" dirty="0"/>
              <a:t>Spolupracující SŠ:</a:t>
            </a:r>
          </a:p>
          <a:p>
            <a:pPr marL="0" lvl="0" indent="0">
              <a:buNone/>
            </a:pPr>
            <a:r>
              <a:rPr lang="cs-CZ" sz="2000" dirty="0"/>
              <a:t>Vyšší odborná škola a Střední průmyslová škola elektrotechnická, Božetěchova, Olomouc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r>
              <a:rPr lang="cs-CZ" dirty="0"/>
              <a:t>Spolupracující ZŠ:</a:t>
            </a:r>
          </a:p>
          <a:p>
            <a:pPr marL="0" lvl="0" indent="0">
              <a:buNone/>
            </a:pPr>
            <a:r>
              <a:rPr lang="cs-CZ" sz="2200" dirty="0"/>
              <a:t>Základní škola a Mateřská škola Olomouc, Gorkého 39, příspěvková organizace, Gorkého, Olomouc</a:t>
            </a:r>
          </a:p>
          <a:p>
            <a:pPr marL="0" lvl="0" indent="0">
              <a:buNone/>
            </a:pPr>
            <a:r>
              <a:rPr lang="cs-CZ" sz="2200" dirty="0"/>
              <a:t>Základní škola a Mateřská škola Náměšť na Hané, okres Olomouc, Komenského, Náměšť na Hané</a:t>
            </a:r>
          </a:p>
          <a:p>
            <a:pPr marL="0" lvl="0" indent="0">
              <a:buNone/>
            </a:pPr>
            <a:r>
              <a:rPr lang="cs-CZ" sz="2200" dirty="0"/>
              <a:t>Základní škola Hlubočky, okres Olomouc, příspěvková organizace, Olomoucká, Hlubočky</a:t>
            </a:r>
          </a:p>
          <a:p>
            <a:pPr marL="0" lvl="0" indent="0">
              <a:buNone/>
            </a:pPr>
            <a:r>
              <a:rPr lang="cs-CZ" sz="2200" dirty="0">
                <a:solidFill>
                  <a:schemeClr val="accent1">
                    <a:lumMod val="75000"/>
                  </a:schemeClr>
                </a:solidFill>
              </a:rPr>
              <a:t>Základní škola Štěpánov, </a:t>
            </a:r>
            <a:r>
              <a:rPr lang="cs-CZ" sz="2200" i="0" dirty="0">
                <a:solidFill>
                  <a:schemeClr val="accent1">
                    <a:lumMod val="75000"/>
                  </a:schemeClr>
                </a:solidFill>
                <a:effectLst/>
              </a:rPr>
              <a:t>okres Olomouc, příspěvková organizace, </a:t>
            </a:r>
            <a:r>
              <a:rPr lang="pl-PL" sz="2200" i="0" dirty="0">
                <a:solidFill>
                  <a:schemeClr val="accent1">
                    <a:lumMod val="75000"/>
                  </a:schemeClr>
                </a:solidFill>
                <a:effectLst/>
              </a:rPr>
              <a:t>Dolní , Štěpánov (IKAPOK II)</a:t>
            </a:r>
            <a:endParaRPr lang="cs-CZ" sz="2200" i="0" dirty="0"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pPr marL="0" lvl="0" indent="0">
              <a:buNone/>
            </a:pPr>
            <a:endParaRPr lang="cs-CZ" sz="2200" dirty="0"/>
          </a:p>
          <a:p>
            <a:pPr marL="0" indent="0">
              <a:buNone/>
            </a:pPr>
            <a:endParaRPr lang="cs-CZ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05382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255" y="500073"/>
            <a:ext cx="10515600" cy="562064"/>
          </a:xfrm>
        </p:spPr>
        <p:txBody>
          <a:bodyPr>
            <a:normAutofit fontScale="90000"/>
          </a:bodyPr>
          <a:lstStyle/>
          <a:p>
            <a:r>
              <a:rPr lang="cs-CZ" dirty="0"/>
              <a:t>Realizované aktivity v obou projektech </a:t>
            </a:r>
            <a:r>
              <a:rPr lang="cs-CZ" sz="2200" dirty="0"/>
              <a:t>(IKAP + IKAPOK II)</a:t>
            </a: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4080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										</a:t>
            </a:r>
          </a:p>
          <a:p>
            <a:r>
              <a:rPr lang="cs-CZ" dirty="0"/>
              <a:t>Seminář „Výměna zkušeností učitelů SŠ a ZŠ“			     </a:t>
            </a:r>
          </a:p>
          <a:p>
            <a:r>
              <a:rPr lang="cs-CZ" dirty="0"/>
              <a:t>Sdílené projektové dny	s učiteli ZŠ						     </a:t>
            </a:r>
          </a:p>
          <a:p>
            <a:r>
              <a:rPr lang="cs-CZ" dirty="0"/>
              <a:t>Workshopy pro žáky ZŠ							     </a:t>
            </a:r>
          </a:p>
          <a:p>
            <a:r>
              <a:rPr lang="cs-CZ" dirty="0"/>
              <a:t>Soutěže pro žáky ZŠ									     </a:t>
            </a:r>
          </a:p>
          <a:p>
            <a:r>
              <a:rPr lang="cs-CZ" dirty="0"/>
              <a:t>Pracovní jednání členů CKP a ZŠ</a:t>
            </a:r>
          </a:p>
          <a:p>
            <a:r>
              <a:rPr lang="cs-CZ" dirty="0"/>
              <a:t>Workshopy pro kariérové a výchovné poradce ZŠ					     </a:t>
            </a:r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sz="6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sz="5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sz="4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dirty="0"/>
          </a:p>
          <a:p>
            <a:pPr>
              <a:buFontTx/>
              <a:buChar char="-"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2636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2" y="389538"/>
            <a:ext cx="10515600" cy="562064"/>
          </a:xfrm>
        </p:spPr>
        <p:txBody>
          <a:bodyPr>
            <a:noAutofit/>
          </a:bodyPr>
          <a:lstStyle/>
          <a:p>
            <a:r>
              <a:rPr lang="cs-CZ" sz="3600" dirty="0"/>
              <a:t>Sdílené projektové dny + Workshopy + soutěže</a:t>
            </a: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50391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Nosná témata: </a:t>
            </a:r>
          </a:p>
          <a:p>
            <a:r>
              <a:rPr lang="cs-CZ" sz="2200" dirty="0"/>
              <a:t>Programování mikropočítače micro:bit</a:t>
            </a:r>
          </a:p>
          <a:p>
            <a:r>
              <a:rPr lang="cs-CZ" sz="2200" dirty="0"/>
              <a:t>Simulace elektrického obvodu, zapojení jednoduchého světelného obvodu </a:t>
            </a:r>
          </a:p>
          <a:p>
            <a:pPr marL="0" indent="0">
              <a:buNone/>
            </a:pPr>
            <a:r>
              <a:rPr lang="cs-CZ" sz="2200" dirty="0"/>
              <a:t>   s vypínačem</a:t>
            </a:r>
          </a:p>
          <a:p>
            <a:r>
              <a:rPr lang="cs-CZ" sz="2200" dirty="0"/>
              <a:t>Ovládání spotřebiče z více míst pomocí impulzního relé, V-A charakteristika žárovky, měření el. veličin</a:t>
            </a:r>
          </a:p>
          <a:p>
            <a:r>
              <a:rPr lang="cs-CZ" sz="2200" dirty="0"/>
              <a:t>Časová relé pro ovládání světel a ventilátorů, různé podmínky spuštění ventilátoru</a:t>
            </a:r>
          </a:p>
          <a:p>
            <a:r>
              <a:rPr lang="cs-CZ" sz="2200" dirty="0"/>
              <a:t>Logika programování – ovládání motorů přes motorový driver a řízení jeho chodu</a:t>
            </a:r>
          </a:p>
          <a:p>
            <a:r>
              <a:rPr lang="cs-CZ" sz="2200" dirty="0"/>
              <a:t>Základy inteligentní elektroinstalace - Loxone - programování svítidel, RGB pásků, časování brány na výukových panelech</a:t>
            </a:r>
          </a:p>
          <a:p>
            <a:pPr marL="0" indent="0">
              <a:buNone/>
            </a:pPr>
            <a:endParaRPr lang="cs-CZ" sz="2200" dirty="0"/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73232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23" y="545792"/>
            <a:ext cx="10515600" cy="562064"/>
          </a:xfrm>
        </p:spPr>
        <p:txBody>
          <a:bodyPr>
            <a:noAutofit/>
          </a:bodyPr>
          <a:lstStyle/>
          <a:p>
            <a:r>
              <a:rPr lang="cs-CZ" sz="3600" dirty="0"/>
              <a:t>Semináře „Výměna zkušeností učitelů SŠ a ZŠ“</a:t>
            </a: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50391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/>
              <a:t>Nosná témata: </a:t>
            </a:r>
          </a:p>
          <a:p>
            <a:r>
              <a:rPr lang="cs-CZ" dirty="0"/>
              <a:t>Programování mikropočítače </a:t>
            </a:r>
            <a:r>
              <a:rPr lang="cs-CZ" dirty="0" err="1"/>
              <a:t>micro:bit</a:t>
            </a:r>
            <a:r>
              <a:rPr lang="cs-CZ" dirty="0"/>
              <a:t>, sdílení zkušeností s využitím mikropočítače při výuce žáků ZŠ a SŠ.</a:t>
            </a:r>
          </a:p>
          <a:p>
            <a:r>
              <a:rPr lang="cs-CZ" dirty="0"/>
              <a:t>Využití moderních technologií při badatelské výuce.</a:t>
            </a:r>
          </a:p>
          <a:p>
            <a:r>
              <a:rPr lang="cs-CZ" dirty="0"/>
              <a:t>Praktické efektivní metody při výuce předmětů přírodovědného a technického charakteru.</a:t>
            </a:r>
          </a:p>
          <a:p>
            <a:r>
              <a:rPr lang="cs-CZ" dirty="0"/>
              <a:t>Úvod do radiového určování polohy při navigaci.</a:t>
            </a:r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52166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014660DE-4C7A-4CF5-9DFA-74597098E08B}"/>
              </a:ext>
            </a:extLst>
          </p:cNvPr>
          <p:cNvSpPr txBox="1">
            <a:spLocks/>
          </p:cNvSpPr>
          <p:nvPr/>
        </p:nvSpPr>
        <p:spPr>
          <a:xfrm>
            <a:off x="0" y="788565"/>
            <a:ext cx="9371201" cy="5914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cs-CZ" sz="4000" dirty="0">
              <a:cs typeface="Calibri" panose="020F0502020204030204" pitchFamily="34" charset="0"/>
            </a:endParaRPr>
          </a:p>
        </p:txBody>
      </p:sp>
      <p:sp>
        <p:nvSpPr>
          <p:cNvPr id="5" name="Nadpis 1">
            <a:extLst>
              <a:ext uri="{FF2B5EF4-FFF2-40B4-BE49-F238E27FC236}">
                <a16:creationId xmlns:a16="http://schemas.microsoft.com/office/drawing/2014/main" id="{68DA04EA-A07C-4E75-B44D-B54920837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233" y="311385"/>
            <a:ext cx="10515600" cy="562064"/>
          </a:xfrm>
        </p:spPr>
        <p:txBody>
          <a:bodyPr>
            <a:noAutofit/>
          </a:bodyPr>
          <a:lstStyle/>
          <a:p>
            <a:r>
              <a:rPr lang="cs-CZ" sz="3200" dirty="0"/>
              <a:t>V čem vidíme přínos projektů, čeho si ceníme, </a:t>
            </a:r>
            <a:br>
              <a:rPr lang="cs-CZ" sz="3200" dirty="0"/>
            </a:br>
            <a:r>
              <a:rPr lang="cs-CZ" sz="3200" dirty="0"/>
              <a:t>v čem chceme pokračovat a co chceme dále rozvíjet.</a:t>
            </a:r>
          </a:p>
        </p:txBody>
      </p:sp>
      <p:sp>
        <p:nvSpPr>
          <p:cNvPr id="6" name="Zástupný symbol pro obsah 8">
            <a:extLst>
              <a:ext uri="{FF2B5EF4-FFF2-40B4-BE49-F238E27FC236}">
                <a16:creationId xmlns:a16="http://schemas.microsoft.com/office/drawing/2014/main" id="{B559FDCE-CC71-493E-AEC8-44E6DE2D0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12" y="1397787"/>
            <a:ext cx="12063369" cy="40802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67112" y="1576137"/>
            <a:ext cx="11856183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Spolupráce s ZŠ i SŠ, síťování</a:t>
            </a:r>
          </a:p>
          <a:p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Prezentace školy v rámci jiných škol i veřejnosti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Reflexe od žáků, učitelů, kteří se podíleli na aktivitách (co je možné zlepšit do budoucna)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Nové zkušenosti s přípravou výuky a zapojení našich žáků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Zkušenosti v oblasti netradičních forem učení (ws, soutěž, projektový den 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Sdílení zkušeností a informací mezi učiteli (SŠ i ZŠ)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dirty="0"/>
              <a:t>Materiální podpora v rámci projektu (nákup nových pomůcek)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58332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86EF808-0D04-4D84-B6F8-E467A99D8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Materiální podpora aktivit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3FC830F9-377B-48F1-8C91-7962A584ED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/>
              <a:t>V rámci rozpočtů projektů se podařilo pořídit vybavení pro žáky i učitele škol.</a:t>
            </a:r>
          </a:p>
          <a:p>
            <a:pPr marL="0" indent="0">
              <a:buNone/>
            </a:pPr>
            <a:endParaRPr lang="cs-CZ" dirty="0"/>
          </a:p>
          <a:p>
            <a:pPr>
              <a:buFontTx/>
              <a:buChar char="-"/>
            </a:pPr>
            <a:r>
              <a:rPr lang="cs-CZ" dirty="0"/>
              <a:t>Laboratoř elektrických měření </a:t>
            </a:r>
            <a:r>
              <a:rPr lang="cs-CZ" sz="1800" dirty="0"/>
              <a:t>(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Měření RLC přímá a můstková metoda, měření VA charakteristik elektronických součástek, Měření přenosových charakteristik </a:t>
            </a:r>
            <a:r>
              <a:rPr lang="cs-CZ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dvoubranů</a:t>
            </a:r>
            <a:r>
              <a:rPr lang="cs-CZ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Měření silnoproudá technika, Měření digitálních obvodů)</a:t>
            </a:r>
          </a:p>
          <a:p>
            <a:pPr>
              <a:buFontTx/>
              <a:buChar char="-"/>
            </a:pPr>
            <a:r>
              <a:rPr lang="cs-CZ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Vybavení CKP </a:t>
            </a:r>
            <a:r>
              <a:rPr lang="cs-CZ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cs-CZ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Micro:bit</a:t>
            </a:r>
            <a:r>
              <a:rPr lang="cs-CZ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motorový driver, servomotor, motor s převodovkou a kolem, modul soustavy motor – generátor, aj.)</a:t>
            </a:r>
          </a:p>
          <a:p>
            <a:pPr>
              <a:buFontTx/>
              <a:buChar char="-"/>
            </a:pPr>
            <a:r>
              <a:rPr lang="cs-CZ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Materiální podpora v oblasti výukových materiálů  </a:t>
            </a:r>
            <a:r>
              <a:rPr lang="cs-CZ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(nákup učebnic, CD – </a:t>
            </a:r>
            <a:r>
              <a:rPr lang="cs-CZ" sz="1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ROMů</a:t>
            </a:r>
            <a:r>
              <a:rPr lang="cs-CZ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elektronických materiálů, </a:t>
            </a:r>
            <a:r>
              <a:rPr lang="cs-CZ" sz="18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bookport</a:t>
            </a:r>
            <a:r>
              <a:rPr lang="cs-CZ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 žáky atd.)</a:t>
            </a:r>
          </a:p>
          <a:p>
            <a:pPr>
              <a:buFontTx/>
              <a:buChar char="-"/>
            </a:pPr>
            <a:r>
              <a:rPr lang="pl-PL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CNC frézka na výrobu DPS, Startovací a rozšiřující sada pro PLC Siemens LOGO, CNC frézka, Biskit trainer board (Emona), vypočetní technika pro obsluhu ...</a:t>
            </a:r>
            <a:endParaRPr lang="cs-CZ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cs-CZ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Vybavení pro ZŠ </a:t>
            </a:r>
            <a:r>
              <a:rPr lang="cs-CZ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(stavebnice robotiky, palivové články, sada fyzika - bezdrátové senzory, stavebnice umožňující rozvoj algoritmického způsobu myšlení aj.)</a:t>
            </a:r>
          </a:p>
          <a:p>
            <a:pPr>
              <a:buFontTx/>
              <a:buChar char="-"/>
            </a:pPr>
            <a:endParaRPr lang="cs-CZ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98345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>
            <a:extLst>
              <a:ext uri="{FF2B5EF4-FFF2-40B4-BE49-F238E27FC236}">
                <a16:creationId xmlns:a16="http://schemas.microsoft.com/office/drawing/2014/main" id="{2E49F890-D950-4F75-9E33-C3D839D401F7}"/>
              </a:ext>
            </a:extLst>
          </p:cNvPr>
          <p:cNvSpPr txBox="1">
            <a:spLocks/>
          </p:cNvSpPr>
          <p:nvPr/>
        </p:nvSpPr>
        <p:spPr>
          <a:xfrm>
            <a:off x="167640" y="1594803"/>
            <a:ext cx="1178052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dirty="0"/>
              <a:t>Děkuji za pozornost.</a:t>
            </a:r>
          </a:p>
        </p:txBody>
      </p:sp>
      <p:sp>
        <p:nvSpPr>
          <p:cNvPr id="5" name="Podnadpis 2">
            <a:extLst>
              <a:ext uri="{FF2B5EF4-FFF2-40B4-BE49-F238E27FC236}">
                <a16:creationId xmlns:a16="http://schemas.microsoft.com/office/drawing/2014/main" id="{0F5E7297-5067-4FE5-99F7-3B4FB492C7B5}"/>
              </a:ext>
            </a:extLst>
          </p:cNvPr>
          <p:cNvSpPr txBox="1">
            <a:spLocks/>
          </p:cNvSpPr>
          <p:nvPr/>
        </p:nvSpPr>
        <p:spPr>
          <a:xfrm>
            <a:off x="167640" y="4099560"/>
            <a:ext cx="11780520" cy="12496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dirty="0"/>
          </a:p>
          <a:p>
            <a:r>
              <a:rPr lang="cs-CZ" sz="3000" dirty="0"/>
              <a:t>Mgr. Marek Kryl, koordinátor CKP 09</a:t>
            </a:r>
          </a:p>
          <a:p>
            <a:r>
              <a:rPr lang="cs-CZ" sz="3000" dirty="0"/>
              <a:t>Kontakt: +420 736 628 392, m.kryl@kosinka.com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71729395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36DB240D6F37148B94B5E85DFE87FAA" ma:contentTypeVersion="11" ma:contentTypeDescription="Vytvoří nový dokument" ma:contentTypeScope="" ma:versionID="e42bd1df4573676518e88d17f906b576">
  <xsd:schema xmlns:xsd="http://www.w3.org/2001/XMLSchema" xmlns:xs="http://www.w3.org/2001/XMLSchema" xmlns:p="http://schemas.microsoft.com/office/2006/metadata/properties" xmlns:ns3="2197bf0b-c698-4258-90ae-3b3fc5c69417" xmlns:ns4="8a7e22d4-bfab-4a94-b367-c544a3645f1d" targetNamespace="http://schemas.microsoft.com/office/2006/metadata/properties" ma:root="true" ma:fieldsID="b5adf6b6eda9abf6aea963426a9ca899" ns3:_="" ns4:_="">
    <xsd:import namespace="2197bf0b-c698-4258-90ae-3b3fc5c69417"/>
    <xsd:import namespace="8a7e22d4-bfab-4a94-b367-c544a3645f1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97bf0b-c698-4258-90ae-3b3fc5c694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a7e22d4-bfab-4a94-b367-c544a3645f1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6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9A92F0F-389A-4147-9FD4-4302B40062A8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8a7e22d4-bfab-4a94-b367-c544a3645f1d"/>
    <ds:schemaRef ds:uri="2197bf0b-c698-4258-90ae-3b3fc5c69417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E66A67F-6CC1-4ABB-8382-522CC62EA26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B6556E9-A20F-44F5-A44A-C02048CA8B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97bf0b-c698-4258-90ae-3b3fc5c69417"/>
    <ds:schemaRef ds:uri="8a7e22d4-bfab-4a94-b367-c544a3645f1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734</Words>
  <Application>Microsoft Office PowerPoint</Application>
  <PresentationFormat>Širokoúhlá obrazovka</PresentationFormat>
  <Paragraphs>81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Symbol</vt:lpstr>
      <vt:lpstr>Motiv Office</vt:lpstr>
      <vt:lpstr>Role Střední školy technické a obchodní, Olomouc, Kosinova 4 při implementaci KAP.</vt:lpstr>
      <vt:lpstr>Role SSTO, Olomouc,Kosinova 4</vt:lpstr>
      <vt:lpstr>Spolupracující školy:</vt:lpstr>
      <vt:lpstr>Realizované aktivity v obou projektech (IKAP + IKAPOK II)</vt:lpstr>
      <vt:lpstr>Sdílené projektové dny + Workshopy + soutěže</vt:lpstr>
      <vt:lpstr>Semináře „Výměna zkušeností učitelů SŠ a ZŠ“</vt:lpstr>
      <vt:lpstr>V čem vidíme přínos projektů, čeho si ceníme,  v čem chceme pokračovat a co chceme dále rozvíjet.</vt:lpstr>
      <vt:lpstr>Materiální podpora aktivit</vt:lpstr>
      <vt:lpstr>Prezentace aplikace PowerPoint</vt:lpstr>
    </vt:vector>
  </TitlesOfParts>
  <Company>AQE advisors, a.s.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Martin Sedláček</dc:creator>
  <cp:lastModifiedBy>Mgr. Marek Kryl</cp:lastModifiedBy>
  <cp:revision>5</cp:revision>
  <dcterms:created xsi:type="dcterms:W3CDTF">2021-01-19T15:31:23Z</dcterms:created>
  <dcterms:modified xsi:type="dcterms:W3CDTF">2021-11-29T10:59:41Z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0x010100636DB240D6F37148B94B5E85DFE87FAA</vt:lpwstr>
  </property>
</Properties>
</file>