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7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2371B-B485-41D6-A35A-82B18329482E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2F8EB-A779-44C4-A0C8-0B745BFD253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1. zámek a rybní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000" y="508000"/>
            <a:ext cx="8890000" cy="5842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115616" y="476672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0" b="1" dirty="0" err="1" smtClean="0"/>
              <a:t>Plumlovský</a:t>
            </a:r>
            <a:r>
              <a:rPr lang="cs-CZ" sz="8000" b="1" dirty="0" smtClean="0"/>
              <a:t> zámek</a:t>
            </a:r>
            <a:endParaRPr lang="cs-CZ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Autofit/>
          </a:bodyPr>
          <a:lstStyle/>
          <a:p>
            <a:r>
              <a:rPr lang="cs-CZ" b="1" dirty="0" smtClean="0"/>
              <a:t>Zámek pak byl spravován pozemkovým fondem, Vojenskými lesy </a:t>
            </a:r>
            <a:r>
              <a:rPr lang="cs-CZ" b="1" dirty="0" err="1" smtClean="0"/>
              <a:t>Plumlov</a:t>
            </a:r>
            <a:r>
              <a:rPr lang="cs-CZ" b="1" dirty="0" smtClean="0"/>
              <a:t>, Národním památkovým ústavem až konečně v r. 1994 je předán do majetku města </a:t>
            </a:r>
            <a:r>
              <a:rPr lang="cs-CZ" b="1" dirty="0" err="1" smtClean="0"/>
              <a:t>Plumlova</a:t>
            </a:r>
            <a:r>
              <a:rPr lang="cs-CZ" b="1" dirty="0" smtClean="0"/>
              <a:t>. </a:t>
            </a:r>
          </a:p>
          <a:p>
            <a:r>
              <a:rPr lang="cs-CZ" b="1" dirty="0" smtClean="0"/>
              <a:t>Občané a zastupitelé města </a:t>
            </a:r>
            <a:r>
              <a:rPr lang="cs-CZ" b="1" dirty="0" err="1" smtClean="0"/>
              <a:t>Plumlova</a:t>
            </a:r>
            <a:r>
              <a:rPr lang="cs-CZ" b="1" dirty="0" smtClean="0"/>
              <a:t> si své památky náležitě cení a dle toho přistupují k řešení  problémů s rekonstrukcí zámku .</a:t>
            </a:r>
          </a:p>
          <a:p>
            <a:r>
              <a:rPr lang="cs-CZ" b="1" dirty="0" smtClean="0"/>
              <a:t>Společně s Krajským úřadem Olomouckého kraje  hledají nutné investice na údržbu a opravy.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cs-CZ" sz="6000" b="1" dirty="0" smtClean="0">
                <a:solidFill>
                  <a:schemeClr val="accent2">
                    <a:lumMod val="75000"/>
                  </a:schemeClr>
                </a:solidFill>
              </a:rPr>
              <a:t>Investice a opravy Vysokého zámku</a:t>
            </a:r>
            <a:endParaRPr lang="cs-CZ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/>
              <a:t> Od r. 1996 bylo do oprav Vysokého zámku vloženo téměř 25 milionů korun, z toho 15mil. v dotacích a zbytek z investic města. </a:t>
            </a:r>
          </a:p>
          <a:p>
            <a:r>
              <a:rPr lang="cs-CZ" sz="3600" b="1" dirty="0" smtClean="0"/>
              <a:t>Kromě udržovacích prací byla opravena střecha, omítky, štuky, schodiště, podlahy atd.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int. 2.pat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9" name="Obrázek 8" descr="schod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10" name="Obrázek 9" descr="4.patro,prá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11" name="Obrázek 10" descr="štuk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Obrázek 11" descr="střecha V.zámk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5400" b="1" dirty="0" smtClean="0">
                <a:solidFill>
                  <a:schemeClr val="accent2">
                    <a:lumMod val="75000"/>
                  </a:schemeClr>
                </a:solidFill>
              </a:rPr>
              <a:t>Investice a opravy Nízkého</a:t>
            </a:r>
            <a:endParaRPr lang="cs-CZ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/>
              <a:t>Do oprav Nízkého zámku pak bylo investováno od r.1999 celkem 15 153 000Kč z toho 8 mil. na dotacích a přes  7 mil.byl podíl města. </a:t>
            </a:r>
          </a:p>
          <a:p>
            <a:r>
              <a:rPr lang="cs-CZ" sz="4000" b="1" dirty="0" smtClean="0"/>
              <a:t>Většina těchto dotací šla do oprav střech zámku. </a:t>
            </a:r>
            <a:endParaRPr lang="cs-C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věžič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  <p:pic>
        <p:nvPicPr>
          <p:cNvPr id="5" name="Obrázek 4" descr="střechy nz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ázek 6" descr="střecha nz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Obrázek 7" descr="střecha nízký zám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075240" cy="1162050"/>
          </a:xfrm>
        </p:spPr>
        <p:txBody>
          <a:bodyPr>
            <a:noAutofit/>
          </a:bodyPr>
          <a:lstStyle/>
          <a:p>
            <a:r>
              <a:rPr lang="cs-CZ" sz="4400" dirty="0" smtClean="0">
                <a:solidFill>
                  <a:schemeClr val="accent2">
                    <a:lumMod val="75000"/>
                  </a:schemeClr>
                </a:solidFill>
              </a:rPr>
              <a:t>Pokladna – informační středisko</a:t>
            </a:r>
            <a:endParaRPr lang="cs-CZ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průvodc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700808"/>
            <a:ext cx="5111750" cy="3833813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 Na vybavení Informačního střediska v pokladně  zámku se kromě Olomouckého kraje finančně podílel i </a:t>
            </a:r>
            <a:r>
              <a:rPr lang="cs-CZ" sz="2800" b="1" dirty="0" err="1" smtClean="0"/>
              <a:t>mikroregion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Plumlovsko</a:t>
            </a:r>
            <a:r>
              <a:rPr lang="cs-CZ" sz="2800" b="1" dirty="0" smtClean="0"/>
              <a:t>. 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400" dirty="0" smtClean="0">
                <a:solidFill>
                  <a:schemeClr val="accent2"/>
                </a:solidFill>
              </a:rPr>
              <a:t>Současné opravy</a:t>
            </a:r>
            <a:endParaRPr lang="cs-CZ" sz="4400" dirty="0">
              <a:solidFill>
                <a:schemeClr val="accent2"/>
              </a:solidFill>
            </a:endParaRPr>
          </a:p>
        </p:txBody>
      </p:sp>
      <p:pic>
        <p:nvPicPr>
          <p:cNvPr id="5" name="Zástupný symbol pro obsah 4" descr="WC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cs-CZ" sz="2800" b="1" dirty="0" smtClean="0"/>
              <a:t>V současnosti probíhá další etapa oprav střech nízkého zámku, budování WC pro veřejnost a pokračují práce na opravách místností  druhého nízkého patra, tedy čtvrtého podlaží.</a:t>
            </a:r>
          </a:p>
          <a:p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2177480"/>
          </a:xfrm>
        </p:spPr>
        <p:txBody>
          <a:bodyPr>
            <a:noAutofit/>
          </a:bodyPr>
          <a:lstStyle/>
          <a:p>
            <a:r>
              <a:rPr lang="cs-CZ" sz="2800" b="1" dirty="0" smtClean="0"/>
              <a:t>V posledních měsících se snažíme o dovybavení  opravených prostor zámku historickým nábytkem a předměty dokreslující život v minulosti, zápůjčkami z různých institucí i zápůjčkami a dary soukromých osob.</a:t>
            </a:r>
            <a:br>
              <a:rPr lang="cs-CZ" sz="2800" b="1" dirty="0" smtClean="0"/>
            </a:br>
            <a:endParaRPr lang="cs-CZ" sz="2800" b="1" dirty="0"/>
          </a:p>
        </p:txBody>
      </p:sp>
      <p:pic>
        <p:nvPicPr>
          <p:cNvPr id="8" name="Zástupný symbol pro obsah 7" descr="int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132856"/>
            <a:ext cx="3394472" cy="4525963"/>
          </a:xfrm>
        </p:spPr>
      </p:pic>
      <p:pic>
        <p:nvPicPr>
          <p:cNvPr id="9" name="Zástupný symbol pro obsah 8" descr="int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3284984"/>
            <a:ext cx="4416723" cy="33125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403648"/>
          </a:xfrm>
        </p:spPr>
        <p:txBody>
          <a:bodyPr>
            <a:normAutofit fontScale="90000"/>
          </a:bodyPr>
          <a:lstStyle/>
          <a:p>
            <a:r>
              <a:rPr lang="cs-CZ" sz="3100" b="1" dirty="0" smtClean="0"/>
              <a:t>Je také snaha o návrat Krajinského muzea, které v prostorách zámku sídlilo a bylo v 70. Letech 20 stol. zrušeno.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pic>
        <p:nvPicPr>
          <p:cNvPr id="7" name="Zástupný symbol pro obsah 6" descr="vitrí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6689716" cy="5017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76672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Lucida Sans Unicode" pitchFamily="34" charset="0"/>
                <a:cs typeface="Calibri" pitchFamily="34" charset="0"/>
              </a:rPr>
              <a:t>Všechny opravy i tyto instalace jsou konzultovány s odborníky v oboru památkové péče. Klubové zařízení – příspěvková organizace má zámek ve své správě  a  snaží se všemi způsoby, aby zámek žil bohatým kulturním životem, nejen pro přijíždějící návštěvníky, ale také jako kulturní zázemí pro potřeby občanů města  </a:t>
            </a:r>
            <a:r>
              <a:rPr kumimoji="0" lang="cs-CZ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Lucida Sans Unicode" pitchFamily="34" charset="0"/>
                <a:cs typeface="Calibri" pitchFamily="34" charset="0"/>
              </a:rPr>
              <a:t>Plumlova</a:t>
            </a:r>
            <a:r>
              <a:rPr lang="cs-CZ" sz="1100" dirty="0" smtClean="0">
                <a:latin typeface="Calibri" pitchFamily="34" charset="0"/>
                <a:ea typeface="Lucida Sans Unicode" pitchFamily="34" charset="0"/>
                <a:cs typeface="Calibri" pitchFamily="34" charset="0"/>
              </a:rPr>
              <a:t>.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3008313" cy="1162050"/>
          </a:xfrm>
        </p:spPr>
        <p:txBody>
          <a:bodyPr>
            <a:noAutofit/>
          </a:bodyPr>
          <a:lstStyle/>
          <a:p>
            <a:r>
              <a:rPr lang="cs-CZ" sz="5400" dirty="0" smtClean="0">
                <a:solidFill>
                  <a:schemeClr val="accent2">
                    <a:lumMod val="75000"/>
                  </a:schemeClr>
                </a:solidFill>
              </a:rPr>
              <a:t>Průčelí zámku</a:t>
            </a:r>
            <a:endParaRPr lang="cs-CZ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2. fot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196752"/>
            <a:ext cx="5570924" cy="3700685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 </a:t>
            </a:r>
            <a:endParaRPr lang="cs-CZ" dirty="0" smtClean="0"/>
          </a:p>
          <a:p>
            <a:r>
              <a:rPr lang="cs-CZ" dirty="0" smtClean="0"/>
              <a:t>  </a:t>
            </a:r>
            <a:r>
              <a:rPr lang="cs-CZ" sz="3500" b="1" dirty="0"/>
              <a:t>Zámek </a:t>
            </a:r>
            <a:r>
              <a:rPr lang="cs-CZ" sz="3500" b="1" dirty="0" err="1"/>
              <a:t>Plumlov</a:t>
            </a:r>
            <a:r>
              <a:rPr lang="cs-CZ" sz="3500" b="1" dirty="0"/>
              <a:t> je </a:t>
            </a:r>
            <a:r>
              <a:rPr lang="cs-CZ" sz="3500" b="1" dirty="0" smtClean="0"/>
              <a:t> </a:t>
            </a:r>
            <a:r>
              <a:rPr lang="cs-CZ" sz="3500" b="1" dirty="0"/>
              <a:t>jedním z nejzajímavějších turistických magnetů </a:t>
            </a:r>
            <a:r>
              <a:rPr lang="cs-CZ" sz="3500" b="1" dirty="0" smtClean="0"/>
              <a:t> </a:t>
            </a:r>
            <a:r>
              <a:rPr lang="cs-CZ" sz="3500" b="1" dirty="0"/>
              <a:t>v </a:t>
            </a:r>
            <a:r>
              <a:rPr lang="cs-CZ" sz="3500" b="1" dirty="0" smtClean="0"/>
              <a:t>regionu. </a:t>
            </a:r>
            <a:r>
              <a:rPr lang="cs-CZ" sz="3500" b="1" dirty="0"/>
              <a:t>Je výjimečný  </a:t>
            </a:r>
            <a:r>
              <a:rPr lang="cs-CZ" sz="3500" b="1" dirty="0" smtClean="0"/>
              <a:t>pro </a:t>
            </a:r>
            <a:r>
              <a:rPr lang="cs-CZ" sz="3500" b="1" dirty="0"/>
              <a:t>své  romantické umístění  v krajině a  pro </a:t>
            </a:r>
            <a:r>
              <a:rPr lang="cs-CZ" sz="3500" b="1" dirty="0" smtClean="0"/>
              <a:t>svou  </a:t>
            </a:r>
            <a:r>
              <a:rPr lang="cs-CZ" sz="3500" b="1" dirty="0"/>
              <a:t>reprezentativní </a:t>
            </a:r>
            <a:r>
              <a:rPr lang="cs-CZ" sz="3500" b="1" dirty="0" smtClean="0"/>
              <a:t>okázalost.</a:t>
            </a:r>
            <a:endParaRPr lang="cs-CZ" sz="3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400" dirty="0" smtClean="0">
                <a:solidFill>
                  <a:schemeClr val="accent2"/>
                </a:solidFill>
              </a:rPr>
              <a:t>Využití městem</a:t>
            </a:r>
            <a:endParaRPr lang="cs-CZ" sz="4400" dirty="0">
              <a:solidFill>
                <a:schemeClr val="accent2"/>
              </a:solidFill>
            </a:endParaRPr>
          </a:p>
        </p:txBody>
      </p:sp>
      <p:pic>
        <p:nvPicPr>
          <p:cNvPr id="5" name="Zástupný symbol pro obsah 4" descr="svat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79887" y="273050"/>
            <a:ext cx="3902075" cy="5853113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/>
              <a:t>Město prostory zámku využívá k pořádání svateb, koncertů, školních akcí a výstav. </a:t>
            </a:r>
            <a:endParaRPr lang="cs-CZ" sz="3600" b="1" dirty="0"/>
          </a:p>
        </p:txBody>
      </p:sp>
      <p:pic>
        <p:nvPicPr>
          <p:cNvPr id="6" name="Obrázek 5" descr="svatební sá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60648"/>
            <a:ext cx="4623978" cy="6165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162050"/>
          </a:xfrm>
        </p:spPr>
        <p:txBody>
          <a:bodyPr>
            <a:noAutofit/>
          </a:bodyPr>
          <a:lstStyle/>
          <a:p>
            <a:r>
              <a:rPr lang="cs-CZ" sz="4800" dirty="0" smtClean="0">
                <a:solidFill>
                  <a:schemeClr val="accent2"/>
                </a:solidFill>
              </a:rPr>
              <a:t>Akce na zámku</a:t>
            </a:r>
            <a:endParaRPr lang="cs-CZ" sz="4800" dirty="0">
              <a:solidFill>
                <a:schemeClr val="accent2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513" y="1435100"/>
            <a:ext cx="2952328" cy="5234260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 </a:t>
            </a:r>
            <a:r>
              <a:rPr lang="cs-CZ" sz="2400" b="1" dirty="0" smtClean="0"/>
              <a:t>Správa zámku zde pořádá historické akce, koncerty či divadelní představení. Mezi nejoblíbenější patří  noční  divadelní prohlídky, letní koncerty na nádvoří a historické akce se šermíři.Prostor také dostávají na nádvoří zámku další organizátoři kulturních akcí včetně </a:t>
            </a:r>
            <a:r>
              <a:rPr lang="cs-CZ" sz="2400" b="1" dirty="0" err="1" smtClean="0"/>
              <a:t>mikroregionu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Plumlovsko</a:t>
            </a:r>
            <a:r>
              <a:rPr lang="cs-CZ" sz="2400" b="1" dirty="0" smtClean="0"/>
              <a:t>.</a:t>
            </a:r>
          </a:p>
          <a:p>
            <a:endParaRPr lang="cs-CZ" dirty="0"/>
          </a:p>
        </p:txBody>
      </p:sp>
      <p:pic>
        <p:nvPicPr>
          <p:cNvPr id="8" name="Zástupný symbol pro obsah 7" descr="EXULIS soubo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1556792"/>
            <a:ext cx="5111750" cy="3833813"/>
          </a:xfrm>
        </p:spPr>
      </p:pic>
      <p:pic>
        <p:nvPicPr>
          <p:cNvPr id="11" name="Obrázek 10" descr="muzika před zámke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6502" y="1556792"/>
            <a:ext cx="6067498" cy="4039220"/>
          </a:xfrm>
          <a:prstGeom prst="rect">
            <a:avLst/>
          </a:prstGeom>
        </p:spPr>
      </p:pic>
      <p:pic>
        <p:nvPicPr>
          <p:cNvPr id="12" name="Obrázek 11" descr="Nocni_prohlidky_barev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3" y="0"/>
            <a:ext cx="60841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>
                <a:solidFill>
                  <a:schemeClr val="accent2"/>
                </a:solidFill>
              </a:rPr>
              <a:t>Občerstvení</a:t>
            </a:r>
            <a:endParaRPr lang="cs-CZ" sz="4000" dirty="0">
              <a:solidFill>
                <a:schemeClr val="accent2"/>
              </a:solidFill>
            </a:endParaRPr>
          </a:p>
        </p:txBody>
      </p:sp>
      <p:pic>
        <p:nvPicPr>
          <p:cNvPr id="5" name="Zástupný symbol pro obsah 4" descr="kavár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4666580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cs-CZ" sz="3200" b="1" dirty="0" smtClean="0"/>
              <a:t>Pro pohodlí návštěvníků slouží v areálu zámku informační centrum s prodejem suvenýrů, kamenný šenk, kavárna a prodejna vín.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600" dirty="0" smtClean="0">
                <a:solidFill>
                  <a:schemeClr val="accent2"/>
                </a:solidFill>
              </a:rPr>
              <a:t>Závěr</a:t>
            </a:r>
            <a:endParaRPr lang="cs-CZ" sz="6600" dirty="0">
              <a:solidFill>
                <a:schemeClr val="accent2"/>
              </a:solidFill>
            </a:endParaRPr>
          </a:p>
        </p:txBody>
      </p:sp>
      <p:pic>
        <p:nvPicPr>
          <p:cNvPr id="5" name="Zástupný symbol pro obsah 4" descr="mikroreg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sz="2800" b="1" dirty="0" smtClean="0"/>
              <a:t>Zámecké  akce a  prohlídky  jsou hojně navštěvované a v regionu oblíbené. Je to také jedna z cest, jak návštěvníkovi představit zámek jako celek, a je snaha, aby byl zámek v budoucnu brán třeba jako jedno z významných kulturních center kraje.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67544" y="587727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/>
              <a:t>Autor</a:t>
            </a:r>
            <a:r>
              <a:rPr lang="cs-CZ" b="1" dirty="0" smtClean="0"/>
              <a:t> : </a:t>
            </a:r>
            <a:r>
              <a:rPr lang="cs-CZ" sz="2800" b="1" dirty="0" smtClean="0">
                <a:solidFill>
                  <a:schemeClr val="accent2"/>
                </a:solidFill>
              </a:rPr>
              <a:t>Pavel Zástěra, kastelán zámku </a:t>
            </a:r>
            <a:r>
              <a:rPr lang="cs-CZ" sz="2800" b="1" dirty="0" err="1" smtClean="0">
                <a:solidFill>
                  <a:schemeClr val="accent2"/>
                </a:solidFill>
              </a:rPr>
              <a:t>Plumlov</a:t>
            </a:r>
            <a:r>
              <a:rPr lang="cs-CZ" sz="2800" b="1" dirty="0" smtClean="0">
                <a:solidFill>
                  <a:schemeClr val="accent2"/>
                </a:solidFill>
              </a:rPr>
              <a:t>, 2012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dirty="0" smtClean="0">
                <a:solidFill>
                  <a:schemeClr val="accent2">
                    <a:lumMod val="75000"/>
                  </a:schemeClr>
                </a:solidFill>
              </a:rPr>
              <a:t>Zámek a hrad</a:t>
            </a:r>
            <a:endParaRPr lang="cs-CZ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hrad a zám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939800"/>
            <a:ext cx="5568950" cy="4176713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422900"/>
          </a:xfrm>
        </p:spPr>
        <p:txBody>
          <a:bodyPr>
            <a:normAutofit lnSpcReduction="10000"/>
          </a:bodyPr>
          <a:lstStyle/>
          <a:p>
            <a:r>
              <a:rPr lang="cs-CZ" sz="3200" b="1" dirty="0" smtClean="0"/>
              <a:t> </a:t>
            </a:r>
            <a:r>
              <a:rPr lang="cs-CZ" sz="3600" b="1" dirty="0" smtClean="0"/>
              <a:t>Vedle zámku na skále stával do r.1801 </a:t>
            </a:r>
            <a:r>
              <a:rPr lang="cs-CZ" sz="3600" b="1" dirty="0" err="1" smtClean="0"/>
              <a:t>Plumlovský</a:t>
            </a:r>
            <a:r>
              <a:rPr lang="cs-CZ" sz="3600" b="1" dirty="0" smtClean="0"/>
              <a:t>  hrad,který byl  vichřicí poškozen, následně  stržen  a rozebrán .</a:t>
            </a:r>
            <a:endParaRPr lang="cs-C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zámek a hr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44408" cy="6183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400" dirty="0" err="1" smtClean="0">
                <a:solidFill>
                  <a:schemeClr val="accent2">
                    <a:lumMod val="75000"/>
                  </a:schemeClr>
                </a:solidFill>
              </a:rPr>
              <a:t>Plumlovský</a:t>
            </a:r>
            <a:r>
              <a:rPr lang="cs-CZ" sz="4400" dirty="0" smtClean="0">
                <a:solidFill>
                  <a:schemeClr val="accent2">
                    <a:lumMod val="75000"/>
                  </a:schemeClr>
                </a:solidFill>
              </a:rPr>
              <a:t> hrad</a:t>
            </a:r>
            <a:endParaRPr lang="cs-CZ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422900"/>
          </a:xfrm>
        </p:spPr>
        <p:txBody>
          <a:bodyPr>
            <a:noAutofit/>
          </a:bodyPr>
          <a:lstStyle/>
          <a:p>
            <a:r>
              <a:rPr lang="cs-CZ" sz="2400" b="1" dirty="0" smtClean="0"/>
              <a:t>Vznik  hradu </a:t>
            </a:r>
            <a:r>
              <a:rPr lang="cs-CZ" sz="2400" b="1" dirty="0" err="1" smtClean="0"/>
              <a:t>Plumlov</a:t>
            </a:r>
            <a:r>
              <a:rPr lang="cs-CZ" sz="2400" b="1" dirty="0" smtClean="0"/>
              <a:t> sahá  do r.1273. Byl založen Přemyslem Otakarem II.    Hrad byl pak v držení rodů z </a:t>
            </a:r>
            <a:r>
              <a:rPr lang="cs-CZ" sz="2400" b="1" dirty="0" err="1" smtClean="0"/>
              <a:t>Kravař</a:t>
            </a:r>
            <a:r>
              <a:rPr lang="cs-CZ" sz="2400" b="1" dirty="0" smtClean="0"/>
              <a:t>, z Pernštejna , z </a:t>
            </a:r>
            <a:r>
              <a:rPr lang="cs-CZ" sz="2400" b="1" dirty="0" err="1" smtClean="0"/>
              <a:t>Kunštátu</a:t>
            </a:r>
            <a:r>
              <a:rPr lang="cs-CZ" sz="2400" b="1" dirty="0" smtClean="0"/>
              <a:t>  z </a:t>
            </a:r>
            <a:r>
              <a:rPr lang="cs-CZ" sz="2400" b="1" dirty="0" err="1" smtClean="0"/>
              <a:t>Lichtenštejna</a:t>
            </a:r>
            <a:r>
              <a:rPr lang="cs-CZ" sz="2400" b="1" dirty="0" smtClean="0"/>
              <a:t> a byl i nějaký čas v držení krále Jana Lucemburského </a:t>
            </a:r>
            <a:r>
              <a:rPr lang="cs-CZ" sz="2400" dirty="0" smtClean="0"/>
              <a:t>. </a:t>
            </a:r>
            <a:endParaRPr lang="cs-CZ" sz="2400" dirty="0"/>
          </a:p>
        </p:txBody>
      </p:sp>
      <p:pic>
        <p:nvPicPr>
          <p:cNvPr id="7" name="Zástupný symbol pro obsah 6" descr="hrad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076515"/>
            <a:ext cx="5111750" cy="4246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dirty="0" smtClean="0">
                <a:solidFill>
                  <a:schemeClr val="accent2">
                    <a:lumMod val="75000"/>
                  </a:schemeClr>
                </a:solidFill>
              </a:rPr>
              <a:t>Maria </a:t>
            </a:r>
            <a:r>
              <a:rPr lang="cs-CZ" sz="3600" dirty="0" err="1" smtClean="0">
                <a:solidFill>
                  <a:schemeClr val="accent2">
                    <a:lumMod val="75000"/>
                  </a:schemeClr>
                </a:solidFill>
              </a:rPr>
              <a:t>Manrique</a:t>
            </a:r>
            <a:r>
              <a:rPr lang="cs-CZ" sz="3600" dirty="0" smtClean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cs-CZ" sz="3600" dirty="0" err="1" smtClean="0">
                <a:solidFill>
                  <a:schemeClr val="accent2">
                    <a:lumMod val="75000"/>
                  </a:schemeClr>
                </a:solidFill>
              </a:rPr>
              <a:t>Lara</a:t>
            </a:r>
            <a:endParaRPr lang="cs-CZ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Marie manrique de La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548680"/>
            <a:ext cx="3996953" cy="5619597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cs-CZ" sz="2800" b="1" dirty="0" err="1" smtClean="0"/>
              <a:t>Plumlovský</a:t>
            </a:r>
            <a:r>
              <a:rPr lang="cs-CZ" sz="2800" b="1" dirty="0" smtClean="0"/>
              <a:t>  hrad si oblíbila  a pobývala v něm Maria </a:t>
            </a:r>
            <a:r>
              <a:rPr lang="cs-CZ" sz="2800" b="1" dirty="0" err="1" smtClean="0"/>
              <a:t>Manrique</a:t>
            </a:r>
            <a:r>
              <a:rPr lang="cs-CZ" sz="2800" b="1" dirty="0" smtClean="0"/>
              <a:t> de </a:t>
            </a:r>
            <a:r>
              <a:rPr lang="cs-CZ" sz="2800" b="1" dirty="0" err="1" smtClean="0"/>
              <a:t>Lara</a:t>
            </a:r>
            <a:r>
              <a:rPr lang="cs-CZ" sz="2800" b="1" dirty="0" smtClean="0"/>
              <a:t> se svou  dcerkou - pozdější významnou ženou své doby Polyxenou z Pernštejna .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olyxena z Pernstej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88640"/>
            <a:ext cx="2681263" cy="507266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907704" y="5661248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chemeClr val="accent2">
                    <a:lumMod val="75000"/>
                  </a:schemeClr>
                </a:solidFill>
              </a:rPr>
              <a:t>Polyxena z Pernštejna</a:t>
            </a:r>
            <a:endParaRPr lang="cs-CZ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800" dirty="0" smtClean="0">
                <a:solidFill>
                  <a:schemeClr val="accent2">
                    <a:lumMod val="75000"/>
                  </a:schemeClr>
                </a:solidFill>
              </a:rPr>
              <a:t>Pražské Jezulátko</a:t>
            </a:r>
            <a:endParaRPr lang="cs-CZ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Zástupný symbol pro obsah 4" descr="jezulatko§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78803" y="273050"/>
            <a:ext cx="3704243" cy="5853113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/>
              <a:t>Maria </a:t>
            </a:r>
            <a:r>
              <a:rPr lang="cs-CZ" sz="2800" b="1" dirty="0" err="1" smtClean="0"/>
              <a:t>Manrique</a:t>
            </a:r>
            <a:r>
              <a:rPr lang="cs-CZ" sz="2800" b="1" dirty="0" smtClean="0"/>
              <a:t> de </a:t>
            </a:r>
            <a:r>
              <a:rPr lang="cs-CZ" sz="2800" b="1" dirty="0" err="1" smtClean="0"/>
              <a:t>Lara</a:t>
            </a:r>
            <a:r>
              <a:rPr lang="cs-CZ" sz="2800" b="1" dirty="0" smtClean="0"/>
              <a:t>  měla pravděpodobně s sebou na </a:t>
            </a:r>
            <a:r>
              <a:rPr lang="cs-CZ" sz="2800" b="1" dirty="0" err="1" smtClean="0"/>
              <a:t>Plumlově</a:t>
            </a:r>
            <a:r>
              <a:rPr lang="cs-CZ" sz="2800" b="1" dirty="0" smtClean="0"/>
              <a:t>  i svůj  svatební  dar, voskovou soškou malého Krista - dnes známou jako Pražské Jezulátko.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závě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996952"/>
            <a:ext cx="5812330" cy="3861048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79512" y="260648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Zámek </a:t>
            </a:r>
            <a:r>
              <a:rPr lang="cs-CZ" sz="2400" b="1" dirty="0" err="1" smtClean="0"/>
              <a:t>Plumlov</a:t>
            </a:r>
            <a:r>
              <a:rPr lang="cs-CZ" sz="2400" b="1" dirty="0" smtClean="0"/>
              <a:t>  byl postaven do dnešní podoby mezi léty 1680 až 1690 podle projektu Karla </a:t>
            </a:r>
            <a:r>
              <a:rPr lang="cs-CZ" sz="2400" b="1" dirty="0" err="1" smtClean="0"/>
              <a:t>Eusebia</a:t>
            </a:r>
            <a:r>
              <a:rPr lang="cs-CZ" sz="2400" b="1" dirty="0" smtClean="0"/>
              <a:t> z </a:t>
            </a:r>
            <a:r>
              <a:rPr lang="cs-CZ" sz="2400" b="1" dirty="0" err="1" smtClean="0"/>
              <a:t>Lichtenštejna</a:t>
            </a:r>
            <a:r>
              <a:rPr lang="cs-CZ" sz="2400" b="1" dirty="0" smtClean="0"/>
              <a:t>.  Z původně  projektované čtyřkřídlé dispozice bylo, ne zcela, dohotoveno stavitelem Janem Adamem z </a:t>
            </a:r>
            <a:r>
              <a:rPr lang="cs-CZ" sz="2400" b="1" dirty="0" err="1" smtClean="0"/>
              <a:t>Lichtenštejna</a:t>
            </a:r>
            <a:r>
              <a:rPr lang="cs-CZ" sz="2400" b="1" dirty="0" smtClean="0"/>
              <a:t>  jen jedno a to jižní křídlo zámku. V této podobě vnímáme zámek do dnes.  Rod </a:t>
            </a:r>
            <a:r>
              <a:rPr lang="cs-CZ" sz="2400" b="1" dirty="0" err="1" smtClean="0"/>
              <a:t>Lichtenštejnů</a:t>
            </a:r>
            <a:r>
              <a:rPr lang="cs-CZ" sz="2400" b="1" dirty="0" smtClean="0"/>
              <a:t> byl poslední šlechtický majitel a zámek měl v držení do roku 1931, kdy byl zámek v rámci pozemkové reformy zestátněn. 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265</Words>
  <Application>Microsoft Office PowerPoint</Application>
  <PresentationFormat>Předvádění na obrazovce (4:3)</PresentationFormat>
  <Paragraphs>39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 sady Office</vt:lpstr>
      <vt:lpstr>Prezentace aplikace PowerPoint</vt:lpstr>
      <vt:lpstr>Průčelí zámku</vt:lpstr>
      <vt:lpstr>Zámek a hrad</vt:lpstr>
      <vt:lpstr>Prezentace aplikace PowerPoint</vt:lpstr>
      <vt:lpstr>Plumlovský hrad</vt:lpstr>
      <vt:lpstr>Maria Manrique de Lara</vt:lpstr>
      <vt:lpstr>Prezentace aplikace PowerPoint</vt:lpstr>
      <vt:lpstr>Pražské Jezulátko</vt:lpstr>
      <vt:lpstr>Prezentace aplikace PowerPoint</vt:lpstr>
      <vt:lpstr>Prezentace aplikace PowerPoint</vt:lpstr>
      <vt:lpstr>Investice a opravy Vysokého zámku</vt:lpstr>
      <vt:lpstr>Prezentace aplikace PowerPoint</vt:lpstr>
      <vt:lpstr>Investice a opravy Nízkého</vt:lpstr>
      <vt:lpstr>Prezentace aplikace PowerPoint</vt:lpstr>
      <vt:lpstr>Pokladna – informační středisko</vt:lpstr>
      <vt:lpstr>Současné opravy</vt:lpstr>
      <vt:lpstr>V posledních měsících se snažíme o dovybavení  opravených prostor zámku historickým nábytkem a předměty dokreslující život v minulosti, zápůjčkami z různých institucí i zápůjčkami a dary soukromých osob. </vt:lpstr>
      <vt:lpstr>Je také snaha o návrat Krajinského muzea, které v prostorách zámku sídlilo a bylo v 70. Letech 20 stol. zrušeno. </vt:lpstr>
      <vt:lpstr>Prezentace aplikace PowerPoint</vt:lpstr>
      <vt:lpstr>Využití městem</vt:lpstr>
      <vt:lpstr>Akce na zámku</vt:lpstr>
      <vt:lpstr>Občerstvení</vt:lpstr>
      <vt:lpstr>Závěr</vt:lpstr>
      <vt:lpstr>Autor : Pavel Zástěra, kastelán zámku Plumlov, 2012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proBook4520</dc:creator>
  <cp:lastModifiedBy>Valovičová Leona</cp:lastModifiedBy>
  <cp:revision>21</cp:revision>
  <dcterms:created xsi:type="dcterms:W3CDTF">2012-06-10T10:24:10Z</dcterms:created>
  <dcterms:modified xsi:type="dcterms:W3CDTF">2012-06-18T06:55:05Z</dcterms:modified>
</cp:coreProperties>
</file>