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A3245-80E1-4E8C-B156-BDBF368ADF1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B52F7-0B2A-4836-91F3-04FFCECA76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9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Obce podporují především nefinančně – prostory, zakázky,</a:t>
            </a:r>
          </a:p>
          <a:p>
            <a:r>
              <a:rPr lang="cs-CZ" dirty="0" smtClean="0"/>
              <a:t>Nárokové dotace – propuštění vězni bez recidivy, nepřerušení školní docházky problémové mládeže apod.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52F7-0B2A-4836-91F3-04FFCECA764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164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6A043B0-9AC0-4ED6-BC18-E98284C2F3F0}" type="slidenum">
              <a:rPr lang="cs-CZ" smtClean="0"/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DD5E2CD-80B0-4B4C-92D4-0C49F018B677}" type="datetimeFigureOut">
              <a:rPr lang="cs-CZ" smtClean="0"/>
              <a:t>17.12.2012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herzanova@dns21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4705" y="2204865"/>
            <a:ext cx="6629400" cy="2241370"/>
          </a:xfrm>
        </p:spPr>
        <p:txBody>
          <a:bodyPr/>
          <a:lstStyle/>
          <a:p>
            <a:r>
              <a:rPr lang="cs-CZ" sz="3200" dirty="0" smtClean="0"/>
              <a:t>Sociální podnikání v zahraničí a odezvy v dokumentech Evropské unie</a:t>
            </a:r>
            <a:endParaRPr lang="cs-CZ" sz="3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Radmila Herzánová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983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znaky sociální firmy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/>
              <a:t>Podstatná část zisku je reinvestována </a:t>
            </a:r>
            <a:r>
              <a:rPr lang="cs-CZ" sz="2000" dirty="0"/>
              <a:t>do sociální oblasti a rozvoje vybrané znevýhodněné cílové skupiny</a:t>
            </a:r>
          </a:p>
          <a:p>
            <a:r>
              <a:rPr lang="cs-CZ" sz="2000" dirty="0" smtClean="0"/>
              <a:t>Významná část </a:t>
            </a:r>
            <a:r>
              <a:rPr lang="cs-CZ" sz="2000" dirty="0"/>
              <a:t>zaměstnanců </a:t>
            </a:r>
            <a:r>
              <a:rPr lang="cs-CZ" sz="2000" dirty="0" smtClean="0"/>
              <a:t>jsou </a:t>
            </a:r>
            <a:r>
              <a:rPr lang="cs-CZ" sz="2000" b="1" dirty="0" smtClean="0"/>
              <a:t>osoby znevýhodnění </a:t>
            </a:r>
            <a:r>
              <a:rPr lang="cs-CZ" sz="2000" dirty="0"/>
              <a:t>na trhu práce</a:t>
            </a:r>
          </a:p>
          <a:p>
            <a:r>
              <a:rPr lang="cs-CZ" sz="2000" dirty="0"/>
              <a:t>Sociální podnik je orientován lokálně, využívá místních zdrojů a </a:t>
            </a:r>
            <a:r>
              <a:rPr lang="cs-CZ" sz="2000" b="1" dirty="0"/>
              <a:t>podporuje rozvoj regionu</a:t>
            </a:r>
          </a:p>
          <a:p>
            <a:r>
              <a:rPr lang="cs-CZ" sz="2000" dirty="0"/>
              <a:t>Zaměstnanci firmy mají možnost se </a:t>
            </a:r>
            <a:r>
              <a:rPr lang="cs-CZ" sz="2000" dirty="0" smtClean="0"/>
              <a:t>vzdělávat, </a:t>
            </a:r>
            <a:r>
              <a:rPr lang="cs-CZ" sz="2000" b="1" dirty="0" smtClean="0"/>
              <a:t>osobně i profesně se dále rozvíjet </a:t>
            </a:r>
            <a:r>
              <a:rPr lang="cs-CZ" sz="2000" dirty="0" smtClean="0"/>
              <a:t>a podílet se na </a:t>
            </a:r>
            <a:r>
              <a:rPr lang="cs-CZ" sz="2000" dirty="0"/>
              <a:t>dalším rozvoji firmy</a:t>
            </a:r>
          </a:p>
          <a:p>
            <a:r>
              <a:rPr lang="cs-CZ" sz="2000" dirty="0"/>
              <a:t>Sociální firma </a:t>
            </a:r>
            <a:r>
              <a:rPr lang="cs-CZ" sz="2000" b="1" dirty="0"/>
              <a:t>je zisková</a:t>
            </a:r>
            <a:r>
              <a:rPr lang="cs-CZ" sz="2000" dirty="0"/>
              <a:t>, nejedná se o neziskovou organizaci závislou na dotacích (chráněné dílny)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019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sociální firmy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3657600" cy="639762"/>
          </a:xfrm>
        </p:spPr>
        <p:txBody>
          <a:bodyPr/>
          <a:lstStyle/>
          <a:p>
            <a:r>
              <a:rPr lang="cs-CZ" dirty="0" smtClean="0"/>
              <a:t>ANO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3657600" cy="4680520"/>
          </a:xfrm>
        </p:spPr>
        <p:txBody>
          <a:bodyPr>
            <a:normAutofit lnSpcReduction="10000"/>
          </a:bodyPr>
          <a:lstStyle/>
          <a:p>
            <a:r>
              <a:rPr lang="cs-CZ" dirty="0"/>
              <a:t>Dosažení zisku</a:t>
            </a:r>
          </a:p>
          <a:p>
            <a:r>
              <a:rPr lang="cs-CZ" dirty="0"/>
              <a:t>Zaměstnání znevýhodněné cílové </a:t>
            </a:r>
            <a:r>
              <a:rPr lang="cs-CZ" dirty="0" smtClean="0"/>
              <a:t>skupiny</a:t>
            </a:r>
            <a:endParaRPr lang="cs-CZ" dirty="0"/>
          </a:p>
          <a:p>
            <a:r>
              <a:rPr lang="cs-CZ" dirty="0"/>
              <a:t>Rozvoj firmy konkurenceschopné díky kvalitě produkce a ne díky </a:t>
            </a:r>
            <a:r>
              <a:rPr lang="cs-CZ" dirty="0" smtClean="0"/>
              <a:t>dotacím</a:t>
            </a:r>
          </a:p>
          <a:p>
            <a:r>
              <a:rPr lang="cs-CZ" dirty="0" smtClean="0"/>
              <a:t>Rozvoj daného regionu</a:t>
            </a:r>
          </a:p>
          <a:p>
            <a:r>
              <a:rPr lang="cs-CZ" dirty="0" smtClean="0"/>
              <a:t>Kultivace podnikatelského prostředí, podpora sociální soudržnosti</a:t>
            </a:r>
            <a:endParaRPr lang="cs-CZ" dirty="0"/>
          </a:p>
          <a:p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>
          <a:xfrm>
            <a:off x="4499992" y="1196752"/>
            <a:ext cx="3657600" cy="639762"/>
          </a:xfrm>
        </p:spPr>
        <p:txBody>
          <a:bodyPr/>
          <a:lstStyle/>
          <a:p>
            <a:r>
              <a:rPr lang="cs-CZ" dirty="0" smtClean="0"/>
              <a:t>NE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419600" y="1844824"/>
            <a:ext cx="3657600" cy="4680520"/>
          </a:xfrm>
        </p:spPr>
        <p:txBody>
          <a:bodyPr>
            <a:normAutofit lnSpcReduction="10000"/>
          </a:bodyPr>
          <a:lstStyle/>
          <a:p>
            <a:r>
              <a:rPr lang="cs-CZ" dirty="0"/>
              <a:t>Přístup k dotacím</a:t>
            </a:r>
          </a:p>
          <a:p>
            <a:r>
              <a:rPr lang="cs-CZ" dirty="0"/>
              <a:t>Využití občanů ze znevýhodněné cílové skupiny pouze k možnosti daňových výhod a čerpání dotací na pracovní místo</a:t>
            </a:r>
          </a:p>
          <a:p>
            <a:r>
              <a:rPr lang="cs-CZ" dirty="0"/>
              <a:t>Alternativa chráněné dílny</a:t>
            </a:r>
          </a:p>
          <a:p>
            <a:r>
              <a:rPr lang="cs-CZ" dirty="0"/>
              <a:t>Doplňkové financování neziskové </a:t>
            </a:r>
            <a:r>
              <a:rPr lang="cs-CZ" dirty="0" smtClean="0"/>
              <a:t>organizace pod jednou právní formou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06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340768"/>
          </a:xfrm>
        </p:spPr>
        <p:txBody>
          <a:bodyPr/>
          <a:lstStyle/>
          <a:p>
            <a:r>
              <a:rPr lang="cs-CZ" sz="3200" dirty="0" smtClean="0"/>
              <a:t>Počátky sociálního podnikání v Evropě - </a:t>
            </a:r>
            <a:r>
              <a:rPr lang="cs-CZ" sz="3200" b="1" dirty="0"/>
              <a:t>Charta sociální ekonomiky ve Francii </a:t>
            </a:r>
            <a:r>
              <a:rPr lang="cs-CZ" sz="3200" dirty="0"/>
              <a:t>(1987)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/>
              <a:t>Organizace, které nepatří k veřejnému sektoru, mají </a:t>
            </a:r>
            <a:r>
              <a:rPr lang="cs-CZ" sz="2400" b="1" dirty="0">
                <a:solidFill>
                  <a:srgbClr val="C00000"/>
                </a:solidFill>
              </a:rPr>
              <a:t>demokratický způsob řízení </a:t>
            </a:r>
            <a:r>
              <a:rPr lang="cs-CZ" sz="2400" dirty="0"/>
              <a:t>a svůj </a:t>
            </a:r>
            <a:r>
              <a:rPr lang="cs-CZ" sz="2400" b="1" dirty="0">
                <a:solidFill>
                  <a:srgbClr val="C00000"/>
                </a:solidFill>
              </a:rPr>
              <a:t>zisk rozdělují ve prospěch řešení celospolečenských problémů</a:t>
            </a:r>
            <a:r>
              <a:rPr lang="cs-CZ" sz="2400" dirty="0"/>
              <a:t>. Sociální firmy tak byly rozděleny do dvou skupin:</a:t>
            </a:r>
          </a:p>
          <a:p>
            <a:pPr lvl="0"/>
            <a:r>
              <a:rPr lang="cs-CZ" sz="2400" dirty="0"/>
              <a:t>Podnikání neziskových organizací za účelem získání dalších </a:t>
            </a:r>
            <a:r>
              <a:rPr lang="cs-CZ" sz="2400" dirty="0" smtClean="0"/>
              <a:t>zdrojů (nejen sociální oblast)</a:t>
            </a:r>
            <a:endParaRPr lang="cs-CZ" sz="2400" dirty="0"/>
          </a:p>
          <a:p>
            <a:r>
              <a:rPr lang="cs-CZ" sz="2400" dirty="0"/>
              <a:t>Podnikatelské aktivity komerčních firem se sociálním nebo environmentálním </a:t>
            </a:r>
            <a:r>
              <a:rPr lang="cs-CZ" sz="2400" dirty="0" smtClean="0"/>
              <a:t>obsahem (předmět podnikání </a:t>
            </a:r>
            <a:r>
              <a:rPr lang="cs-CZ" sz="2400" b="1" dirty="0" smtClean="0"/>
              <a:t>nebo</a:t>
            </a:r>
            <a:r>
              <a:rPr lang="cs-CZ" sz="2400" dirty="0" smtClean="0"/>
              <a:t> zaměstnávání znevýhodněných osob)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111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cs-CZ" sz="3200" dirty="0" smtClean="0"/>
              <a:t>Sociální podnikání v České republice a v zahraničí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3657600" cy="639762"/>
          </a:xfrm>
        </p:spPr>
        <p:txBody>
          <a:bodyPr/>
          <a:lstStyle/>
          <a:p>
            <a:r>
              <a:rPr lang="cs-CZ" dirty="0" smtClean="0"/>
              <a:t>Česká Republika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3657600" cy="4680520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Omezení znaků sociální firmy na kritéria MPSV</a:t>
            </a:r>
          </a:p>
          <a:p>
            <a:r>
              <a:rPr lang="cs-CZ" dirty="0" smtClean="0"/>
              <a:t>Diskuze o mezení právní formy</a:t>
            </a:r>
          </a:p>
          <a:p>
            <a:r>
              <a:rPr lang="cs-CZ" dirty="0" smtClean="0"/>
              <a:t>Převažuje zaměření na cílovou skupinu zdravotně postižených osob</a:t>
            </a:r>
          </a:p>
          <a:p>
            <a:r>
              <a:rPr lang="cs-CZ" dirty="0" smtClean="0"/>
              <a:t>V praxi převažují znaky neziskové organizace – závislost na dotacích je dlouhodobá</a:t>
            </a:r>
          </a:p>
          <a:p>
            <a:r>
              <a:rPr lang="cs-CZ" dirty="0" smtClean="0"/>
              <a:t>Nízká podpora obcí</a:t>
            </a:r>
          </a:p>
          <a:p>
            <a:r>
              <a:rPr lang="cs-CZ" dirty="0" smtClean="0"/>
              <a:t>Do sociální ekonomiky se nezapojují velké firmy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427984" y="1196752"/>
            <a:ext cx="3657600" cy="639762"/>
          </a:xfrm>
        </p:spPr>
        <p:txBody>
          <a:bodyPr/>
          <a:lstStyle/>
          <a:p>
            <a:r>
              <a:rPr lang="cs-CZ" dirty="0" smtClean="0"/>
              <a:t>Zahraniční sociální firmy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419600" y="1988840"/>
            <a:ext cx="3657600" cy="4608512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Širší zapojení různých znevýhodněných skupin (odchody z vězení, menšiny, sociálně slabé skupiny obyvatel)</a:t>
            </a:r>
          </a:p>
          <a:p>
            <a:r>
              <a:rPr lang="cs-CZ" dirty="0" smtClean="0"/>
              <a:t>Nezáleží na právní formě</a:t>
            </a:r>
          </a:p>
          <a:p>
            <a:r>
              <a:rPr lang="cs-CZ" dirty="0" smtClean="0"/>
              <a:t>Prioritou jsou cíle firmy, za sociální podnikání je považována i organizace, která znevýhodněné skupiny nezaměstnává, ale předmětem činnosti je veřejně prospěšná oblast – při dodržení pravidla reinvestice zisku </a:t>
            </a:r>
            <a:r>
              <a:rPr lang="cs-CZ" sz="2100" dirty="0" smtClean="0"/>
              <a:t>(družstva na podporu prodeje místních produktů)</a:t>
            </a:r>
          </a:p>
          <a:p>
            <a:r>
              <a:rPr lang="cs-CZ" dirty="0" smtClean="0"/>
              <a:t>Propojení s politikou rozvoje regionů a podpora obcí</a:t>
            </a:r>
          </a:p>
          <a:p>
            <a:r>
              <a:rPr lang="cs-CZ" dirty="0" smtClean="0"/>
              <a:t>Nároková povaha dotací při splnění určených výstupů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62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282154"/>
          </a:xfrm>
        </p:spPr>
        <p:txBody>
          <a:bodyPr/>
          <a:lstStyle/>
          <a:p>
            <a:r>
              <a:rPr lang="cs-CZ" sz="3600" dirty="0"/>
              <a:t>Digitalizace dokumentů </a:t>
            </a:r>
            <a:r>
              <a:rPr lang="cs-CZ" sz="4800" dirty="0"/>
              <a:t>- </a:t>
            </a:r>
            <a:r>
              <a:rPr lang="cs-CZ" sz="3200" dirty="0"/>
              <a:t>sociální </a:t>
            </a:r>
            <a:r>
              <a:rPr lang="cs-CZ" sz="3200" dirty="0" smtClean="0"/>
              <a:t>podnikání </a:t>
            </a:r>
            <a:r>
              <a:rPr lang="cs-CZ" sz="2400" dirty="0" smtClean="0"/>
              <a:t>(není sociální firma z pohledu praxe v ČR)</a:t>
            </a:r>
            <a:endParaRPr lang="cs-CZ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6745560" cy="505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54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22114"/>
          </a:xfrm>
        </p:spPr>
        <p:txBody>
          <a:bodyPr/>
          <a:lstStyle/>
          <a:p>
            <a:r>
              <a:rPr lang="cs-CZ" sz="3600" dirty="0" smtClean="0"/>
              <a:t>Podpora sociálního podnikání v dokumentech Evropské unie</a:t>
            </a:r>
            <a:endParaRPr lang="cs-CZ" sz="3600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r>
              <a:rPr lang="cs-CZ" dirty="0" smtClean="0"/>
              <a:t>Jedna z priorit Evropského hospodářského a sociálního výboru</a:t>
            </a:r>
          </a:p>
          <a:p>
            <a:r>
              <a:rPr lang="cs-CZ" dirty="0" smtClean="0"/>
              <a:t>Sociální ekonomikou se zabývají některá Stanoviska EESC:</a:t>
            </a:r>
          </a:p>
          <a:p>
            <a:pPr lvl="1"/>
            <a:r>
              <a:rPr lang="en-US" dirty="0"/>
              <a:t>Social entrepreneurship and social </a:t>
            </a:r>
            <a:r>
              <a:rPr lang="en-US" dirty="0" smtClean="0"/>
              <a:t>enterprise</a:t>
            </a:r>
            <a:r>
              <a:rPr lang="cs-CZ" dirty="0" smtClean="0"/>
              <a:t> INT/589</a:t>
            </a:r>
          </a:p>
          <a:p>
            <a:pPr lvl="1"/>
            <a:r>
              <a:rPr lang="en-US" dirty="0"/>
              <a:t>Social Business </a:t>
            </a:r>
            <a:r>
              <a:rPr lang="en-US" dirty="0" smtClean="0"/>
              <a:t>Initiative</a:t>
            </a:r>
            <a:r>
              <a:rPr lang="cs-CZ" dirty="0" smtClean="0"/>
              <a:t> INT/606</a:t>
            </a:r>
          </a:p>
          <a:p>
            <a:pPr lvl="1"/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Social</a:t>
            </a:r>
            <a:r>
              <a:rPr lang="cs-CZ" dirty="0" smtClean="0"/>
              <a:t> </a:t>
            </a:r>
            <a:r>
              <a:rPr lang="cs-CZ" dirty="0" err="1" smtClean="0"/>
              <a:t>Entrepreneurship</a:t>
            </a:r>
            <a:r>
              <a:rPr lang="cs-CZ" dirty="0" smtClean="0"/>
              <a:t> </a:t>
            </a:r>
            <a:r>
              <a:rPr lang="cs-CZ" dirty="0" err="1" smtClean="0"/>
              <a:t>Funds</a:t>
            </a:r>
            <a:r>
              <a:rPr lang="cs-CZ" dirty="0" smtClean="0"/>
              <a:t> INT623</a:t>
            </a:r>
          </a:p>
          <a:p>
            <a:r>
              <a:rPr lang="cs-CZ" dirty="0" smtClean="0"/>
              <a:t>V květnu 2012 se konalo v Bruselu Zasedání EESC zaměřené na sociální ekonomiku a její rozvoj v Evropské unii. Klíčové body ze závěrů jednání:</a:t>
            </a:r>
          </a:p>
          <a:p>
            <a:pPr lvl="1"/>
            <a:r>
              <a:rPr lang="cs-CZ" dirty="0" smtClean="0"/>
              <a:t>Sociální podnikání je klíčovým prvkem evropského sociálního modelu</a:t>
            </a:r>
          </a:p>
          <a:p>
            <a:pPr lvl="1"/>
            <a:r>
              <a:rPr lang="cs-CZ" dirty="0" smtClean="0"/>
              <a:t>Je zabudováno do strategie Evropa 2020</a:t>
            </a:r>
          </a:p>
          <a:p>
            <a:pPr lvl="1"/>
            <a:r>
              <a:rPr lang="cs-CZ" dirty="0" smtClean="0"/>
              <a:t>EESC podporuje návrh Komise o zahájení akčního plánu na podporu sociálního podnikání na úrovni EU a jednotlivých členských států</a:t>
            </a:r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8734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cs-CZ" sz="3200" dirty="0" smtClean="0"/>
              <a:t>Zahraniční příklady sociálního podnikání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/>
          <a:lstStyle/>
          <a:p>
            <a:r>
              <a:rPr lang="cs-CZ" dirty="0" err="1" smtClean="0"/>
              <a:t>Mikropůjčky</a:t>
            </a:r>
            <a:r>
              <a:rPr lang="cs-CZ" dirty="0" smtClean="0"/>
              <a:t> sociálně slabým osobám na zahájení podnikání – sponzorování těchto osob velkou firmou (ne dotace od státu)</a:t>
            </a:r>
          </a:p>
          <a:p>
            <a:r>
              <a:rPr lang="cs-CZ" dirty="0" smtClean="0"/>
              <a:t>Zakládání sociálních firem jako dceřiných společností velké firmy v rozvojových zemích</a:t>
            </a:r>
          </a:p>
          <a:p>
            <a:r>
              <a:rPr lang="cs-CZ" dirty="0" smtClean="0"/>
              <a:t>Zakládání družstev nebo organizací, které sdružují malé podnikatele v nerozvinutých regionech a podporují jejich podnikání (společný marketing, certifikace kvality, právní poradenství) – z pohledu ČR se nejedná o sociální firmy</a:t>
            </a:r>
          </a:p>
          <a:p>
            <a:r>
              <a:rPr lang="cs-CZ" dirty="0" smtClean="0"/>
              <a:t>Příklad:</a:t>
            </a:r>
          </a:p>
          <a:p>
            <a:pPr marL="114300" indent="0">
              <a:buNone/>
            </a:pPr>
            <a:r>
              <a:rPr lang="cs-CZ" dirty="0" smtClean="0"/>
              <a:t> </a:t>
            </a:r>
            <a:r>
              <a:rPr lang="cs-CZ" dirty="0"/>
              <a:t>sociální firma </a:t>
            </a:r>
            <a:r>
              <a:rPr lang="cs-CZ" dirty="0" err="1"/>
              <a:t>Danone</a:t>
            </a:r>
            <a:r>
              <a:rPr lang="cs-CZ" dirty="0"/>
              <a:t> v </a:t>
            </a:r>
            <a:r>
              <a:rPr lang="cs-CZ" dirty="0" err="1"/>
              <a:t>Bangladeši</a:t>
            </a:r>
            <a:r>
              <a:rPr lang="cs-CZ" dirty="0"/>
              <a:t>:</a:t>
            </a:r>
          </a:p>
          <a:p>
            <a:pPr marL="114300" indent="0">
              <a:buNone/>
            </a:pPr>
            <a:r>
              <a:rPr lang="cs-CZ" dirty="0"/>
              <a:t>https://www.youtube.com/watch?v=AV4WQV32ijs</a:t>
            </a:r>
          </a:p>
          <a:p>
            <a:pPr marL="1143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616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dirty="0" smtClean="0"/>
              <a:t>Kontakty:</a:t>
            </a:r>
          </a:p>
          <a:p>
            <a:r>
              <a:rPr lang="cs-CZ" dirty="0" smtClean="0">
                <a:hlinkClick r:id="rId2"/>
              </a:rPr>
              <a:t>herzanova@dns21.cz</a:t>
            </a:r>
            <a:endParaRPr lang="cs-CZ" dirty="0" smtClean="0"/>
          </a:p>
          <a:p>
            <a:pPr marL="114300" indent="0">
              <a:buNone/>
            </a:pPr>
            <a:r>
              <a:rPr lang="cs-CZ" dirty="0" smtClean="0"/>
              <a:t>Nabídka:</a:t>
            </a:r>
          </a:p>
          <a:p>
            <a:r>
              <a:rPr lang="cs-CZ" dirty="0" smtClean="0"/>
              <a:t>Člen  EHSV (EESC) Ing. Roman Haken dodá zájemcům aktuální materiály – stanoviska, metodiky k podpoře sociálního podnikání</a:t>
            </a:r>
          </a:p>
          <a:p>
            <a:r>
              <a:rPr lang="cs-CZ" dirty="0" smtClean="0"/>
              <a:t>Připravujeme výjezd do Bruselu na jaře 2013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184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Sousedství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celář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115</TotalTime>
  <Words>554</Words>
  <Application>Microsoft Office PowerPoint</Application>
  <PresentationFormat>Předvádění na obrazovce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Sousedství</vt:lpstr>
      <vt:lpstr>Sociální podnikání v zahraničí a odezvy v dokumentech Evropské unie</vt:lpstr>
      <vt:lpstr>Obecné znaky sociální firmy</vt:lpstr>
      <vt:lpstr>Cíle sociální firmy</vt:lpstr>
      <vt:lpstr>Počátky sociálního podnikání v Evropě - Charta sociální ekonomiky ve Francii (1987)</vt:lpstr>
      <vt:lpstr>Sociální podnikání v České republice a v zahraničí</vt:lpstr>
      <vt:lpstr>Digitalizace dokumentů - sociální podnikání (není sociální firma z pohledu praxe v ČR)</vt:lpstr>
      <vt:lpstr>Podpora sociálního podnikání v dokumentech Evropské unie</vt:lpstr>
      <vt:lpstr>Zahraniční příklady sociálního podnikání</vt:lpstr>
      <vt:lpstr>Děkuji za pozornost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PC</dc:creator>
  <cp:lastModifiedBy>PC</cp:lastModifiedBy>
  <cp:revision>17</cp:revision>
  <dcterms:created xsi:type="dcterms:W3CDTF">2012-12-13T09:46:13Z</dcterms:created>
  <dcterms:modified xsi:type="dcterms:W3CDTF">2012-12-17T08:21:35Z</dcterms:modified>
</cp:coreProperties>
</file>