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9"/>
  </p:notesMasterIdLst>
  <p:handoutMasterIdLst>
    <p:handoutMasterId r:id="rId10"/>
  </p:handoutMasterIdLst>
  <p:sldIdLst>
    <p:sldId id="256" r:id="rId2"/>
    <p:sldId id="392" r:id="rId3"/>
    <p:sldId id="385" r:id="rId4"/>
    <p:sldId id="386" r:id="rId5"/>
    <p:sldId id="387" r:id="rId6"/>
    <p:sldId id="393" r:id="rId7"/>
    <p:sldId id="394" r:id="rId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FF00"/>
    <a:srgbClr val="FFFF00"/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5" autoAdjust="0"/>
    <p:restoredTop sz="93721" autoAdjust="0"/>
  </p:normalViewPr>
  <p:slideViewPr>
    <p:cSldViewPr>
      <p:cViewPr varScale="1">
        <p:scale>
          <a:sx n="82" d="100"/>
          <a:sy n="82" d="100"/>
        </p:scale>
        <p:origin x="1565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9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EDCFC9C-33B9-44CD-AD3E-765D65807C73}" type="datetimeFigureOut">
              <a:rPr lang="cs-CZ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FD4CE9-9580-470D-8370-1A08837AF865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17100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64E2472-23BF-439C-BB5D-B004196E77DD}" type="datetimeFigureOut">
              <a:rPr lang="cs-CZ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775F5B9-C471-4C64-82ED-48EC924BAC10}" type="slidenum">
              <a:rPr lang="cs-CZ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79600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54483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1724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201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01680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89589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1947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Zástupný symbol pro obrázek snímk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333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6B2575-C586-43DA-9305-472B5EA40940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01B962-60A4-4059-B9E6-3C95A5C4678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2907394"/>
      </p:ext>
    </p:extLst>
  </p:cSld>
  <p:clrMapOvr>
    <a:masterClrMapping/>
  </p:clrMapOvr>
  <p:transition spd="slow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1A83D4-0871-49D1-85AE-64D5F1B51240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536A79-F226-4591-8603-BD2E205619D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12817903"/>
      </p:ext>
    </p:extLst>
  </p:cSld>
  <p:clrMapOvr>
    <a:masterClrMapping/>
  </p:clrMapOvr>
  <p:transition spd="slow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9EAEC-F8BB-4362-991F-3B01B44AF67D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DAE39-16C6-416D-8076-EBA47F7929B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42847398"/>
      </p:ext>
    </p:extLst>
  </p:cSld>
  <p:clrMapOvr>
    <a:masterClrMapping/>
  </p:clrMapOvr>
  <p:transition spd="slow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78982C-7C0F-4AF7-925D-382CCB822DA1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72739-DB62-455A-AD82-A1A63585E6BB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2537834"/>
      </p:ext>
    </p:extLst>
  </p:cSld>
  <p:clrMapOvr>
    <a:masterClrMapping/>
  </p:clrMapOvr>
  <p:transition spd="slow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4774FA-5779-4E63-B909-C1F46EC5D902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8AB36D-73F6-4C78-A32C-2A76CBA34D4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08383970"/>
      </p:ext>
    </p:extLst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A8CEEB-9615-49A6-B318-6C9E13FC0CB9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ADE1EB-C4DD-499C-BD69-84B5B8D7331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26514104"/>
      </p:ext>
    </p:extLst>
  </p:cSld>
  <p:clrMapOvr>
    <a:masterClrMapping/>
  </p:clrMapOvr>
  <p:transition spd="slow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BB22EB-DB03-42A3-A3F3-B6E9DF7BA079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10C571-AE95-4EDF-A8D9-2ACB038FEDF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45132923"/>
      </p:ext>
    </p:extLst>
  </p:cSld>
  <p:clrMapOvr>
    <a:masterClrMapping/>
  </p:clrMapOvr>
  <p:transition spd="slow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97A9AE-D7F7-4AC6-8E34-CCB3373EFA5F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6F1B17-C441-4F94-9D9B-37BE5C0E4F5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3601498"/>
      </p:ext>
    </p:extLst>
  </p:cSld>
  <p:clrMapOvr>
    <a:masterClrMapping/>
  </p:clrMapOvr>
  <p:transition spd="slow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73E56F-8CAC-4E4E-AB88-BFD8ACF49C36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27A215-B5BE-4998-BB21-84F18146C74C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6773318"/>
      </p:ext>
    </p:extLst>
  </p:cSld>
  <p:clrMapOvr>
    <a:masterClrMapping/>
  </p:clrMapOvr>
  <p:transition spd="slow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2F3681-3432-4F83-964A-20596F441589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E8A85-070A-4777-A489-663DA40A93F5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2782260"/>
      </p:ext>
    </p:extLst>
  </p:cSld>
  <p:clrMapOvr>
    <a:masterClrMapping/>
  </p:clrMapOvr>
  <p:transition spd="slow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C0B986-EEC2-45A7-9E84-D7FDFF14EE01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B3B7F2-73ED-46E1-AF62-D25DBDC1F39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79463003"/>
      </p:ext>
    </p:extLst>
  </p:cSld>
  <p:clrMapOvr>
    <a:masterClrMapping/>
  </p:clrMapOvr>
  <p:transition spd="slow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31D4CD-6C9C-4FD9-8605-11935A946615}" type="datetime1">
              <a:rPr lang="cs-CZ" smtClean="0"/>
              <a:pPr>
                <a:defRPr/>
              </a:pPr>
              <a:t>17.10.2022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cs-CZ"/>
              <a:t>www.sps-prerov.cz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DCF46A8-042F-4FD6-ACF6-88BD7548C731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19937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 spd="slow">
    <p:split orient="vert"/>
  </p:transition>
  <p:hf sldNum="0"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burzapav.cz/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7E05E981-F83E-4116-A7C9-66EE052CD1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136" y="2852936"/>
            <a:ext cx="5355369" cy="2664296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 </a:t>
            </a:r>
            <a:b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</a:b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19. 10. 2022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3752" y="1599907"/>
            <a:ext cx="91987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Prezentace středních průmyslových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burzy práce a vzdělání - </a:t>
            </a:r>
            <a:r>
              <a:rPr lang="pl-PL" sz="2400" b="1" dirty="0">
                <a:latin typeface="Arial Narrow" panose="020B0606020202030204" pitchFamily="34" charset="0"/>
                <a:cs typeface="Arial" panose="020B0604020202020204" pitchFamily="34" charset="0"/>
                <a:hlinkClick r:id="rId5"/>
              </a:rPr>
              <a:t>https://burzapav.cz/</a:t>
            </a:r>
            <a:r>
              <a:rPr lang="pl-PL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 - všech 5 proběhlo</a:t>
            </a:r>
            <a:endParaRPr lang="cs-CZ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přehlídky středních škol </a:t>
            </a:r>
            <a:r>
              <a:rPr lang="cs-CZ" sz="24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Scholaris</a:t>
            </a:r>
            <a:endParaRPr lang="cs-CZ" sz="2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další burzy středních škol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setkání výchovných poradců s pedagogy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DOD škol a individuální konzultace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prezentace středních škol na ZŠ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vstupy žáků SŠ do základních škol 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přípravné kurzy z CJL a MAT, přijímačky nanečisto apod.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soutěžní přehlídky škol s </a:t>
            </a:r>
            <a:r>
              <a:rPr lang="cs-CZ" sz="2400" b="1" dirty="0" err="1">
                <a:latin typeface="Arial Narrow" panose="020B0606020202030204" pitchFamily="34" charset="0"/>
                <a:cs typeface="Arial" panose="020B0604020202020204" pitchFamily="34" charset="0"/>
              </a:rPr>
              <a:t>firmani</a:t>
            </a:r>
            <a:r>
              <a:rPr lang="cs-CZ" sz="2400" b="1" dirty="0">
                <a:latin typeface="Arial Narrow" panose="020B0606020202030204" pitchFamily="34" charset="0"/>
                <a:cs typeface="Arial" panose="020B0604020202020204" pitchFamily="34" charset="0"/>
              </a:rPr>
              <a:t> pro žáky základních škol atd.   </a:t>
            </a:r>
          </a:p>
          <a:p>
            <a:pPr>
              <a:spcBef>
                <a:spcPts val="600"/>
              </a:spcBef>
            </a:pPr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</p:spTree>
  </p:cSld>
  <p:clrMapOvr>
    <a:masterClrMapping/>
  </p:clrMapOvr>
  <p:transition spd="slow">
    <p:split orient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 </a:t>
            </a:r>
            <a:endParaRPr lang="cs-CZ" sz="3600" b="1" dirty="0">
              <a:solidFill>
                <a:srgbClr val="3333FF"/>
              </a:solidFill>
            </a:endParaRP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493156"/>
            <a:ext cx="9144000" cy="3626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Informace o středních průmyslových školách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www stránky škol – obory, vzdělávací programy, vybavení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prezentační www pro uchazeče, </a:t>
            </a:r>
            <a:r>
              <a:rPr lang="cs-CZ" sz="2400" b="1" dirty="0" err="1">
                <a:latin typeface="Arial Narrow" panose="020B0606020202030204" pitchFamily="34" charset="0"/>
              </a:rPr>
              <a:t>YouTube</a:t>
            </a:r>
            <a:r>
              <a:rPr lang="cs-CZ" sz="2400" b="1" dirty="0">
                <a:latin typeface="Arial Narrow" panose="020B0606020202030204" pitchFamily="34" charset="0"/>
              </a:rPr>
              <a:t>, </a:t>
            </a:r>
            <a:r>
              <a:rPr lang="cs-CZ" sz="2400" b="1" dirty="0" err="1">
                <a:latin typeface="Arial Narrow" panose="020B0606020202030204" pitchFamily="34" charset="0"/>
              </a:rPr>
              <a:t>Facebook</a:t>
            </a:r>
            <a:r>
              <a:rPr lang="cs-CZ" sz="2400" b="1" dirty="0">
                <a:latin typeface="Arial Narrow" panose="020B0606020202030204" pitchFamily="34" charset="0"/>
              </a:rPr>
              <a:t>, </a:t>
            </a:r>
            <a:r>
              <a:rPr lang="cs-CZ" sz="2400" b="1" dirty="0" err="1">
                <a:latin typeface="Arial Narrow" panose="020B0606020202030204" pitchFamily="34" charset="0"/>
              </a:rPr>
              <a:t>Instagram</a:t>
            </a:r>
            <a:r>
              <a:rPr lang="cs-CZ" sz="2400" b="1" dirty="0">
                <a:latin typeface="Arial Narrow" panose="020B0606020202030204" pitchFamily="34" charset="0"/>
              </a:rPr>
              <a:t> apod.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tisk – Atlas školství, tematické přílohy novin, inzeráty a články z aktivit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krátké </a:t>
            </a:r>
            <a:r>
              <a:rPr lang="cs-CZ" sz="2400" b="1" dirty="0" err="1">
                <a:latin typeface="Arial Narrow" panose="020B0606020202030204" pitchFamily="34" charset="0"/>
              </a:rPr>
              <a:t>videovstupy</a:t>
            </a:r>
            <a:r>
              <a:rPr lang="cs-CZ" sz="2400" b="1" dirty="0">
                <a:latin typeface="Arial Narrow" panose="020B0606020202030204" pitchFamily="34" charset="0"/>
              </a:rPr>
              <a:t> do středních škol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virtuální prohlídky na stránkách středních škol</a:t>
            </a:r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46051" y="4600264"/>
            <a:ext cx="3230196" cy="2257736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B851A90-A397-4EF3-900A-0A9BA7D967A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600264"/>
            <a:ext cx="4945640" cy="225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57448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587128"/>
            <a:ext cx="90364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Aktivity středních průmyslových škol </a:t>
            </a:r>
          </a:p>
          <a:p>
            <a:r>
              <a:rPr lang="cs-CZ" sz="3200" b="1" i="1" dirty="0">
                <a:solidFill>
                  <a:srgbClr val="3333FF"/>
                </a:solidFill>
              </a:rPr>
              <a:t>v rámci projektu IKAP II OK pro žáky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kroužky na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kroužky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Workshopy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Projektové dny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Sdílená výuka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Soutěže na SŠ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51385D3-C9DD-40D1-A3F3-9ECF979A53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708920"/>
            <a:ext cx="3139672" cy="2354754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28110A5A-1A03-4225-B9B3-EBFF7858FF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42" y="5628887"/>
            <a:ext cx="2963000" cy="1665206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343007BF-6FB2-45B8-9436-985427C370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503246"/>
            <a:ext cx="3139672" cy="2354754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BB5B1B7F-202D-4249-A935-802C125A97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08920"/>
            <a:ext cx="2987466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49655"/>
      </p:ext>
    </p:extLst>
  </p:cSld>
  <p:clrMapOvr>
    <a:masterClrMapping/>
  </p:clrMapOvr>
  <p:transition spd="slow"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07504" y="1595444"/>
            <a:ext cx="903649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Aktivity středních průmyslových škol </a:t>
            </a:r>
          </a:p>
          <a:p>
            <a:r>
              <a:rPr lang="cs-CZ" sz="3200" b="1" i="1" dirty="0">
                <a:solidFill>
                  <a:srgbClr val="3333FF"/>
                </a:solidFill>
              </a:rPr>
              <a:t>v rámci projektu IKAP II OK pro pedagogy ZŠ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semináře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Odborné </a:t>
            </a:r>
            <a:r>
              <a:rPr lang="cs-CZ" sz="2400" b="1" dirty="0" err="1">
                <a:latin typeface="Arial Narrow" panose="020B0606020202030204" pitchFamily="34" charset="0"/>
              </a:rPr>
              <a:t>webináře</a:t>
            </a:r>
            <a:endParaRPr lang="cs-CZ" sz="2400" b="1" dirty="0">
              <a:latin typeface="Arial Narrow" panose="020B0606020202030204" pitchFamily="34" charset="0"/>
            </a:endParaRP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Projektové dny na SŠ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>
                <a:latin typeface="Arial Narrow" panose="020B0606020202030204" pitchFamily="34" charset="0"/>
              </a:rPr>
              <a:t>Vzájemné sdílení výukových</a:t>
            </a:r>
          </a:p>
          <a:p>
            <a:pPr>
              <a:spcBef>
                <a:spcPts val="1000"/>
              </a:spcBef>
            </a:pPr>
            <a:r>
              <a:rPr lang="cs-CZ" sz="2400" b="1" dirty="0">
                <a:latin typeface="Arial Narrow" panose="020B0606020202030204" pitchFamily="34" charset="0"/>
              </a:rPr>
              <a:t>    prostor a dílen ZŠ a SŠ pro</a:t>
            </a:r>
          </a:p>
          <a:p>
            <a:pPr>
              <a:spcBef>
                <a:spcPts val="1000"/>
              </a:spcBef>
            </a:pPr>
            <a:r>
              <a:rPr lang="cs-CZ" sz="2400" b="1" dirty="0">
                <a:latin typeface="Arial Narrow" panose="020B0606020202030204" pitchFamily="34" charset="0"/>
              </a:rPr>
              <a:t>    aktivity</a:t>
            </a:r>
          </a:p>
        </p:txBody>
      </p:sp>
      <p:pic>
        <p:nvPicPr>
          <p:cNvPr id="1026" name="Picture 2" descr="IMG_20190523_1209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565" y="2863817"/>
            <a:ext cx="5148064" cy="3675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7614590"/>
      </p:ext>
    </p:extLst>
  </p:cSld>
  <p:clrMapOvr>
    <a:masterClrMapping/>
  </p:clrMapOvr>
  <p:transition spd="slow"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3000" y="1484784"/>
            <a:ext cx="9001000" cy="456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Informace k vyplňování přihlášek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    	- použití platného tiskopisu přihlášky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dodržení termínů odevzdání: </a:t>
            </a:r>
          </a:p>
          <a:p>
            <a:pPr>
              <a:spcBef>
                <a:spcPts val="1000"/>
              </a:spcBef>
            </a:pPr>
            <a:r>
              <a:rPr lang="cs-CZ" sz="2400" b="1" i="1" dirty="0">
                <a:solidFill>
                  <a:srgbClr val="FF0000"/>
                </a:solidFill>
              </a:rPr>
              <a:t>	s talentovými zkouškami do 30. 11. 2022 </a:t>
            </a:r>
            <a:r>
              <a:rPr lang="cs-CZ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cs-CZ" sz="2400" b="1" i="1" dirty="0">
              <a:solidFill>
                <a:srgbClr val="FF0000"/>
              </a:solidFill>
            </a:endParaRPr>
          </a:p>
          <a:p>
            <a:pPr>
              <a:spcBef>
                <a:spcPts val="1000"/>
              </a:spcBef>
            </a:pPr>
            <a:r>
              <a:rPr lang="cs-CZ" sz="2400" b="1" i="1" dirty="0">
                <a:solidFill>
                  <a:srgbClr val="FF0000"/>
                </a:solidFill>
              </a:rPr>
              <a:t>	ostatní bez talentových zkoušek do 1. 3. 2023 </a:t>
            </a:r>
            <a:r>
              <a:rPr lang="cs-CZ" sz="2400" b="1" i="1" dirty="0">
                <a:solidFill>
                  <a:srgbClr val="FF0000"/>
                </a:solidFill>
                <a:sym typeface="Wingdings" panose="05000000000000000000" pitchFamily="2" charset="2"/>
              </a:rPr>
              <a:t></a:t>
            </a:r>
            <a:endParaRPr lang="cs-CZ" sz="2400" b="1" i="1" dirty="0">
              <a:solidFill>
                <a:srgbClr val="FF0000"/>
              </a:solidFill>
            </a:endParaRPr>
          </a:p>
          <a:p>
            <a:pPr>
              <a:spcBef>
                <a:spcPts val="1000"/>
              </a:spcBef>
            </a:pPr>
            <a:r>
              <a:rPr lang="cs-CZ" sz="2400" b="1" dirty="0"/>
              <a:t>	- případné uvedení zaměření vzdělávacích programů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nově uvádění komplementárních oborů – obou </a:t>
            </a:r>
          </a:p>
          <a:p>
            <a:pPr>
              <a:spcBef>
                <a:spcPts val="1000"/>
              </a:spcBef>
            </a:pPr>
            <a:r>
              <a:rPr lang="cs-CZ" sz="2400" b="1" i="1" dirty="0">
                <a:solidFill>
                  <a:srgbClr val="3333FF"/>
                </a:solidFill>
              </a:rPr>
              <a:t>	(maturitní obor i možnost získat učební obor)</a:t>
            </a:r>
            <a:endParaRPr lang="cs-CZ" i="1" dirty="0">
              <a:solidFill>
                <a:srgbClr val="3333FF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A9A8845B-8FC3-47B9-95AA-008233D095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6068636"/>
            <a:ext cx="6624736" cy="69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901792"/>
      </p:ext>
    </p:extLst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0" y="1484784"/>
            <a:ext cx="912087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Zdravotní stav žáka – způsobilost ke vzdělávání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apelovat na soudnost rodičů, aby žáci studium zvládli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    	- platí aktuální nařízení vlády č. 211/2010 Sb. 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vyplnění kolonky na přihlášce možno nahradit 	 	  přílohou vyplněnou lékařem pro správný obor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u komplementárních oborů musí žák naplnit nově	  způsobilost pro oba obory vzdělání současně</a:t>
            </a:r>
          </a:p>
          <a:p>
            <a:pPr>
              <a:spcBef>
                <a:spcPts val="1000"/>
              </a:spcBef>
            </a:pPr>
            <a:endParaRPr lang="cs-CZ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B84D9E1-1219-4A5B-9F78-7842BC5F97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5219292"/>
            <a:ext cx="6840760" cy="159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835863"/>
      </p:ext>
    </p:extLst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7145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cs-CZ" sz="3600" b="1" dirty="0">
                <a:solidFill>
                  <a:srgbClr val="3333FF"/>
                </a:solidFill>
                <a:latin typeface="Arial Black" panose="020B0A04020102020204" pitchFamily="34" charset="0"/>
              </a:rPr>
              <a:t>SETKÁNÍ VÝCHOVNÝCH PORADCŮ</a:t>
            </a:r>
          </a:p>
        </p:txBody>
      </p:sp>
      <p:sp>
        <p:nvSpPr>
          <p:cNvPr id="7" name="Zástupný symbol pro zápatí 8"/>
          <p:cNvSpPr txBox="1">
            <a:spLocks/>
          </p:cNvSpPr>
          <p:nvPr/>
        </p:nvSpPr>
        <p:spPr>
          <a:xfrm>
            <a:off x="-170284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cs-CZ" sz="12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39956" y="1615120"/>
            <a:ext cx="9001000" cy="6135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333FF"/>
                </a:solidFill>
              </a:rPr>
              <a:t>Další informace pro žáky a rodiče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U oborů SPŠ, které nemají zvláštní požadavky na zdravotní způsobilost je zdravotní potvrzení potřebné pro odborné praxe ve firmách, které </a:t>
            </a:r>
            <a:r>
              <a:rPr lang="cs-CZ" sz="2400" b="1"/>
              <a:t>jsou povinné</a:t>
            </a:r>
          </a:p>
          <a:p>
            <a:pPr>
              <a:spcBef>
                <a:spcPts val="1000"/>
              </a:spcBef>
            </a:pPr>
            <a:endParaRPr lang="cs-CZ" sz="2400" b="1" dirty="0"/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Firemní motivační stipendia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nabízí zaměstnavatelé</a:t>
            </a:r>
          </a:p>
          <a:p>
            <a:pPr marL="285750" indent="-285750"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cs-CZ" sz="2400" b="1" dirty="0"/>
              <a:t>Prospěchová stipendia OK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- podporují polytechnické</a:t>
            </a:r>
          </a:p>
          <a:p>
            <a:pPr>
              <a:spcBef>
                <a:spcPts val="1000"/>
              </a:spcBef>
            </a:pPr>
            <a:r>
              <a:rPr lang="cs-CZ" sz="2400" b="1" dirty="0"/>
              <a:t>	  obory vzdělání</a:t>
            </a:r>
          </a:p>
          <a:p>
            <a:pPr>
              <a:spcBef>
                <a:spcPts val="1000"/>
              </a:spcBef>
            </a:pPr>
            <a:endParaRPr lang="cs-CZ" sz="24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  <a:p>
            <a:endParaRPr lang="cs-CZ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343" y="3492376"/>
            <a:ext cx="4571999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1414"/>
      </p:ext>
    </p:extLst>
  </p:cSld>
  <p:clrMapOvr>
    <a:masterClrMapping/>
  </p:clrMapOvr>
  <p:transition spd="slow">
    <p:split orient="vert"/>
  </p:transition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3887</TotalTime>
  <Words>271</Words>
  <Application>Microsoft Office PowerPoint</Application>
  <PresentationFormat>Předvádění na obrazovce (4:3)</PresentationFormat>
  <Paragraphs>66</Paragraphs>
  <Slides>7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Calibri Light</vt:lpstr>
      <vt:lpstr>Wingdings</vt:lpstr>
      <vt:lpstr>Motiv Office</vt:lpstr>
      <vt:lpstr>SETKÁNÍ VÝCHOVNÝCH PORADCŮ  19. 10. 2022</vt:lpstr>
      <vt:lpstr>SETKÁNÍ VÝCHOVNÝCH PORADCŮ </vt:lpstr>
      <vt:lpstr>SETKÁNÍ VÝCHOVNÝCH PORADCŮ</vt:lpstr>
      <vt:lpstr>SETKÁNÍ VÝCHOVNÝCH PORADCŮ</vt:lpstr>
      <vt:lpstr>SETKÁNÍ VÝCHOVNÝCH PORADCŮ</vt:lpstr>
      <vt:lpstr>SETKÁNÍ VÝCHOVNÝCH PORADCŮ</vt:lpstr>
      <vt:lpstr>SETKÁNÍ VÝCHOVNÝCH PORADCŮ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Prerov1</dc:creator>
  <cp:lastModifiedBy>Ivan Doležel</cp:lastModifiedBy>
  <cp:revision>900</cp:revision>
  <dcterms:created xsi:type="dcterms:W3CDTF">2010-10-24T08:52:03Z</dcterms:created>
  <dcterms:modified xsi:type="dcterms:W3CDTF">2022-10-17T14:08:03Z</dcterms:modified>
</cp:coreProperties>
</file>