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8" r:id="rId2"/>
    <p:sldId id="259" r:id="rId3"/>
    <p:sldId id="261" r:id="rId4"/>
    <p:sldId id="262" r:id="rId5"/>
    <p:sldId id="263" r:id="rId6"/>
    <p:sldId id="264" r:id="rId7"/>
    <p:sldId id="265" r:id="rId8"/>
    <p:sldId id="267" r:id="rId9"/>
    <p:sldId id="268" r:id="rId10"/>
    <p:sldId id="269" r:id="rId11"/>
    <p:sldId id="272" r:id="rId12"/>
    <p:sldId id="273" r:id="rId13"/>
    <p:sldId id="270" r:id="rId14"/>
    <p:sldId id="271" r:id="rId15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Se&#353;it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Se&#353;it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List1!$J$2:$N$2</c:f>
              <c:strCache>
                <c:ptCount val="5"/>
                <c:pt idx="0">
                  <c:v>zemědělství</c:v>
                </c:pt>
                <c:pt idx="1">
                  <c:v>lehký průmysl</c:v>
                </c:pt>
                <c:pt idx="2">
                  <c:v>armáda</c:v>
                </c:pt>
                <c:pt idx="3">
                  <c:v>logistika</c:v>
                </c:pt>
                <c:pt idx="4">
                  <c:v>ostatní</c:v>
                </c:pt>
              </c:strCache>
            </c:strRef>
          </c:cat>
          <c:val>
            <c:numRef>
              <c:f>List1!$J$3:$N$3</c:f>
              <c:numCache>
                <c:formatCode>0%</c:formatCode>
                <c:ptCount val="5"/>
                <c:pt idx="0">
                  <c:v>0.3</c:v>
                </c:pt>
                <c:pt idx="1">
                  <c:v>0.24</c:v>
                </c:pt>
                <c:pt idx="2">
                  <c:v>0.16</c:v>
                </c:pt>
                <c:pt idx="3">
                  <c:v>0.08</c:v>
                </c:pt>
                <c:pt idx="4">
                  <c:v>0.22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  <c:txPr>
        <a:bodyPr/>
        <a:lstStyle/>
        <a:p>
          <a:pPr>
            <a:defRPr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List1!$A$2:$C$2</c:f>
              <c:strCache>
                <c:ptCount val="3"/>
                <c:pt idx="0">
                  <c:v>bez využití</c:v>
                </c:pt>
                <c:pt idx="1">
                  <c:v>částečně využíváno</c:v>
                </c:pt>
                <c:pt idx="2">
                  <c:v>plně využíváno</c:v>
                </c:pt>
              </c:strCache>
            </c:strRef>
          </c:cat>
          <c:val>
            <c:numRef>
              <c:f>List1!$A$3:$C$3</c:f>
              <c:numCache>
                <c:formatCode>0%</c:formatCode>
                <c:ptCount val="3"/>
                <c:pt idx="0">
                  <c:v>0.22</c:v>
                </c:pt>
                <c:pt idx="1">
                  <c:v>0.62</c:v>
                </c:pt>
                <c:pt idx="2">
                  <c:v>0.14000000000000001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  <c:txPr>
        <a:bodyPr/>
        <a:lstStyle/>
        <a:p>
          <a:pPr>
            <a:defRPr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B40ED-6584-44B1-BFA3-4F0DCECF30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7850972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9A375-F5E2-4EA4-9BB8-4C6F9B159D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0854419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6892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2748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2748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2748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2FE77-9FE8-4F37-A988-3F317438099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6827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E0420-5C7D-4421-89F7-5654B19B3B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565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491E0-D18D-49D1-93D7-FA923465D69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5417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454BB-F0F2-4065-94BB-3A6C2F4A71B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6274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D3369-8F35-4475-98B3-0E93875D72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8287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33ED1-906B-433D-ACFA-F82BB4B0AF9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5659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B6A1B-B9D7-44AE-88FD-A879CAB4CC4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807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0FE5E-06E0-4F8B-A736-B9DE234D50C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648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06E53-7283-4891-9539-C764C0FE543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5086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C4B98-F555-4979-997D-DBD9EC2A969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9806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4D9E9-0B79-4CE2-A93E-0B7DCA47692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267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ED0710-7706-4704-B2F1-F8A093C3B86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altLang="cs-CZ" sz="4000" b="1" dirty="0" smtClean="0">
                <a:solidFill>
                  <a:srgbClr val="FFC000"/>
                </a:solidFill>
                <a:latin typeface="Tahoma" pitchFamily="34" charset="0"/>
              </a:rPr>
              <a:t>Databáze brownfieldů Olomouckého kraje</a:t>
            </a:r>
            <a:br>
              <a:rPr lang="cs-CZ" altLang="cs-CZ" sz="4000" b="1" dirty="0" smtClean="0">
                <a:solidFill>
                  <a:srgbClr val="FFC000"/>
                </a:solidFill>
                <a:latin typeface="Tahoma" pitchFamily="34" charset="0"/>
              </a:rPr>
            </a:br>
            <a:r>
              <a:rPr lang="cs-CZ" altLang="cs-CZ" sz="4000" b="1" dirty="0" smtClean="0">
                <a:solidFill>
                  <a:srgbClr val="FFC000"/>
                </a:solidFill>
                <a:latin typeface="Tahoma" pitchFamily="34" charset="0"/>
              </a:rPr>
              <a:t/>
            </a:r>
            <a:br>
              <a:rPr lang="cs-CZ" altLang="cs-CZ" sz="4000" b="1" dirty="0" smtClean="0">
                <a:solidFill>
                  <a:srgbClr val="FFC000"/>
                </a:solidFill>
                <a:latin typeface="Tahoma" pitchFamily="34" charset="0"/>
              </a:rPr>
            </a:br>
            <a:r>
              <a:rPr lang="cs-CZ" altLang="cs-CZ" sz="4000" b="1" dirty="0" smtClean="0">
                <a:solidFill>
                  <a:srgbClr val="FFC000"/>
                </a:solidFill>
                <a:latin typeface="Tahoma" pitchFamily="34" charset="0"/>
              </a:rPr>
              <a:t>Databáze podnikatelských nemovitostí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/>
          <a:lstStyle/>
          <a:p>
            <a:pPr eaLnBrk="1" hangingPunct="1"/>
            <a:r>
              <a:rPr lang="cs-CZ" altLang="cs-CZ" sz="2400" dirty="0" smtClean="0">
                <a:solidFill>
                  <a:srgbClr val="0070C0"/>
                </a:solidFill>
                <a:latin typeface="Tahoma" pitchFamily="34" charset="0"/>
              </a:rPr>
              <a:t>Workshop pro zástupce ORP Olomouckého kraje, 23. 9. 2015</a:t>
            </a:r>
            <a:endParaRPr lang="cs-CZ" alt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400" b="1" dirty="0">
                <a:solidFill>
                  <a:srgbClr val="FFC000"/>
                </a:solidFill>
              </a:rPr>
              <a:t>C</a:t>
            </a:r>
            <a:r>
              <a:rPr lang="cs-CZ" sz="2400" b="1" dirty="0" smtClean="0">
                <a:solidFill>
                  <a:srgbClr val="FFC000"/>
                </a:solidFill>
              </a:rPr>
              <a:t>íle </a:t>
            </a:r>
            <a:r>
              <a:rPr lang="cs-CZ" sz="2400" b="1" dirty="0">
                <a:solidFill>
                  <a:srgbClr val="FFC000"/>
                </a:solidFill>
              </a:rPr>
              <a:t>2. kola jednání s vytipovanými 10 </a:t>
            </a:r>
            <a:r>
              <a:rPr lang="cs-CZ" sz="2400" b="1" dirty="0" err="1" smtClean="0">
                <a:solidFill>
                  <a:srgbClr val="FFC000"/>
                </a:solidFill>
              </a:rPr>
              <a:t>brownfieldy</a:t>
            </a:r>
            <a:r>
              <a:rPr lang="cs-CZ" sz="2400" b="1" dirty="0" smtClean="0">
                <a:solidFill>
                  <a:srgbClr val="FFC000"/>
                </a:solidFill>
              </a:rPr>
              <a:t>: </a:t>
            </a: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představení </a:t>
            </a:r>
            <a:r>
              <a:rPr lang="cs-CZ" sz="2000" dirty="0">
                <a:solidFill>
                  <a:srgbClr val="0070C0"/>
                </a:solidFill>
              </a:rPr>
              <a:t>podmínek OP PIK za </a:t>
            </a:r>
            <a:r>
              <a:rPr lang="cs-CZ" sz="2000" dirty="0" smtClean="0">
                <a:solidFill>
                  <a:srgbClr val="0070C0"/>
                </a:solidFill>
              </a:rPr>
              <a:t>účasti </a:t>
            </a:r>
            <a:r>
              <a:rPr lang="cs-CZ" sz="2000" dirty="0" err="1" smtClean="0">
                <a:solidFill>
                  <a:srgbClr val="0070C0"/>
                </a:solidFill>
              </a:rPr>
              <a:t>CzechInvestu</a:t>
            </a:r>
            <a:endParaRPr lang="cs-CZ" sz="200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endParaRPr lang="cs-CZ" sz="200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intenzivnější </a:t>
            </a:r>
            <a:r>
              <a:rPr lang="cs-CZ" sz="2000" dirty="0">
                <a:solidFill>
                  <a:srgbClr val="0070C0"/>
                </a:solidFill>
              </a:rPr>
              <a:t>zapojení do ITI </a:t>
            </a:r>
            <a:r>
              <a:rPr lang="cs-CZ" sz="2000" dirty="0" smtClean="0">
                <a:solidFill>
                  <a:srgbClr val="0070C0"/>
                </a:solidFill>
              </a:rPr>
              <a:t>OA:</a:t>
            </a:r>
          </a:p>
          <a:p>
            <a:pPr lvl="1" algn="just">
              <a:buFontTx/>
              <a:buChar char="-"/>
            </a:pPr>
            <a:r>
              <a:rPr lang="cs-CZ" sz="1600" dirty="0" smtClean="0">
                <a:solidFill>
                  <a:srgbClr val="0070C0"/>
                </a:solidFill>
              </a:rPr>
              <a:t>v </a:t>
            </a:r>
            <a:r>
              <a:rPr lang="cs-CZ" sz="1600" dirty="0">
                <a:solidFill>
                  <a:srgbClr val="0070C0"/>
                </a:solidFill>
              </a:rPr>
              <a:t>případě souladu záměru s OP PIK </a:t>
            </a:r>
            <a:r>
              <a:rPr lang="cs-CZ" sz="1600" dirty="0" smtClean="0">
                <a:solidFill>
                  <a:srgbClr val="0070C0"/>
                </a:solidFill>
              </a:rPr>
              <a:t>zaslání projektových </a:t>
            </a:r>
            <a:r>
              <a:rPr lang="cs-CZ" sz="1600" dirty="0" err="1">
                <a:solidFill>
                  <a:srgbClr val="0070C0"/>
                </a:solidFill>
              </a:rPr>
              <a:t>fiší</a:t>
            </a:r>
            <a:r>
              <a:rPr lang="cs-CZ" sz="1600" dirty="0">
                <a:solidFill>
                  <a:srgbClr val="0070C0"/>
                </a:solidFill>
              </a:rPr>
              <a:t> (popis záměru, odhad nákladů</a:t>
            </a:r>
            <a:r>
              <a:rPr lang="cs-CZ" sz="1600" dirty="0" smtClean="0">
                <a:solidFill>
                  <a:srgbClr val="0070C0"/>
                </a:solidFill>
              </a:rPr>
              <a:t>, fáze </a:t>
            </a:r>
            <a:r>
              <a:rPr lang="cs-CZ" sz="1600" dirty="0">
                <a:solidFill>
                  <a:srgbClr val="0070C0"/>
                </a:solidFill>
              </a:rPr>
              <a:t>přípravy podkladových studií, dokumentací</a:t>
            </a:r>
            <a:r>
              <a:rPr lang="cs-CZ" sz="1600" dirty="0" smtClean="0">
                <a:solidFill>
                  <a:srgbClr val="0070C0"/>
                </a:solidFill>
              </a:rPr>
              <a:t>, termíny </a:t>
            </a:r>
            <a:r>
              <a:rPr lang="cs-CZ" sz="1600" dirty="0">
                <a:solidFill>
                  <a:srgbClr val="0070C0"/>
                </a:solidFill>
              </a:rPr>
              <a:t>zahájení a ukončení </a:t>
            </a:r>
            <a:r>
              <a:rPr lang="cs-CZ" sz="1600" dirty="0" smtClean="0">
                <a:solidFill>
                  <a:srgbClr val="0070C0"/>
                </a:solidFill>
              </a:rPr>
              <a:t>projektu)</a:t>
            </a:r>
          </a:p>
          <a:p>
            <a:pPr lvl="1" algn="just">
              <a:buFontTx/>
              <a:buChar char="-"/>
            </a:pPr>
            <a:r>
              <a:rPr lang="cs-CZ" sz="1600" dirty="0" smtClean="0">
                <a:solidFill>
                  <a:srgbClr val="0070C0"/>
                </a:solidFill>
              </a:rPr>
              <a:t>spolupráce </a:t>
            </a:r>
            <a:r>
              <a:rPr lang="cs-CZ" sz="1600" dirty="0">
                <a:solidFill>
                  <a:srgbClr val="0070C0"/>
                </a:solidFill>
              </a:rPr>
              <a:t>majitelů s manažery ITI OA</a:t>
            </a:r>
          </a:p>
          <a:p>
            <a:pPr lvl="1" algn="just">
              <a:buFontTx/>
              <a:buChar char="-"/>
            </a:pPr>
            <a:r>
              <a:rPr lang="cs-CZ" sz="1600" dirty="0" smtClean="0">
                <a:solidFill>
                  <a:srgbClr val="0070C0"/>
                </a:solidFill>
              </a:rPr>
              <a:t>zařazení </a:t>
            </a:r>
            <a:r>
              <a:rPr lang="cs-CZ" sz="1600" dirty="0">
                <a:solidFill>
                  <a:srgbClr val="0070C0"/>
                </a:solidFill>
              </a:rPr>
              <a:t>do národní databáze </a:t>
            </a:r>
            <a:r>
              <a:rPr lang="cs-CZ" sz="1600" dirty="0" smtClean="0">
                <a:solidFill>
                  <a:srgbClr val="0070C0"/>
                </a:solidFill>
              </a:rPr>
              <a:t>brownfieldů</a:t>
            </a:r>
          </a:p>
          <a:p>
            <a:pPr algn="just">
              <a:buFontTx/>
              <a:buChar char="-"/>
            </a:pPr>
            <a:endParaRPr lang="cs-CZ" sz="200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2</a:t>
            </a:r>
            <a:r>
              <a:rPr lang="cs-CZ" sz="2000" dirty="0">
                <a:solidFill>
                  <a:srgbClr val="0070C0"/>
                </a:solidFill>
              </a:rPr>
              <a:t>. </a:t>
            </a:r>
            <a:r>
              <a:rPr lang="cs-CZ" sz="2000" dirty="0" smtClean="0">
                <a:solidFill>
                  <a:srgbClr val="0070C0"/>
                </a:solidFill>
              </a:rPr>
              <a:t>kolo jednání bude </a:t>
            </a:r>
            <a:r>
              <a:rPr lang="cs-CZ" sz="2000" dirty="0">
                <a:solidFill>
                  <a:srgbClr val="0070C0"/>
                </a:solidFill>
              </a:rPr>
              <a:t>zahájeno </a:t>
            </a:r>
            <a:r>
              <a:rPr lang="cs-CZ" sz="2000" dirty="0" smtClean="0">
                <a:solidFill>
                  <a:srgbClr val="0070C0"/>
                </a:solidFill>
              </a:rPr>
              <a:t>po jednání </a:t>
            </a:r>
            <a:r>
              <a:rPr lang="cs-CZ" sz="2000" dirty="0">
                <a:solidFill>
                  <a:srgbClr val="0070C0"/>
                </a:solidFill>
              </a:rPr>
              <a:t>zástupců ITI OA </a:t>
            </a:r>
            <a:r>
              <a:rPr lang="cs-CZ" sz="2000" dirty="0" smtClean="0">
                <a:solidFill>
                  <a:srgbClr val="0070C0"/>
                </a:solidFill>
              </a:rPr>
              <a:t>a MPO (ŘO OP PIK)</a:t>
            </a:r>
          </a:p>
          <a:p>
            <a:pPr>
              <a:buFontTx/>
              <a:buChar char="-"/>
            </a:pPr>
            <a:endParaRPr lang="cs-CZ" sz="1400" dirty="0">
              <a:solidFill>
                <a:srgbClr val="0070C0"/>
              </a:solidFill>
            </a:endParaRPr>
          </a:p>
        </p:txBody>
      </p:sp>
      <p:sp>
        <p:nvSpPr>
          <p:cNvPr id="3076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FFC000"/>
                </a:solidFill>
                <a:latin typeface="Tahoma" pitchFamily="34" charset="0"/>
              </a:rPr>
              <a:t>                 2. kolo jednání s majiteli</a:t>
            </a:r>
          </a:p>
        </p:txBody>
      </p:sp>
    </p:spTree>
    <p:extLst>
      <p:ext uri="{BB962C8B-B14F-4D97-AF65-F5344CB8AC3E}">
        <p14:creationId xmlns:p14="http://schemas.microsoft.com/office/powerpoint/2010/main" val="329681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Char char="-"/>
            </a:pPr>
            <a:r>
              <a:rPr lang="cs-CZ" sz="2000" dirty="0">
                <a:solidFill>
                  <a:srgbClr val="0070C0"/>
                </a:solidFill>
              </a:rPr>
              <a:t>snaha Olomouckého kraje o koordinaci monitoringu nabídky volných podnikatelských nemovitostí na území </a:t>
            </a:r>
            <a:r>
              <a:rPr lang="cs-CZ" sz="2000" dirty="0" smtClean="0">
                <a:solidFill>
                  <a:srgbClr val="0070C0"/>
                </a:solidFill>
              </a:rPr>
              <a:t>kraje</a:t>
            </a:r>
            <a:endParaRPr lang="cs-CZ" sz="200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>
                <a:solidFill>
                  <a:srgbClr val="0070C0"/>
                </a:solidFill>
              </a:rPr>
              <a:t>v současné době se ve spolupráci se zástupci jednotlivých ORP připravuje nová informační brožura s názvem „Volné podnikatelské nemovitosti v Olomouckém kraji“</a:t>
            </a:r>
          </a:p>
          <a:p>
            <a:pPr algn="just">
              <a:buFontTx/>
              <a:buChar char="-"/>
            </a:pPr>
            <a:r>
              <a:rPr lang="cs-CZ" sz="2000" dirty="0">
                <a:solidFill>
                  <a:srgbClr val="0070C0"/>
                </a:solidFill>
              </a:rPr>
              <a:t>bude sloužit jako ucelený materiál prezentující všechny volné podnikatelské nemovitosti na území Olomouckého kraje potencionálním investorům</a:t>
            </a:r>
          </a:p>
          <a:p>
            <a:pPr algn="just">
              <a:buFontTx/>
              <a:buChar char="-"/>
            </a:pPr>
            <a:r>
              <a:rPr lang="cs-CZ" sz="2000" dirty="0">
                <a:solidFill>
                  <a:srgbClr val="0070C0"/>
                </a:solidFill>
              </a:rPr>
              <a:t>v brožuře bude prezentováno celkem 38 lokalit z celého </a:t>
            </a:r>
            <a:r>
              <a:rPr lang="cs-CZ" sz="2000" dirty="0" smtClean="0">
                <a:solidFill>
                  <a:srgbClr val="0070C0"/>
                </a:solidFill>
              </a:rPr>
              <a:t>kraje</a:t>
            </a:r>
            <a:endParaRPr lang="cs-CZ" sz="200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>
                <a:solidFill>
                  <a:srgbClr val="0070C0"/>
                </a:solidFill>
              </a:rPr>
              <a:t>jedná se </a:t>
            </a:r>
            <a:r>
              <a:rPr lang="cs-CZ" sz="2000" dirty="0" smtClean="0">
                <a:solidFill>
                  <a:srgbClr val="0070C0"/>
                </a:solidFill>
              </a:rPr>
              <a:t>o průmyslové </a:t>
            </a:r>
            <a:r>
              <a:rPr lang="cs-CZ" sz="2000" dirty="0">
                <a:solidFill>
                  <a:srgbClr val="0070C0"/>
                </a:solidFill>
              </a:rPr>
              <a:t>zóny, technologické parky, vybrané </a:t>
            </a:r>
            <a:r>
              <a:rPr lang="cs-CZ" sz="2000" dirty="0" err="1">
                <a:solidFill>
                  <a:srgbClr val="0070C0"/>
                </a:solidFill>
              </a:rPr>
              <a:t>brownfieldy</a:t>
            </a:r>
            <a:r>
              <a:rPr lang="cs-CZ" sz="2000" dirty="0">
                <a:solidFill>
                  <a:srgbClr val="0070C0"/>
                </a:solidFill>
              </a:rPr>
              <a:t> a kancelářské prostory</a:t>
            </a:r>
          </a:p>
          <a:p>
            <a:pPr algn="just">
              <a:buFontTx/>
              <a:buChar char="-"/>
            </a:pPr>
            <a:r>
              <a:rPr lang="cs-CZ" sz="2000" dirty="0">
                <a:solidFill>
                  <a:srgbClr val="0070C0"/>
                </a:solidFill>
              </a:rPr>
              <a:t>brožuru graficky zpracovává a v nákladu 1 000 ks tiskne </a:t>
            </a:r>
            <a:r>
              <a:rPr lang="cs-CZ" sz="2000" dirty="0" smtClean="0">
                <a:solidFill>
                  <a:srgbClr val="0070C0"/>
                </a:solidFill>
              </a:rPr>
              <a:t>firma PAPÍRTISK</a:t>
            </a:r>
            <a:r>
              <a:rPr lang="cs-CZ" sz="2000" smtClean="0">
                <a:solidFill>
                  <a:srgbClr val="0070C0"/>
                </a:solidFill>
              </a:rPr>
              <a:t>, s.r.o. </a:t>
            </a:r>
            <a:r>
              <a:rPr lang="cs-CZ" sz="2000" dirty="0" smtClean="0">
                <a:solidFill>
                  <a:srgbClr val="0070C0"/>
                </a:solidFill>
              </a:rPr>
              <a:t>z Olomouce</a:t>
            </a:r>
            <a:r>
              <a:rPr lang="cs-CZ" sz="2000" i="1" dirty="0" smtClean="0">
                <a:solidFill>
                  <a:srgbClr val="0070C0"/>
                </a:solidFill>
              </a:rPr>
              <a:t> </a:t>
            </a:r>
            <a:endParaRPr lang="cs-CZ" sz="2000" i="1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>
                <a:solidFill>
                  <a:srgbClr val="0070C0"/>
                </a:solidFill>
              </a:rPr>
              <a:t>bude distribuována na veletrzích investičních příležitostí, </a:t>
            </a:r>
            <a:r>
              <a:rPr lang="cs-CZ" sz="2000" dirty="0" smtClean="0">
                <a:solidFill>
                  <a:srgbClr val="0070C0"/>
                </a:solidFill>
              </a:rPr>
              <a:t>setkáváních </a:t>
            </a:r>
            <a:r>
              <a:rPr lang="cs-CZ" sz="2000" dirty="0">
                <a:solidFill>
                  <a:srgbClr val="0070C0"/>
                </a:solidFill>
              </a:rPr>
              <a:t>s podnikateli a dalších obdobných akcích</a:t>
            </a:r>
          </a:p>
          <a:p>
            <a:pPr>
              <a:buFontTx/>
              <a:buChar char="-"/>
            </a:pPr>
            <a:endParaRPr lang="cs-CZ" sz="2000" dirty="0">
              <a:solidFill>
                <a:srgbClr val="0070C0"/>
              </a:solidFill>
            </a:endParaRPr>
          </a:p>
        </p:txBody>
      </p:sp>
      <p:sp>
        <p:nvSpPr>
          <p:cNvPr id="3076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FFC000"/>
                </a:solidFill>
                <a:latin typeface="Tahoma" pitchFamily="34" charset="0"/>
              </a:rPr>
              <a:t>Databáze volných </a:t>
            </a:r>
            <a:br>
              <a:rPr lang="cs-CZ" altLang="cs-CZ" sz="3200" b="1" dirty="0" smtClean="0">
                <a:solidFill>
                  <a:srgbClr val="FFC000"/>
                </a:solidFill>
                <a:latin typeface="Tahoma" pitchFamily="34" charset="0"/>
              </a:rPr>
            </a:br>
            <a:r>
              <a:rPr lang="cs-CZ" altLang="cs-CZ" sz="3200" b="1" dirty="0" smtClean="0">
                <a:solidFill>
                  <a:srgbClr val="FFC000"/>
                </a:solidFill>
                <a:latin typeface="Tahoma" pitchFamily="34" charset="0"/>
              </a:rPr>
              <a:t>		  podnikatelských nemovitostí</a:t>
            </a:r>
          </a:p>
        </p:txBody>
      </p:sp>
    </p:spTree>
    <p:extLst>
      <p:ext uri="{BB962C8B-B14F-4D97-AF65-F5344CB8AC3E}">
        <p14:creationId xmlns:p14="http://schemas.microsoft.com/office/powerpoint/2010/main" val="210446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v </a:t>
            </a:r>
            <a:r>
              <a:rPr lang="cs-CZ" sz="2000" dirty="0">
                <a:solidFill>
                  <a:srgbClr val="0070C0"/>
                </a:solidFill>
              </a:rPr>
              <a:t>příštím roce plánujeme databázi rozšířit i o menší </a:t>
            </a:r>
            <a:r>
              <a:rPr lang="cs-CZ" sz="2000" dirty="0" smtClean="0">
                <a:solidFill>
                  <a:srgbClr val="0070C0"/>
                </a:solidFill>
              </a:rPr>
              <a:t>plochy</a:t>
            </a:r>
          </a:p>
          <a:p>
            <a:pPr algn="just">
              <a:buFontTx/>
              <a:buChar char="-"/>
            </a:pPr>
            <a:endParaRPr lang="cs-CZ" sz="200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po </a:t>
            </a:r>
            <a:r>
              <a:rPr lang="cs-CZ" sz="2000" dirty="0">
                <a:solidFill>
                  <a:srgbClr val="0070C0"/>
                </a:solidFill>
              </a:rPr>
              <a:t>vzoru tvorby databáze brownfieldů prostřednictvím zástupců jednotlivých ORP </a:t>
            </a:r>
            <a:r>
              <a:rPr lang="cs-CZ" sz="2000">
                <a:solidFill>
                  <a:srgbClr val="0070C0"/>
                </a:solidFill>
              </a:rPr>
              <a:t>oslovíme </a:t>
            </a:r>
            <a:r>
              <a:rPr lang="cs-CZ" sz="2000" smtClean="0">
                <a:solidFill>
                  <a:srgbClr val="0070C0"/>
                </a:solidFill>
              </a:rPr>
              <a:t>starosty </a:t>
            </a:r>
            <a:r>
              <a:rPr lang="cs-CZ" sz="2000" dirty="0">
                <a:solidFill>
                  <a:srgbClr val="0070C0"/>
                </a:solidFill>
              </a:rPr>
              <a:t>všech obcí v Olomouckém kraji, s žádosti o vytipování volných podnikatelských nemovitostí na území jejich </a:t>
            </a:r>
            <a:r>
              <a:rPr lang="cs-CZ" sz="2000" dirty="0" smtClean="0">
                <a:solidFill>
                  <a:srgbClr val="0070C0"/>
                </a:solidFill>
              </a:rPr>
              <a:t>obcí</a:t>
            </a:r>
          </a:p>
          <a:p>
            <a:pPr algn="just">
              <a:buFontTx/>
              <a:buChar char="-"/>
            </a:pPr>
            <a:endParaRPr lang="cs-CZ" sz="200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nutná </a:t>
            </a:r>
            <a:r>
              <a:rPr lang="cs-CZ" sz="2000" dirty="0">
                <a:solidFill>
                  <a:srgbClr val="0070C0"/>
                </a:solidFill>
              </a:rPr>
              <a:t>úzká spolupráce se zástupci </a:t>
            </a:r>
            <a:r>
              <a:rPr lang="cs-CZ" sz="2000" dirty="0" smtClean="0">
                <a:solidFill>
                  <a:srgbClr val="0070C0"/>
                </a:solidFill>
              </a:rPr>
              <a:t>ORP</a:t>
            </a:r>
          </a:p>
          <a:p>
            <a:pPr algn="just">
              <a:buFontTx/>
              <a:buChar char="-"/>
            </a:pPr>
            <a:endParaRPr lang="cs-CZ" sz="200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cílem </a:t>
            </a:r>
            <a:r>
              <a:rPr lang="cs-CZ" sz="2000" dirty="0">
                <a:solidFill>
                  <a:srgbClr val="0070C0"/>
                </a:solidFill>
              </a:rPr>
              <a:t>je sjednotit obě </a:t>
            </a:r>
            <a:r>
              <a:rPr lang="cs-CZ" sz="2000" dirty="0" smtClean="0">
                <a:solidFill>
                  <a:srgbClr val="0070C0"/>
                </a:solidFill>
              </a:rPr>
              <a:t>databáze</a:t>
            </a:r>
          </a:p>
          <a:p>
            <a:pPr algn="just">
              <a:buFontTx/>
              <a:buChar char="-"/>
            </a:pPr>
            <a:endParaRPr lang="cs-CZ" sz="200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takto </a:t>
            </a:r>
            <a:r>
              <a:rPr lang="cs-CZ" sz="2000" dirty="0">
                <a:solidFill>
                  <a:srgbClr val="0070C0"/>
                </a:solidFill>
              </a:rPr>
              <a:t>vytvořenou databázi bychom pak v budoucnu pravidelně aktualizovali (1x ročně, popřípadě v dvouletém cyklu</a:t>
            </a:r>
            <a:r>
              <a:rPr lang="cs-CZ" sz="2000" dirty="0" smtClean="0">
                <a:solidFill>
                  <a:srgbClr val="0070C0"/>
                </a:solidFill>
              </a:rPr>
              <a:t>)</a:t>
            </a:r>
          </a:p>
          <a:p>
            <a:pPr>
              <a:buFontTx/>
              <a:buChar char="-"/>
            </a:pPr>
            <a:endParaRPr lang="cs-CZ" sz="2000" dirty="0">
              <a:solidFill>
                <a:srgbClr val="0070C0"/>
              </a:solidFill>
            </a:endParaRPr>
          </a:p>
          <a:p>
            <a:pPr>
              <a:buFontTx/>
              <a:buChar char="-"/>
            </a:pPr>
            <a:endParaRPr lang="cs-CZ" sz="2000" dirty="0">
              <a:solidFill>
                <a:srgbClr val="0070C0"/>
              </a:solidFill>
            </a:endParaRPr>
          </a:p>
        </p:txBody>
      </p:sp>
      <p:sp>
        <p:nvSpPr>
          <p:cNvPr id="3076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FFC000"/>
                </a:solidFill>
                <a:latin typeface="Tahoma" pitchFamily="34" charset="0"/>
              </a:rPr>
              <a:t>        Databáze volných podnikatelských           		nemovitostí – další postup</a:t>
            </a:r>
          </a:p>
        </p:txBody>
      </p:sp>
    </p:spTree>
    <p:extLst>
      <p:ext uri="{BB962C8B-B14F-4D97-AF65-F5344CB8AC3E}">
        <p14:creationId xmlns:p14="http://schemas.microsoft.com/office/powerpoint/2010/main" val="356553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podmínky OP PIK a ostatních OP řešených v rámci ITI </a:t>
            </a:r>
            <a:r>
              <a:rPr lang="cs-CZ" sz="2000" b="1" dirty="0" smtClean="0">
                <a:solidFill>
                  <a:srgbClr val="0070C0"/>
                </a:solidFill>
              </a:rPr>
              <a:t>nejsou </a:t>
            </a:r>
            <a:br>
              <a:rPr lang="cs-CZ" sz="2000" b="1" dirty="0" smtClean="0">
                <a:solidFill>
                  <a:srgbClr val="0070C0"/>
                </a:solidFill>
              </a:rPr>
            </a:br>
            <a:r>
              <a:rPr lang="cs-CZ" sz="2000" b="1" dirty="0" smtClean="0">
                <a:solidFill>
                  <a:srgbClr val="0070C0"/>
                </a:solidFill>
              </a:rPr>
              <a:t>v souladu </a:t>
            </a:r>
            <a:r>
              <a:rPr lang="cs-CZ" sz="2000" dirty="0" smtClean="0">
                <a:solidFill>
                  <a:srgbClr val="0070C0"/>
                </a:solidFill>
              </a:rPr>
              <a:t>s původním záměrem integrovaného řešení brownfieldů v Olomoucké aglomeraci</a:t>
            </a:r>
          </a:p>
          <a:p>
            <a:pPr algn="just">
              <a:buFontTx/>
              <a:buChar char="-"/>
            </a:pPr>
            <a:endParaRPr lang="cs-CZ" sz="200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nutné zaměřit se na jinou cílovou skupinu</a:t>
            </a:r>
          </a:p>
          <a:p>
            <a:pPr lvl="1" algn="just">
              <a:buFontTx/>
              <a:buChar char="-"/>
            </a:pPr>
            <a:r>
              <a:rPr lang="cs-CZ" sz="1600" dirty="0" smtClean="0">
                <a:solidFill>
                  <a:srgbClr val="0070C0"/>
                </a:solidFill>
              </a:rPr>
              <a:t>zejména výrobce z řad malých a středních podniků</a:t>
            </a:r>
          </a:p>
          <a:p>
            <a:pPr lvl="1" algn="just">
              <a:buFontTx/>
              <a:buChar char="-"/>
            </a:pPr>
            <a:r>
              <a:rPr lang="cs-CZ" sz="1600" dirty="0" smtClean="0">
                <a:solidFill>
                  <a:srgbClr val="0070C0"/>
                </a:solidFill>
              </a:rPr>
              <a:t>spolupráce s hospodářskou komorou a jinými organizacemi</a:t>
            </a:r>
          </a:p>
          <a:p>
            <a:pPr lvl="1" algn="just">
              <a:buFontTx/>
              <a:buChar char="-"/>
            </a:pPr>
            <a:r>
              <a:rPr lang="pt-BR" sz="1600" dirty="0" smtClean="0">
                <a:solidFill>
                  <a:srgbClr val="0070C0"/>
                </a:solidFill>
              </a:rPr>
              <a:t>zvýšená propagace a publicita podmínek a možností</a:t>
            </a:r>
            <a:endParaRPr lang="cs-CZ" sz="1600" dirty="0" smtClean="0">
              <a:solidFill>
                <a:srgbClr val="0070C0"/>
              </a:solidFill>
            </a:endParaRPr>
          </a:p>
          <a:p>
            <a:pPr lvl="1" algn="just">
              <a:buFontTx/>
              <a:buChar char="-"/>
            </a:pPr>
            <a:r>
              <a:rPr lang="cs-CZ" sz="1600" dirty="0" smtClean="0">
                <a:solidFill>
                  <a:srgbClr val="0070C0"/>
                </a:solidFill>
              </a:rPr>
              <a:t>zvýšená spolupráce s </a:t>
            </a:r>
            <a:r>
              <a:rPr lang="cs-CZ" sz="1600" dirty="0" err="1" smtClean="0">
                <a:solidFill>
                  <a:srgbClr val="0070C0"/>
                </a:solidFill>
              </a:rPr>
              <a:t>CzechInvestem</a:t>
            </a:r>
            <a:r>
              <a:rPr lang="cs-CZ" sz="1600" dirty="0" smtClean="0">
                <a:solidFill>
                  <a:srgbClr val="0070C0"/>
                </a:solidFill>
              </a:rPr>
              <a:t> – regionální pobočkou ŘO (do zveřejnění podmínek programu OP PIK a prvních výzev se nechtěla výrazněji zapojovat)</a:t>
            </a:r>
          </a:p>
          <a:p>
            <a:pPr lvl="1" algn="just">
              <a:buFontTx/>
              <a:buChar char="-"/>
            </a:pPr>
            <a:endParaRPr lang="cs-CZ" sz="160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výzvy pro ITI z programu Nemovitosti jsou plánovány pro rok 2016</a:t>
            </a:r>
          </a:p>
          <a:p>
            <a:pPr>
              <a:buFontTx/>
              <a:buChar char="-"/>
            </a:pPr>
            <a:endParaRPr lang="cs-CZ" sz="1200" dirty="0">
              <a:solidFill>
                <a:srgbClr val="0070C0"/>
              </a:solidFill>
            </a:endParaRPr>
          </a:p>
        </p:txBody>
      </p:sp>
      <p:sp>
        <p:nvSpPr>
          <p:cNvPr id="3076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FFC000"/>
                </a:solidFill>
                <a:latin typeface="Tahoma" pitchFamily="34" charset="0"/>
              </a:rPr>
              <a:t>         Závěr</a:t>
            </a:r>
          </a:p>
        </p:txBody>
      </p:sp>
    </p:spTree>
    <p:extLst>
      <p:ext uri="{BB962C8B-B14F-4D97-AF65-F5344CB8AC3E}">
        <p14:creationId xmlns:p14="http://schemas.microsoft.com/office/powerpoint/2010/main" val="421395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indent="1077913" eaLnBrk="1" hangingPunct="1"/>
            <a:r>
              <a:rPr lang="cs-CZ" altLang="cs-CZ" sz="4000" b="1" dirty="0" smtClean="0">
                <a:solidFill>
                  <a:srgbClr val="FFC000"/>
                </a:solidFill>
                <a:latin typeface="Tahoma" pitchFamily="34" charset="0"/>
              </a:rPr>
              <a:t>Děkujeme za pozornost!</a:t>
            </a:r>
          </a:p>
        </p:txBody>
      </p:sp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2057400"/>
          </a:xfrm>
        </p:spPr>
        <p:txBody>
          <a:bodyPr/>
          <a:lstStyle/>
          <a:p>
            <a:pPr algn="r"/>
            <a:r>
              <a:rPr lang="cs-CZ" sz="2000" dirty="0" smtClean="0">
                <a:solidFill>
                  <a:srgbClr val="0070C0"/>
                </a:solidFill>
              </a:rPr>
              <a:t>Ing. Petr Heinisch</a:t>
            </a:r>
          </a:p>
          <a:p>
            <a:pPr algn="r"/>
            <a:r>
              <a:rPr lang="cs-CZ" sz="2000" dirty="0" smtClean="0">
                <a:solidFill>
                  <a:srgbClr val="0070C0"/>
                </a:solidFill>
              </a:rPr>
              <a:t>Mgr. Jiří Běhávka</a:t>
            </a:r>
          </a:p>
          <a:p>
            <a:pPr algn="r"/>
            <a:endParaRPr lang="cs-CZ" sz="2000" dirty="0" smtClean="0">
              <a:solidFill>
                <a:srgbClr val="0070C0"/>
              </a:solidFill>
            </a:endParaRPr>
          </a:p>
          <a:p>
            <a:pPr algn="r"/>
            <a:r>
              <a:rPr lang="cs-CZ" sz="2000" dirty="0" smtClean="0">
                <a:solidFill>
                  <a:srgbClr val="0070C0"/>
                </a:solidFill>
              </a:rPr>
              <a:t>Krajský úřad Olomouckého kraje</a:t>
            </a:r>
          </a:p>
          <a:p>
            <a:pPr algn="r"/>
            <a:r>
              <a:rPr lang="cs-CZ" sz="2000" dirty="0" smtClean="0">
                <a:solidFill>
                  <a:srgbClr val="0070C0"/>
                </a:solidFill>
              </a:rPr>
              <a:t>Odbor strategického rozvoje kraje, územního plánování a stavebního řádu</a:t>
            </a:r>
          </a:p>
          <a:p>
            <a:pPr algn="r"/>
            <a:r>
              <a:rPr lang="cs-CZ" sz="2000" dirty="0" smtClean="0">
                <a:solidFill>
                  <a:srgbClr val="0070C0"/>
                </a:solidFill>
              </a:rPr>
              <a:t>Oddělení regionálního rozvoje</a:t>
            </a:r>
            <a:endParaRPr lang="cs-CZ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92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FFC000"/>
                </a:solidFill>
                <a:latin typeface="Tahoma" pitchFamily="34" charset="0"/>
              </a:rPr>
              <a:t>                 Východiska při mapování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400" b="1" dirty="0" err="1" smtClean="0">
                <a:solidFill>
                  <a:srgbClr val="FFC000"/>
                </a:solidFill>
              </a:rPr>
              <a:t>Brownfield</a:t>
            </a:r>
            <a:endParaRPr lang="cs-CZ" sz="2400" b="1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cs-CZ" sz="2000" dirty="0" smtClean="0">
              <a:solidFill>
                <a:srgbClr val="FFC00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nemovitost</a:t>
            </a:r>
            <a:r>
              <a:rPr lang="cs-CZ" sz="2000" dirty="0">
                <a:solidFill>
                  <a:srgbClr val="0070C0"/>
                </a:solidFill>
              </a:rPr>
              <a:t>, která ztratila svoji funkci, není </a:t>
            </a:r>
            <a:r>
              <a:rPr lang="cs-CZ" sz="2000" dirty="0" smtClean="0">
                <a:solidFill>
                  <a:srgbClr val="0070C0"/>
                </a:solidFill>
              </a:rPr>
              <a:t>efektivně </a:t>
            </a:r>
            <a:r>
              <a:rPr lang="pl-PL" sz="2000" dirty="0" smtClean="0">
                <a:solidFill>
                  <a:srgbClr val="0070C0"/>
                </a:solidFill>
              </a:rPr>
              <a:t>využívaná </a:t>
            </a:r>
            <a:r>
              <a:rPr lang="pl-PL" sz="2000" dirty="0">
                <a:solidFill>
                  <a:srgbClr val="0070C0"/>
                </a:solidFill>
              </a:rPr>
              <a:t>a je zanedbaná, </a:t>
            </a:r>
            <a:r>
              <a:rPr lang="pl-PL" sz="2000" dirty="0" smtClean="0">
                <a:solidFill>
                  <a:srgbClr val="0070C0"/>
                </a:solidFill>
              </a:rPr>
              <a:t>zastaralá</a:t>
            </a:r>
            <a:r>
              <a:rPr lang="pl-PL" sz="2000" dirty="0">
                <a:solidFill>
                  <a:srgbClr val="0070C0"/>
                </a:solidFill>
              </a:rPr>
              <a:t>, prostorově </a:t>
            </a:r>
            <a:r>
              <a:rPr lang="pl-PL" sz="2000" dirty="0" smtClean="0">
                <a:solidFill>
                  <a:srgbClr val="0070C0"/>
                </a:solidFill>
              </a:rPr>
              <a:t>a technicky </a:t>
            </a:r>
            <a:r>
              <a:rPr lang="cs-CZ" sz="2000" dirty="0" smtClean="0">
                <a:solidFill>
                  <a:srgbClr val="0070C0"/>
                </a:solidFill>
              </a:rPr>
              <a:t>nevyhovuje </a:t>
            </a:r>
            <a:r>
              <a:rPr lang="cs-CZ" sz="2000" dirty="0">
                <a:solidFill>
                  <a:srgbClr val="0070C0"/>
                </a:solidFill>
              </a:rPr>
              <a:t>dalšímu </a:t>
            </a:r>
            <a:r>
              <a:rPr lang="cs-CZ" sz="2000" dirty="0" smtClean="0">
                <a:solidFill>
                  <a:srgbClr val="0070C0"/>
                </a:solidFill>
              </a:rPr>
              <a:t>využití</a:t>
            </a:r>
          </a:p>
          <a:p>
            <a:pPr algn="just">
              <a:buFontTx/>
              <a:buChar char="-"/>
            </a:pPr>
            <a:endParaRPr lang="cs-CZ" sz="200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v </a:t>
            </a:r>
            <a:r>
              <a:rPr lang="cs-CZ" sz="2000" dirty="0">
                <a:solidFill>
                  <a:srgbClr val="0070C0"/>
                </a:solidFill>
              </a:rPr>
              <a:t>areálu by se neměly </a:t>
            </a:r>
            <a:r>
              <a:rPr lang="cs-CZ" sz="2000" dirty="0" smtClean="0">
                <a:solidFill>
                  <a:srgbClr val="0070C0"/>
                </a:solidFill>
              </a:rPr>
              <a:t>nacházet </a:t>
            </a:r>
            <a:r>
              <a:rPr lang="pl-PL" sz="2000" dirty="0" smtClean="0">
                <a:solidFill>
                  <a:srgbClr val="0070C0"/>
                </a:solidFill>
              </a:rPr>
              <a:t>ekologické zátěže</a:t>
            </a:r>
          </a:p>
          <a:p>
            <a:pPr algn="just">
              <a:buFontTx/>
              <a:buChar char="-"/>
            </a:pPr>
            <a:endParaRPr lang="pl-PL" sz="200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pl-PL" sz="2000" dirty="0" smtClean="0">
                <a:solidFill>
                  <a:srgbClr val="0070C0"/>
                </a:solidFill>
              </a:rPr>
              <a:t>je </a:t>
            </a:r>
            <a:r>
              <a:rPr lang="pl-PL" sz="2000" dirty="0">
                <a:solidFill>
                  <a:srgbClr val="0070C0"/>
                </a:solidFill>
              </a:rPr>
              <a:t>nutné, aby proběhl </a:t>
            </a:r>
            <a:r>
              <a:rPr lang="pl-PL" sz="2000" dirty="0" smtClean="0">
                <a:solidFill>
                  <a:srgbClr val="0070C0"/>
                </a:solidFill>
              </a:rPr>
              <a:t>proces </a:t>
            </a:r>
            <a:r>
              <a:rPr lang="cs-CZ" sz="2000" dirty="0" smtClean="0">
                <a:solidFill>
                  <a:srgbClr val="0070C0"/>
                </a:solidFill>
              </a:rPr>
              <a:t>regenerace</a:t>
            </a:r>
          </a:p>
          <a:p>
            <a:pPr algn="just">
              <a:buFontTx/>
              <a:buChar char="-"/>
            </a:pPr>
            <a:endParaRPr lang="cs-CZ" sz="200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jedná </a:t>
            </a:r>
            <a:r>
              <a:rPr lang="cs-CZ" sz="2000" dirty="0">
                <a:solidFill>
                  <a:srgbClr val="0070C0"/>
                </a:solidFill>
              </a:rPr>
              <a:t>se o výrobní či jiné budovy, </a:t>
            </a:r>
            <a:r>
              <a:rPr lang="cs-CZ" sz="2000" dirty="0" smtClean="0">
                <a:solidFill>
                  <a:srgbClr val="0070C0"/>
                </a:solidFill>
              </a:rPr>
              <a:t>areály</a:t>
            </a:r>
            <a:endParaRPr lang="cs-CZ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FFC000"/>
                </a:solidFill>
                <a:latin typeface="Tahoma" pitchFamily="34" charset="0"/>
              </a:rPr>
              <a:t>                 Východiska při mapování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2400" b="1" dirty="0" smtClean="0">
                <a:solidFill>
                  <a:srgbClr val="FFC000"/>
                </a:solidFill>
              </a:rPr>
              <a:t>Lokalita</a:t>
            </a:r>
            <a:r>
              <a:rPr lang="cs-CZ" sz="2400" dirty="0" smtClean="0">
                <a:solidFill>
                  <a:srgbClr val="FFC000"/>
                </a:solidFill>
              </a:rPr>
              <a:t>:</a:t>
            </a:r>
            <a:r>
              <a:rPr lang="cs-CZ" sz="2400" dirty="0" smtClean="0"/>
              <a:t> </a:t>
            </a:r>
            <a:r>
              <a:rPr lang="cs-CZ" sz="2000" dirty="0" smtClean="0">
                <a:solidFill>
                  <a:srgbClr val="0070C0"/>
                </a:solidFill>
              </a:rPr>
              <a:t>území Olomoucké aglomerace</a:t>
            </a:r>
          </a:p>
          <a:p>
            <a:pPr marL="0" indent="0">
              <a:buNone/>
            </a:pPr>
            <a:endParaRPr lang="cs-CZ" sz="24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cs-CZ" sz="2400" b="1" dirty="0" smtClean="0">
                <a:solidFill>
                  <a:srgbClr val="FFC000"/>
                </a:solidFill>
              </a:rPr>
              <a:t>Další vlastnosti:</a:t>
            </a: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rozloha: min. 3 ha (rozloha celého areálu musí být min. 3 ha, přičemž BF může být jen část areálu) = strategické území pro řešení v rámci ITI OA</a:t>
            </a:r>
          </a:p>
          <a:p>
            <a:pPr marL="0" indent="0" algn="just">
              <a:buNone/>
            </a:pPr>
            <a:endParaRPr lang="cs-CZ" sz="2000" dirty="0" smtClean="0">
              <a:solidFill>
                <a:srgbClr val="0070C0"/>
              </a:solidFill>
            </a:endParaRPr>
          </a:p>
          <a:p>
            <a:pPr marL="355600" indent="-355600" algn="just">
              <a:buNone/>
            </a:pPr>
            <a:r>
              <a:rPr lang="cs-CZ" sz="2000" dirty="0" smtClean="0">
                <a:solidFill>
                  <a:srgbClr val="0070C0"/>
                </a:solidFill>
              </a:rPr>
              <a:t>- 	vlastnictví: ideálně ve vlastnictví města/obce nebo 1 – 2 soukromých vlastníků či skupiny vlastníků</a:t>
            </a:r>
          </a:p>
          <a:p>
            <a:pPr marL="0" indent="0" algn="just">
              <a:buNone/>
            </a:pPr>
            <a:endParaRPr lang="cs-CZ" sz="2000" dirty="0" smtClean="0">
              <a:solidFill>
                <a:srgbClr val="0070C0"/>
              </a:solidFill>
            </a:endParaRPr>
          </a:p>
          <a:p>
            <a:pPr marL="355600" indent="-355600" algn="just">
              <a:buNone/>
            </a:pPr>
            <a:r>
              <a:rPr lang="cs-CZ" sz="2000" dirty="0" smtClean="0">
                <a:solidFill>
                  <a:srgbClr val="0070C0"/>
                </a:solidFill>
              </a:rPr>
              <a:t>- 	možnost pro rozvoj lokality (možnost řešení dopravních </a:t>
            </a:r>
            <a:br>
              <a:rPr lang="cs-CZ" sz="2000" dirty="0" smtClean="0">
                <a:solidFill>
                  <a:srgbClr val="0070C0"/>
                </a:solidFill>
              </a:rPr>
            </a:br>
            <a:r>
              <a:rPr lang="cs-CZ" sz="2000" dirty="0" smtClean="0">
                <a:solidFill>
                  <a:srgbClr val="0070C0"/>
                </a:solidFill>
              </a:rPr>
              <a:t>a jiných návazností, atraktivita lokality, vazba na místní podnikatelský sektor atd.)</a:t>
            </a:r>
          </a:p>
          <a:p>
            <a:pPr marL="0" indent="0">
              <a:buNone/>
            </a:pPr>
            <a:endParaRPr lang="cs-CZ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44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FFC000"/>
                </a:solidFill>
                <a:latin typeface="Tahoma" pitchFamily="34" charset="0"/>
              </a:rPr>
              <a:t>                 Východiska při mapování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400" b="1" dirty="0">
                <a:solidFill>
                  <a:srgbClr val="FFC000"/>
                </a:solidFill>
              </a:rPr>
              <a:t>Předpokládané využití:</a:t>
            </a: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plocha </a:t>
            </a:r>
            <a:r>
              <a:rPr lang="cs-CZ" sz="2000" dirty="0">
                <a:solidFill>
                  <a:srgbClr val="0070C0"/>
                </a:solidFill>
              </a:rPr>
              <a:t>pro podnikání, podnikatelský inkubátor, start-up </a:t>
            </a:r>
            <a:r>
              <a:rPr lang="cs-CZ" sz="2000" dirty="0" smtClean="0">
                <a:solidFill>
                  <a:srgbClr val="0070C0"/>
                </a:solidFill>
              </a:rPr>
              <a:t>a spin-</a:t>
            </a:r>
            <a:r>
              <a:rPr lang="cs-CZ" sz="2000" dirty="0" err="1" smtClean="0">
                <a:solidFill>
                  <a:srgbClr val="0070C0"/>
                </a:solidFill>
              </a:rPr>
              <a:t>off</a:t>
            </a:r>
            <a:r>
              <a:rPr lang="cs-CZ" sz="2000" dirty="0" smtClean="0">
                <a:solidFill>
                  <a:srgbClr val="0070C0"/>
                </a:solidFill>
              </a:rPr>
              <a:t> </a:t>
            </a:r>
            <a:r>
              <a:rPr lang="cs-CZ" sz="2000" dirty="0">
                <a:solidFill>
                  <a:srgbClr val="0070C0"/>
                </a:solidFill>
              </a:rPr>
              <a:t>firmy, možnost umístění přímých národních </a:t>
            </a:r>
            <a:r>
              <a:rPr lang="cs-CZ" sz="2000" dirty="0" smtClean="0">
                <a:solidFill>
                  <a:srgbClr val="0070C0"/>
                </a:solidFill>
              </a:rPr>
              <a:t>i zahraničních </a:t>
            </a:r>
            <a:r>
              <a:rPr lang="cs-CZ" sz="2000" dirty="0">
                <a:solidFill>
                  <a:srgbClr val="0070C0"/>
                </a:solidFill>
              </a:rPr>
              <a:t>investic, kdy bude upřednostňován obor </a:t>
            </a:r>
            <a:r>
              <a:rPr lang="cs-CZ" sz="2000" dirty="0" smtClean="0">
                <a:solidFill>
                  <a:srgbClr val="0070C0"/>
                </a:solidFill>
              </a:rPr>
              <a:t>mající spojení </a:t>
            </a:r>
            <a:r>
              <a:rPr lang="cs-CZ" sz="2000" dirty="0">
                <a:solidFill>
                  <a:srgbClr val="0070C0"/>
                </a:solidFill>
              </a:rPr>
              <a:t>s danou lokalitou </a:t>
            </a:r>
            <a:r>
              <a:rPr lang="cs-CZ" sz="2000" dirty="0" smtClean="0">
                <a:solidFill>
                  <a:srgbClr val="0070C0"/>
                </a:solidFill>
              </a:rPr>
              <a:t/>
            </a:r>
            <a:br>
              <a:rPr lang="cs-CZ" sz="2000" dirty="0" smtClean="0">
                <a:solidFill>
                  <a:srgbClr val="0070C0"/>
                </a:solidFill>
              </a:rPr>
            </a:br>
            <a:r>
              <a:rPr lang="cs-CZ" sz="2000" dirty="0" smtClean="0">
                <a:solidFill>
                  <a:srgbClr val="0070C0"/>
                </a:solidFill>
              </a:rPr>
              <a:t>a </a:t>
            </a:r>
            <a:r>
              <a:rPr lang="cs-CZ" sz="2000" dirty="0">
                <a:solidFill>
                  <a:srgbClr val="0070C0"/>
                </a:solidFill>
              </a:rPr>
              <a:t>propojení na výzkumné </a:t>
            </a:r>
            <a:r>
              <a:rPr lang="cs-CZ" sz="2000" dirty="0" smtClean="0">
                <a:solidFill>
                  <a:srgbClr val="0070C0"/>
                </a:solidFill>
              </a:rPr>
              <a:t>a vzdělávací instituce</a:t>
            </a:r>
          </a:p>
          <a:p>
            <a:pPr>
              <a:buFontTx/>
              <a:buChar char="-"/>
            </a:pPr>
            <a:endParaRPr lang="cs-CZ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cs-CZ" sz="2400" b="1" dirty="0">
                <a:solidFill>
                  <a:srgbClr val="FFC000"/>
                </a:solidFill>
              </a:rPr>
              <a:t>Cíl revitalizace BF v rámci ITI:</a:t>
            </a: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demolice </a:t>
            </a:r>
            <a:r>
              <a:rPr lang="cs-CZ" sz="2000" dirty="0">
                <a:solidFill>
                  <a:srgbClr val="0070C0"/>
                </a:solidFill>
              </a:rPr>
              <a:t>a vyčištění území či jiná regenerace BF tak, </a:t>
            </a:r>
            <a:r>
              <a:rPr lang="cs-CZ" sz="2000" dirty="0" smtClean="0">
                <a:solidFill>
                  <a:srgbClr val="0070C0"/>
                </a:solidFill>
              </a:rPr>
              <a:t>aby mohl </a:t>
            </a:r>
            <a:r>
              <a:rPr lang="cs-CZ" sz="2000" dirty="0">
                <a:solidFill>
                  <a:srgbClr val="0070C0"/>
                </a:solidFill>
              </a:rPr>
              <a:t>plnit výše jmenované využití, příprava </a:t>
            </a:r>
            <a:r>
              <a:rPr lang="cs-CZ" sz="2000" dirty="0" smtClean="0">
                <a:solidFill>
                  <a:srgbClr val="0070C0"/>
                </a:solidFill>
              </a:rPr>
              <a:t>infrastruktury vně </a:t>
            </a:r>
            <a:r>
              <a:rPr lang="cs-CZ" sz="2000" dirty="0">
                <a:solidFill>
                  <a:srgbClr val="0070C0"/>
                </a:solidFill>
              </a:rPr>
              <a:t>areálu, příprava infrastruktury k areálu (silnice</a:t>
            </a:r>
            <a:r>
              <a:rPr lang="cs-CZ" sz="2000" dirty="0" smtClean="0">
                <a:solidFill>
                  <a:srgbClr val="0070C0"/>
                </a:solidFill>
              </a:rPr>
              <a:t>, cyklostezky</a:t>
            </a:r>
            <a:r>
              <a:rPr lang="cs-CZ" sz="2000" dirty="0">
                <a:solidFill>
                  <a:srgbClr val="0070C0"/>
                </a:solidFill>
              </a:rPr>
              <a:t>, MHD), stavba inkubátoru, </a:t>
            </a:r>
            <a:r>
              <a:rPr lang="cs-CZ" sz="2000" dirty="0" smtClean="0">
                <a:solidFill>
                  <a:srgbClr val="0070C0"/>
                </a:solidFill>
              </a:rPr>
              <a:t>poradenství</a:t>
            </a:r>
          </a:p>
          <a:p>
            <a:pPr>
              <a:buFontTx/>
              <a:buChar char="-"/>
            </a:pPr>
            <a:endParaRPr lang="cs-CZ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50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FFC000"/>
                </a:solidFill>
                <a:latin typeface="Tahoma" pitchFamily="34" charset="0"/>
              </a:rPr>
              <a:t>                 Mapování brownfieldů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cs-CZ" sz="200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v </a:t>
            </a:r>
            <a:r>
              <a:rPr lang="cs-CZ" sz="2000" dirty="0">
                <a:solidFill>
                  <a:srgbClr val="0070C0"/>
                </a:solidFill>
              </a:rPr>
              <a:t>rámci aktualizace databáze </a:t>
            </a:r>
            <a:r>
              <a:rPr lang="cs-CZ" sz="2000" dirty="0" smtClean="0">
                <a:solidFill>
                  <a:srgbClr val="0070C0"/>
                </a:solidFill>
              </a:rPr>
              <a:t>brownfieldů v </a:t>
            </a:r>
            <a:r>
              <a:rPr lang="cs-CZ" sz="2000" dirty="0">
                <a:solidFill>
                  <a:srgbClr val="0070C0"/>
                </a:solidFill>
              </a:rPr>
              <a:t>Olomouckém </a:t>
            </a:r>
            <a:r>
              <a:rPr lang="cs-CZ" sz="2000" dirty="0" smtClean="0">
                <a:solidFill>
                  <a:srgbClr val="0070C0"/>
                </a:solidFill>
              </a:rPr>
              <a:t>kraji</a:t>
            </a:r>
          </a:p>
          <a:p>
            <a:pPr algn="just">
              <a:buFontTx/>
              <a:buChar char="-"/>
            </a:pPr>
            <a:endParaRPr lang="cs-CZ" sz="200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zdroje </a:t>
            </a:r>
            <a:r>
              <a:rPr lang="cs-CZ" sz="2000" dirty="0">
                <a:solidFill>
                  <a:srgbClr val="0070C0"/>
                </a:solidFill>
              </a:rPr>
              <a:t>informací: ÚAP, zástupci měst </a:t>
            </a:r>
            <a:r>
              <a:rPr lang="cs-CZ" sz="2000" dirty="0" smtClean="0">
                <a:solidFill>
                  <a:srgbClr val="0070C0"/>
                </a:solidFill>
              </a:rPr>
              <a:t>a obcí </a:t>
            </a:r>
            <a:r>
              <a:rPr lang="cs-CZ" sz="2000" dirty="0">
                <a:solidFill>
                  <a:srgbClr val="0070C0"/>
                </a:solidFill>
              </a:rPr>
              <a:t>ITI OA, </a:t>
            </a:r>
            <a:r>
              <a:rPr lang="cs-CZ" sz="2000" dirty="0" smtClean="0">
                <a:solidFill>
                  <a:srgbClr val="0070C0"/>
                </a:solidFill>
              </a:rPr>
              <a:t>regionalisté</a:t>
            </a:r>
          </a:p>
          <a:p>
            <a:pPr algn="just">
              <a:buFontTx/>
              <a:buChar char="-"/>
            </a:pPr>
            <a:endParaRPr lang="cs-CZ" sz="200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17</a:t>
            </a:r>
            <a:r>
              <a:rPr lang="cs-CZ" sz="2000" dirty="0">
                <a:solidFill>
                  <a:srgbClr val="0070C0"/>
                </a:solidFill>
              </a:rPr>
              <a:t>. září 2014 schůzka s představiteli </a:t>
            </a:r>
            <a:r>
              <a:rPr lang="cs-CZ" sz="2000" dirty="0" smtClean="0">
                <a:solidFill>
                  <a:srgbClr val="0070C0"/>
                </a:solidFill>
              </a:rPr>
              <a:t>ORP na </a:t>
            </a:r>
            <a:r>
              <a:rPr lang="cs-CZ" sz="2000" dirty="0">
                <a:solidFill>
                  <a:srgbClr val="0070C0"/>
                </a:solidFill>
              </a:rPr>
              <a:t>území ITI OA (představení ITI OA</a:t>
            </a:r>
            <a:r>
              <a:rPr lang="cs-CZ" sz="2000" dirty="0" smtClean="0">
                <a:solidFill>
                  <a:srgbClr val="0070C0"/>
                </a:solidFill>
              </a:rPr>
              <a:t>, motivace </a:t>
            </a:r>
            <a:r>
              <a:rPr lang="cs-CZ" sz="2000" dirty="0">
                <a:solidFill>
                  <a:srgbClr val="0070C0"/>
                </a:solidFill>
              </a:rPr>
              <a:t>pro vyhledávání, návrhy lokalit</a:t>
            </a:r>
            <a:r>
              <a:rPr lang="cs-CZ" sz="2000" dirty="0" smtClean="0">
                <a:solidFill>
                  <a:srgbClr val="0070C0"/>
                </a:solidFill>
              </a:rPr>
              <a:t>)</a:t>
            </a:r>
          </a:p>
          <a:p>
            <a:pPr>
              <a:buFontTx/>
              <a:buChar char="-"/>
            </a:pPr>
            <a:endParaRPr lang="cs-CZ" sz="1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45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zjištěný počet brownfieldů: </a:t>
            </a:r>
            <a:r>
              <a:rPr lang="cs-CZ" sz="2000" b="1" dirty="0" smtClean="0">
                <a:solidFill>
                  <a:srgbClr val="0070C0"/>
                </a:solidFill>
              </a:rPr>
              <a:t>37</a:t>
            </a:r>
          </a:p>
          <a:p>
            <a:pPr>
              <a:buFontTx/>
              <a:buChar char="-"/>
            </a:pPr>
            <a:endParaRPr lang="cs-CZ" sz="2000" b="1" dirty="0" smtClean="0">
              <a:solidFill>
                <a:srgbClr val="0070C0"/>
              </a:solidFill>
            </a:endParaRPr>
          </a:p>
          <a:p>
            <a:pPr>
              <a:buFontTx/>
              <a:buChar char="-"/>
            </a:pPr>
            <a:endParaRPr lang="cs-CZ" sz="20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cs-CZ" sz="2000" dirty="0" smtClean="0">
                <a:solidFill>
                  <a:srgbClr val="0070C0"/>
                </a:solidFill>
              </a:rPr>
              <a:t>	Současné využití	</a:t>
            </a:r>
            <a:r>
              <a:rPr lang="cs-CZ" sz="2000" smtClean="0">
                <a:solidFill>
                  <a:srgbClr val="0070C0"/>
                </a:solidFill>
              </a:rPr>
              <a:t>	          Původní </a:t>
            </a:r>
            <a:r>
              <a:rPr lang="cs-CZ" sz="2000" dirty="0" smtClean="0">
                <a:solidFill>
                  <a:srgbClr val="0070C0"/>
                </a:solidFill>
              </a:rPr>
              <a:t>využití</a:t>
            </a:r>
            <a:endParaRPr lang="cs-CZ" sz="2000" dirty="0">
              <a:solidFill>
                <a:srgbClr val="0070C0"/>
              </a:solidFill>
            </a:endParaRPr>
          </a:p>
          <a:p>
            <a:pPr>
              <a:buFontTx/>
              <a:buChar char="-"/>
            </a:pPr>
            <a:endParaRPr lang="cs-CZ" sz="1800" dirty="0">
              <a:solidFill>
                <a:srgbClr val="0070C0"/>
              </a:solidFill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0961123"/>
              </p:ext>
            </p:extLst>
          </p:nvPr>
        </p:nvGraphicFramePr>
        <p:xfrm>
          <a:off x="4419600" y="2889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76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FFC000"/>
                </a:solidFill>
                <a:latin typeface="Tahoma" pitchFamily="34" charset="0"/>
              </a:rPr>
              <a:t>                 Výsledky mapování</a:t>
            </a: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5540887"/>
              </p:ext>
            </p:extLst>
          </p:nvPr>
        </p:nvGraphicFramePr>
        <p:xfrm>
          <a:off x="152400" y="2889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6062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zahájení</a:t>
            </a:r>
            <a:r>
              <a:rPr lang="cs-CZ" sz="2000" dirty="0">
                <a:solidFill>
                  <a:srgbClr val="0070C0"/>
                </a:solidFill>
              </a:rPr>
              <a:t>: </a:t>
            </a:r>
            <a:r>
              <a:rPr lang="cs-CZ" sz="2000" dirty="0" smtClean="0">
                <a:solidFill>
                  <a:srgbClr val="0070C0"/>
                </a:solidFill>
              </a:rPr>
              <a:t>02/2015 </a:t>
            </a:r>
            <a:r>
              <a:rPr lang="pl-PL" sz="2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pl-PL" sz="2000" dirty="0" smtClean="0">
                <a:solidFill>
                  <a:srgbClr val="0070C0"/>
                </a:solidFill>
              </a:rPr>
              <a:t> vybrány </a:t>
            </a:r>
            <a:r>
              <a:rPr lang="pl-PL" sz="2000" dirty="0">
                <a:solidFill>
                  <a:srgbClr val="0070C0"/>
                </a:solidFill>
              </a:rPr>
              <a:t>brownfieldy 1</a:t>
            </a:r>
            <a:r>
              <a:rPr lang="pl-PL" sz="2000" dirty="0" smtClean="0">
                <a:solidFill>
                  <a:srgbClr val="0070C0"/>
                </a:solidFill>
              </a:rPr>
              <a:t>.–3</a:t>
            </a:r>
            <a:r>
              <a:rPr lang="pl-PL" sz="2000" dirty="0">
                <a:solidFill>
                  <a:srgbClr val="0070C0"/>
                </a:solidFill>
              </a:rPr>
              <a:t>. kategorie (</a:t>
            </a:r>
            <a:r>
              <a:rPr lang="pl-PL" sz="2000" dirty="0" smtClean="0">
                <a:solidFill>
                  <a:srgbClr val="0070C0"/>
                </a:solidFill>
              </a:rPr>
              <a:t>22 lokalit)</a:t>
            </a:r>
          </a:p>
          <a:p>
            <a:pPr marL="0" indent="0">
              <a:buNone/>
            </a:pPr>
            <a:endParaRPr lang="pl-PL" sz="2000" b="1" dirty="0"/>
          </a:p>
          <a:p>
            <a:pPr marL="0" indent="0">
              <a:buNone/>
            </a:pPr>
            <a:r>
              <a:rPr lang="cs-CZ" sz="2400" b="1" dirty="0">
                <a:solidFill>
                  <a:srgbClr val="FFC000"/>
                </a:solidFill>
              </a:rPr>
              <a:t>Účel jednání:</a:t>
            </a: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seznámení </a:t>
            </a:r>
            <a:r>
              <a:rPr lang="cs-CZ" sz="2000" dirty="0">
                <a:solidFill>
                  <a:srgbClr val="0070C0"/>
                </a:solidFill>
              </a:rPr>
              <a:t>s nástrojem ITI OA a </a:t>
            </a:r>
            <a:r>
              <a:rPr lang="cs-CZ" sz="2000" dirty="0" smtClean="0">
                <a:solidFill>
                  <a:srgbClr val="0070C0"/>
                </a:solidFill>
              </a:rPr>
              <a:t>předběžnými </a:t>
            </a:r>
            <a:r>
              <a:rPr lang="pl-PL" sz="2000" dirty="0" smtClean="0">
                <a:solidFill>
                  <a:srgbClr val="0070C0"/>
                </a:solidFill>
              </a:rPr>
              <a:t>podmínkami </a:t>
            </a:r>
            <a:r>
              <a:rPr lang="pl-PL" sz="2000" dirty="0">
                <a:solidFill>
                  <a:srgbClr val="0070C0"/>
                </a:solidFill>
              </a:rPr>
              <a:t>dotací </a:t>
            </a:r>
            <a:r>
              <a:rPr lang="pl-PL" sz="2000" dirty="0" smtClean="0">
                <a:solidFill>
                  <a:srgbClr val="0070C0"/>
                </a:solidFill>
              </a:rPr>
              <a:t/>
            </a:r>
            <a:br>
              <a:rPr lang="pl-PL" sz="2000" dirty="0" smtClean="0">
                <a:solidFill>
                  <a:srgbClr val="0070C0"/>
                </a:solidFill>
              </a:rPr>
            </a:br>
            <a:r>
              <a:rPr lang="pl-PL" sz="2000" dirty="0" smtClean="0">
                <a:solidFill>
                  <a:srgbClr val="0070C0"/>
                </a:solidFill>
              </a:rPr>
              <a:t>v </a:t>
            </a:r>
            <a:r>
              <a:rPr lang="pl-PL" sz="2000" dirty="0">
                <a:solidFill>
                  <a:srgbClr val="0070C0"/>
                </a:solidFill>
              </a:rPr>
              <a:t>rámci OP </a:t>
            </a:r>
            <a:r>
              <a:rPr lang="pl-PL" sz="2000" dirty="0" smtClean="0">
                <a:solidFill>
                  <a:srgbClr val="0070C0"/>
                </a:solidFill>
              </a:rPr>
              <a:t>PIK</a:t>
            </a:r>
          </a:p>
          <a:p>
            <a:pPr algn="just">
              <a:buFontTx/>
              <a:buChar char="-"/>
            </a:pPr>
            <a:endParaRPr lang="pl-PL" sz="200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zjištění </a:t>
            </a:r>
            <a:r>
              <a:rPr lang="cs-CZ" sz="2000" dirty="0">
                <a:solidFill>
                  <a:srgbClr val="0070C0"/>
                </a:solidFill>
              </a:rPr>
              <a:t>záměrů majitelů a posouzení </a:t>
            </a:r>
            <a:r>
              <a:rPr lang="cs-CZ" sz="2000" dirty="0" smtClean="0">
                <a:solidFill>
                  <a:srgbClr val="0070C0"/>
                </a:solidFill>
              </a:rPr>
              <a:t>souladu/kolize </a:t>
            </a:r>
            <a:r>
              <a:rPr lang="cs-CZ" sz="2000" dirty="0">
                <a:solidFill>
                  <a:srgbClr val="0070C0"/>
                </a:solidFill>
              </a:rPr>
              <a:t>s cílem ITI </a:t>
            </a:r>
            <a:r>
              <a:rPr lang="cs-CZ" sz="2000" dirty="0" smtClean="0">
                <a:solidFill>
                  <a:srgbClr val="0070C0"/>
                </a:solidFill>
              </a:rPr>
              <a:t>OA</a:t>
            </a:r>
          </a:p>
          <a:p>
            <a:pPr algn="just">
              <a:buFontTx/>
              <a:buChar char="-"/>
            </a:pPr>
            <a:endParaRPr lang="cs-CZ" sz="200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zjištění </a:t>
            </a:r>
            <a:r>
              <a:rPr lang="cs-CZ" sz="2000" dirty="0">
                <a:solidFill>
                  <a:srgbClr val="0070C0"/>
                </a:solidFill>
              </a:rPr>
              <a:t>zájmu o </a:t>
            </a:r>
            <a:r>
              <a:rPr lang="cs-CZ" sz="2000" dirty="0" smtClean="0">
                <a:solidFill>
                  <a:srgbClr val="0070C0"/>
                </a:solidFill>
              </a:rPr>
              <a:t>spolupráci</a:t>
            </a:r>
          </a:p>
          <a:p>
            <a:pPr>
              <a:buFontTx/>
              <a:buChar char="-"/>
            </a:pPr>
            <a:endParaRPr lang="cs-CZ" sz="1800" dirty="0">
              <a:solidFill>
                <a:srgbClr val="0070C0"/>
              </a:solidFill>
            </a:endParaRPr>
          </a:p>
        </p:txBody>
      </p:sp>
      <p:sp>
        <p:nvSpPr>
          <p:cNvPr id="3076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FFC000"/>
                </a:solidFill>
                <a:latin typeface="Tahoma" pitchFamily="34" charset="0"/>
              </a:rPr>
              <a:t>                 1. kolo jednání s majiteli</a:t>
            </a:r>
          </a:p>
        </p:txBody>
      </p:sp>
    </p:spTree>
    <p:extLst>
      <p:ext uri="{BB962C8B-B14F-4D97-AF65-F5344CB8AC3E}">
        <p14:creationId xmlns:p14="http://schemas.microsoft.com/office/powerpoint/2010/main" val="318200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výběr </a:t>
            </a:r>
            <a:r>
              <a:rPr lang="cs-CZ" sz="2000" b="1" dirty="0">
                <a:solidFill>
                  <a:srgbClr val="0070C0"/>
                </a:solidFill>
              </a:rPr>
              <a:t>10 </a:t>
            </a:r>
            <a:r>
              <a:rPr lang="cs-CZ" sz="2000" dirty="0">
                <a:solidFill>
                  <a:srgbClr val="0070C0"/>
                </a:solidFill>
              </a:rPr>
              <a:t>vhodných brownfieldů pro 2. kolo jednání</a:t>
            </a:r>
            <a:r>
              <a:rPr lang="cs-CZ" sz="2000" dirty="0" smtClean="0">
                <a:solidFill>
                  <a:srgbClr val="0070C0"/>
                </a:solidFill>
              </a:rPr>
              <a:t>:</a:t>
            </a:r>
          </a:p>
          <a:p>
            <a:pPr lvl="1" algn="just">
              <a:buFontTx/>
              <a:buChar char="-"/>
            </a:pPr>
            <a:r>
              <a:rPr lang="cs-CZ" sz="1600" dirty="0" smtClean="0">
                <a:solidFill>
                  <a:srgbClr val="0070C0"/>
                </a:solidFill>
              </a:rPr>
              <a:t>majitelé </a:t>
            </a:r>
            <a:r>
              <a:rPr lang="cs-CZ" sz="1600" dirty="0">
                <a:solidFill>
                  <a:srgbClr val="0070C0"/>
                </a:solidFill>
              </a:rPr>
              <a:t>vybraných </a:t>
            </a:r>
            <a:r>
              <a:rPr lang="cs-CZ" sz="1600" dirty="0" smtClean="0">
                <a:solidFill>
                  <a:srgbClr val="0070C0"/>
                </a:solidFill>
              </a:rPr>
              <a:t>lokalit </a:t>
            </a:r>
            <a:r>
              <a:rPr lang="cs-CZ" sz="1600" dirty="0">
                <a:solidFill>
                  <a:srgbClr val="0070C0"/>
                </a:solidFill>
              </a:rPr>
              <a:t>mají zájem o ITI </a:t>
            </a:r>
            <a:r>
              <a:rPr lang="cs-CZ" sz="1600" dirty="0" smtClean="0">
                <a:solidFill>
                  <a:srgbClr val="0070C0"/>
                </a:solidFill>
              </a:rPr>
              <a:t>OA</a:t>
            </a:r>
          </a:p>
          <a:p>
            <a:pPr lvl="1" algn="just">
              <a:buFontTx/>
              <a:buChar char="-"/>
            </a:pPr>
            <a:r>
              <a:rPr lang="cs-CZ" sz="1600" dirty="0" smtClean="0">
                <a:solidFill>
                  <a:srgbClr val="0070C0"/>
                </a:solidFill>
              </a:rPr>
              <a:t>možnosti </a:t>
            </a:r>
            <a:r>
              <a:rPr lang="cs-CZ" sz="1600" dirty="0">
                <a:solidFill>
                  <a:srgbClr val="0070C0"/>
                </a:solidFill>
              </a:rPr>
              <a:t>integrovaného </a:t>
            </a:r>
            <a:r>
              <a:rPr lang="cs-CZ" sz="1600" dirty="0" smtClean="0">
                <a:solidFill>
                  <a:srgbClr val="0070C0"/>
                </a:solidFill>
              </a:rPr>
              <a:t>přístupu</a:t>
            </a:r>
          </a:p>
          <a:p>
            <a:pPr lvl="1" algn="just">
              <a:buFontTx/>
              <a:buChar char="-"/>
            </a:pPr>
            <a:r>
              <a:rPr lang="cs-CZ" sz="1600" dirty="0" smtClean="0">
                <a:solidFill>
                  <a:srgbClr val="0070C0"/>
                </a:solidFill>
              </a:rPr>
              <a:t>počítají </a:t>
            </a:r>
            <a:r>
              <a:rPr lang="cs-CZ" sz="1600" dirty="0">
                <a:solidFill>
                  <a:srgbClr val="0070C0"/>
                </a:solidFill>
              </a:rPr>
              <a:t>s 2. </a:t>
            </a:r>
            <a:r>
              <a:rPr lang="cs-CZ" sz="1600" dirty="0" smtClean="0">
                <a:solidFill>
                  <a:srgbClr val="0070C0"/>
                </a:solidFill>
              </a:rPr>
              <a:t>schůzkou</a:t>
            </a:r>
          </a:p>
          <a:p>
            <a:pPr lvl="1" algn="just">
              <a:buFontTx/>
              <a:buChar char="-"/>
            </a:pPr>
            <a:r>
              <a:rPr lang="cs-CZ" sz="1600" dirty="0" smtClean="0">
                <a:solidFill>
                  <a:srgbClr val="0070C0"/>
                </a:solidFill>
              </a:rPr>
              <a:t>zájem </a:t>
            </a:r>
            <a:r>
              <a:rPr lang="cs-CZ" sz="1600" dirty="0">
                <a:solidFill>
                  <a:srgbClr val="0070C0"/>
                </a:solidFill>
              </a:rPr>
              <a:t>o rozvoj </a:t>
            </a:r>
            <a:r>
              <a:rPr lang="cs-CZ" sz="1600" dirty="0" smtClean="0">
                <a:solidFill>
                  <a:srgbClr val="0070C0"/>
                </a:solidFill>
              </a:rPr>
              <a:t>lokality</a:t>
            </a:r>
          </a:p>
          <a:p>
            <a:pPr marL="0" indent="0">
              <a:buNone/>
            </a:pPr>
            <a:endParaRPr lang="cs-CZ" sz="200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seznam </a:t>
            </a:r>
            <a:r>
              <a:rPr lang="cs-CZ" sz="2000" dirty="0">
                <a:solidFill>
                  <a:srgbClr val="0070C0"/>
                </a:solidFill>
              </a:rPr>
              <a:t>vybraných brownfieldů</a:t>
            </a:r>
            <a:r>
              <a:rPr lang="cs-CZ" sz="2000" dirty="0" smtClean="0">
                <a:solidFill>
                  <a:srgbClr val="0070C0"/>
                </a:solidFill>
              </a:rPr>
              <a:t>:</a:t>
            </a:r>
          </a:p>
          <a:p>
            <a:pPr marL="0" indent="0" algn="just">
              <a:buNone/>
            </a:pPr>
            <a:r>
              <a:rPr lang="cs-CZ" sz="1600" dirty="0" smtClean="0">
                <a:solidFill>
                  <a:srgbClr val="0070C0"/>
                </a:solidFill>
              </a:rPr>
              <a:t>1</a:t>
            </a:r>
            <a:r>
              <a:rPr lang="cs-CZ" sz="1600" dirty="0">
                <a:solidFill>
                  <a:srgbClr val="0070C0"/>
                </a:solidFill>
              </a:rPr>
              <a:t>) Bývalé </a:t>
            </a:r>
            <a:r>
              <a:rPr lang="cs-CZ" sz="1600" dirty="0" err="1">
                <a:solidFill>
                  <a:srgbClr val="0070C0"/>
                </a:solidFill>
              </a:rPr>
              <a:t>Seliko</a:t>
            </a:r>
            <a:r>
              <a:rPr lang="cs-CZ" sz="1600" dirty="0">
                <a:solidFill>
                  <a:srgbClr val="0070C0"/>
                </a:solidFill>
              </a:rPr>
              <a:t> </a:t>
            </a:r>
            <a:r>
              <a:rPr lang="cs-CZ" sz="1600" dirty="0" smtClean="0">
                <a:solidFill>
                  <a:srgbClr val="0070C0"/>
                </a:solidFill>
              </a:rPr>
              <a:t>(Olomouc)			  6</a:t>
            </a:r>
            <a:r>
              <a:rPr lang="cs-CZ" sz="1600" dirty="0">
                <a:solidFill>
                  <a:srgbClr val="0070C0"/>
                </a:solidFill>
              </a:rPr>
              <a:t>) Bývalý areál </a:t>
            </a:r>
            <a:r>
              <a:rPr lang="cs-CZ" sz="1600" dirty="0" err="1" smtClean="0">
                <a:solidFill>
                  <a:srgbClr val="0070C0"/>
                </a:solidFill>
              </a:rPr>
              <a:t>Vitany</a:t>
            </a:r>
            <a:r>
              <a:rPr lang="cs-CZ" sz="1600" dirty="0" smtClean="0">
                <a:solidFill>
                  <a:srgbClr val="0070C0"/>
                </a:solidFill>
              </a:rPr>
              <a:t> (Prostějov)</a:t>
            </a:r>
            <a:endParaRPr lang="cs-CZ" sz="160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600" dirty="0">
                <a:solidFill>
                  <a:srgbClr val="0070C0"/>
                </a:solidFill>
              </a:rPr>
              <a:t>2</a:t>
            </a:r>
            <a:r>
              <a:rPr lang="cs-CZ" sz="1600" dirty="0" smtClean="0">
                <a:solidFill>
                  <a:srgbClr val="0070C0"/>
                </a:solidFill>
              </a:rPr>
              <a:t>) Zahrádkářská kolonie u OP (Prostějov)	  7) Kasárna </a:t>
            </a:r>
            <a:r>
              <a:rPr lang="cs-CZ" sz="1600" dirty="0" err="1" smtClean="0">
                <a:solidFill>
                  <a:srgbClr val="0070C0"/>
                </a:solidFill>
              </a:rPr>
              <a:t>Neředín</a:t>
            </a:r>
            <a:r>
              <a:rPr lang="cs-CZ" sz="1600" dirty="0" smtClean="0">
                <a:solidFill>
                  <a:srgbClr val="0070C0"/>
                </a:solidFill>
              </a:rPr>
              <a:t> (Olomouc)</a:t>
            </a:r>
          </a:p>
          <a:p>
            <a:pPr marL="0" indent="0" algn="just">
              <a:buNone/>
            </a:pPr>
            <a:r>
              <a:rPr lang="cs-CZ" sz="1600" dirty="0" smtClean="0">
                <a:solidFill>
                  <a:srgbClr val="0070C0"/>
                </a:solidFill>
              </a:rPr>
              <a:t>3) Průmyslová zóna Sigma (Lutín)		  8) </a:t>
            </a:r>
            <a:r>
              <a:rPr lang="cs-CZ" sz="1600" dirty="0" err="1" smtClean="0">
                <a:solidFill>
                  <a:srgbClr val="0070C0"/>
                </a:solidFill>
              </a:rPr>
              <a:t>Magacína</a:t>
            </a:r>
            <a:r>
              <a:rPr lang="cs-CZ" sz="1600" dirty="0" smtClean="0">
                <a:solidFill>
                  <a:srgbClr val="0070C0"/>
                </a:solidFill>
              </a:rPr>
              <a:t> (Lutín)</a:t>
            </a:r>
          </a:p>
          <a:p>
            <a:pPr marL="0" indent="0" algn="just">
              <a:buNone/>
            </a:pPr>
            <a:r>
              <a:rPr lang="cs-CZ" sz="1600" dirty="0" smtClean="0">
                <a:solidFill>
                  <a:srgbClr val="0070C0"/>
                </a:solidFill>
              </a:rPr>
              <a:t>4</a:t>
            </a:r>
            <a:r>
              <a:rPr lang="cs-CZ" sz="1600" dirty="0">
                <a:solidFill>
                  <a:srgbClr val="0070C0"/>
                </a:solidFill>
              </a:rPr>
              <a:t>) </a:t>
            </a:r>
            <a:r>
              <a:rPr lang="cs-CZ" sz="1600" dirty="0" err="1">
                <a:solidFill>
                  <a:srgbClr val="0070C0"/>
                </a:solidFill>
              </a:rPr>
              <a:t>Řepčín</a:t>
            </a:r>
            <a:r>
              <a:rPr lang="cs-CZ" sz="1600" dirty="0">
                <a:solidFill>
                  <a:srgbClr val="0070C0"/>
                </a:solidFill>
              </a:rPr>
              <a:t> Kopaniny – </a:t>
            </a:r>
            <a:r>
              <a:rPr lang="cs-CZ" sz="1600" dirty="0" smtClean="0">
                <a:solidFill>
                  <a:srgbClr val="0070C0"/>
                </a:solidFill>
              </a:rPr>
              <a:t>Benzina (Olomouc) 	  9</a:t>
            </a:r>
            <a:r>
              <a:rPr lang="cs-CZ" sz="1600" dirty="0">
                <a:solidFill>
                  <a:srgbClr val="0070C0"/>
                </a:solidFill>
              </a:rPr>
              <a:t>) Moravské </a:t>
            </a:r>
            <a:r>
              <a:rPr lang="cs-CZ" sz="1600" dirty="0" smtClean="0">
                <a:solidFill>
                  <a:srgbClr val="0070C0"/>
                </a:solidFill>
              </a:rPr>
              <a:t>železárny (Olomouc)</a:t>
            </a:r>
            <a:endParaRPr lang="cs-CZ" sz="160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600" dirty="0" smtClean="0">
                <a:solidFill>
                  <a:srgbClr val="0070C0"/>
                </a:solidFill>
              </a:rPr>
              <a:t>5</a:t>
            </a:r>
            <a:r>
              <a:rPr lang="cs-CZ" sz="1600" dirty="0">
                <a:solidFill>
                  <a:srgbClr val="0070C0"/>
                </a:solidFill>
              </a:rPr>
              <a:t>) Kasárna </a:t>
            </a:r>
            <a:r>
              <a:rPr lang="cs-CZ" sz="1600" dirty="0" err="1">
                <a:solidFill>
                  <a:srgbClr val="0070C0"/>
                </a:solidFill>
              </a:rPr>
              <a:t>Jaslo</a:t>
            </a:r>
            <a:r>
              <a:rPr lang="cs-CZ" sz="1600" dirty="0">
                <a:solidFill>
                  <a:srgbClr val="0070C0"/>
                </a:solidFill>
              </a:rPr>
              <a:t> Hranice </a:t>
            </a:r>
            <a:r>
              <a:rPr lang="cs-CZ" sz="1600" dirty="0" smtClean="0">
                <a:solidFill>
                  <a:srgbClr val="0070C0"/>
                </a:solidFill>
              </a:rPr>
              <a:t>(Hranice)		10</a:t>
            </a:r>
            <a:r>
              <a:rPr lang="cs-CZ" sz="1600" dirty="0">
                <a:solidFill>
                  <a:srgbClr val="0070C0"/>
                </a:solidFill>
              </a:rPr>
              <a:t>) </a:t>
            </a:r>
            <a:r>
              <a:rPr lang="cs-CZ" sz="1600" dirty="0" smtClean="0">
                <a:solidFill>
                  <a:srgbClr val="0070C0"/>
                </a:solidFill>
              </a:rPr>
              <a:t>Delta (Šternberk)</a:t>
            </a:r>
            <a:endParaRPr lang="cs-CZ" sz="1400" dirty="0">
              <a:solidFill>
                <a:srgbClr val="0070C0"/>
              </a:solidFill>
            </a:endParaRPr>
          </a:p>
        </p:txBody>
      </p:sp>
      <p:sp>
        <p:nvSpPr>
          <p:cNvPr id="3076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FFC000"/>
                </a:solidFill>
                <a:latin typeface="Tahoma" pitchFamily="34" charset="0"/>
              </a:rPr>
              <a:t>                 Výsledek 1. kola</a:t>
            </a:r>
          </a:p>
        </p:txBody>
      </p:sp>
    </p:spTree>
    <p:extLst>
      <p:ext uri="{BB962C8B-B14F-4D97-AF65-F5344CB8AC3E}">
        <p14:creationId xmlns:p14="http://schemas.microsoft.com/office/powerpoint/2010/main" val="373047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příjemci: </a:t>
            </a:r>
            <a:r>
              <a:rPr lang="cs-CZ" sz="2000" dirty="0">
                <a:solidFill>
                  <a:srgbClr val="0070C0"/>
                </a:solidFill>
              </a:rPr>
              <a:t>malé a střední podniky (</a:t>
            </a:r>
            <a:r>
              <a:rPr lang="cs-CZ" sz="2000" dirty="0" smtClean="0">
                <a:solidFill>
                  <a:srgbClr val="0070C0"/>
                </a:solidFill>
              </a:rPr>
              <a:t>45 % </a:t>
            </a:r>
            <a:r>
              <a:rPr lang="cs-CZ" sz="2000" dirty="0">
                <a:solidFill>
                  <a:srgbClr val="0070C0"/>
                </a:solidFill>
              </a:rPr>
              <a:t>a </a:t>
            </a:r>
            <a:r>
              <a:rPr lang="cs-CZ" sz="2000" dirty="0" smtClean="0">
                <a:solidFill>
                  <a:srgbClr val="0070C0"/>
                </a:solidFill>
              </a:rPr>
              <a:t>35 % </a:t>
            </a:r>
            <a:r>
              <a:rPr lang="cs-CZ" sz="2000" dirty="0">
                <a:solidFill>
                  <a:srgbClr val="0070C0"/>
                </a:solidFill>
              </a:rPr>
              <a:t>dotace), </a:t>
            </a:r>
            <a:r>
              <a:rPr lang="cs-CZ" sz="2000" dirty="0" smtClean="0">
                <a:solidFill>
                  <a:srgbClr val="0070C0"/>
                </a:solidFill>
              </a:rPr>
              <a:t>municipality</a:t>
            </a:r>
            <a:endParaRPr lang="cs-CZ" sz="200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žadatel </a:t>
            </a:r>
            <a:r>
              <a:rPr lang="cs-CZ" sz="2000" dirty="0">
                <a:solidFill>
                  <a:srgbClr val="0070C0"/>
                </a:solidFill>
              </a:rPr>
              <a:t>= vlastník a uživatel nemovitosti (pozemek i objekty) i </a:t>
            </a:r>
            <a:r>
              <a:rPr lang="cs-CZ" sz="2000" dirty="0" smtClean="0">
                <a:solidFill>
                  <a:srgbClr val="0070C0"/>
                </a:solidFill>
              </a:rPr>
              <a:t>po dobu </a:t>
            </a:r>
            <a:r>
              <a:rPr lang="cs-CZ" sz="2000" dirty="0">
                <a:solidFill>
                  <a:srgbClr val="0070C0"/>
                </a:solidFill>
              </a:rPr>
              <a:t>udržitelnosti, podniká ve vybraných činnostech uvedených </a:t>
            </a:r>
            <a:r>
              <a:rPr lang="cs-CZ" sz="2000" dirty="0" smtClean="0">
                <a:solidFill>
                  <a:srgbClr val="0070C0"/>
                </a:solidFill>
              </a:rPr>
              <a:t/>
            </a:r>
            <a:br>
              <a:rPr lang="cs-CZ" sz="2000" dirty="0" smtClean="0">
                <a:solidFill>
                  <a:srgbClr val="0070C0"/>
                </a:solidFill>
              </a:rPr>
            </a:br>
            <a:r>
              <a:rPr lang="cs-CZ" sz="2000" dirty="0" smtClean="0">
                <a:solidFill>
                  <a:srgbClr val="0070C0"/>
                </a:solidFill>
              </a:rPr>
              <a:t>v CZ-NACE </a:t>
            </a:r>
            <a:r>
              <a:rPr lang="cs-CZ" sz="2000" dirty="0">
                <a:solidFill>
                  <a:srgbClr val="0070C0"/>
                </a:solidFill>
              </a:rPr>
              <a:t>(pronájem v krajním případě jen do </a:t>
            </a:r>
            <a:r>
              <a:rPr lang="cs-CZ" sz="2000" dirty="0" smtClean="0">
                <a:solidFill>
                  <a:srgbClr val="0070C0"/>
                </a:solidFill>
              </a:rPr>
              <a:t>25 %)</a:t>
            </a:r>
            <a:endParaRPr lang="cs-CZ" sz="200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min</a:t>
            </a:r>
            <a:r>
              <a:rPr lang="cs-CZ" sz="2000" dirty="0">
                <a:solidFill>
                  <a:srgbClr val="0070C0"/>
                </a:solidFill>
              </a:rPr>
              <a:t>. dotace 1 mil. Kč, max. dotace 200 mil. </a:t>
            </a:r>
            <a:r>
              <a:rPr lang="cs-CZ" sz="2000" dirty="0" smtClean="0">
                <a:solidFill>
                  <a:srgbClr val="0070C0"/>
                </a:solidFill>
              </a:rPr>
              <a:t>Kč</a:t>
            </a:r>
            <a:endParaRPr lang="cs-CZ" sz="200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nutná </a:t>
            </a:r>
            <a:r>
              <a:rPr lang="cs-CZ" sz="2000" dirty="0">
                <a:solidFill>
                  <a:srgbClr val="0070C0"/>
                </a:solidFill>
              </a:rPr>
              <a:t>evidence lokality v Národní databázi brownfieldů (NDB</a:t>
            </a:r>
            <a:r>
              <a:rPr lang="cs-CZ" sz="2000" dirty="0" smtClean="0">
                <a:solidFill>
                  <a:srgbClr val="0070C0"/>
                </a:solidFill>
              </a:rPr>
              <a:t>)</a:t>
            </a:r>
            <a:endParaRPr lang="cs-CZ" sz="2000" dirty="0">
              <a:solidFill>
                <a:srgbClr val="0070C0"/>
              </a:solidFill>
            </a:endParaRPr>
          </a:p>
          <a:p>
            <a:pPr marL="0" indent="355600"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aktivity</a:t>
            </a:r>
            <a:r>
              <a:rPr lang="cs-CZ" sz="2000" dirty="0">
                <a:solidFill>
                  <a:srgbClr val="0070C0"/>
                </a:solidFill>
              </a:rPr>
              <a:t>: technické a stavební rekonstrukce brownfieldů </a:t>
            </a:r>
            <a:r>
              <a:rPr lang="cs-CZ" sz="2000" dirty="0" smtClean="0">
                <a:solidFill>
                  <a:srgbClr val="0070C0"/>
                </a:solidFill>
              </a:rPr>
              <a:t>a realizace</a:t>
            </a:r>
          </a:p>
          <a:p>
            <a:pPr marL="1250950" indent="0" algn="just">
              <a:buNone/>
            </a:pPr>
            <a:r>
              <a:rPr lang="cs-CZ" sz="2000" dirty="0" smtClean="0">
                <a:solidFill>
                  <a:srgbClr val="0070C0"/>
                </a:solidFill>
              </a:rPr>
              <a:t>kompletních </a:t>
            </a:r>
            <a:r>
              <a:rPr lang="cs-CZ" sz="2000" dirty="0">
                <a:solidFill>
                  <a:srgbClr val="0070C0"/>
                </a:solidFill>
              </a:rPr>
              <a:t>stavebně-technických </a:t>
            </a:r>
            <a:r>
              <a:rPr lang="cs-CZ" sz="2000" dirty="0" smtClean="0">
                <a:solidFill>
                  <a:srgbClr val="0070C0"/>
                </a:solidFill>
              </a:rPr>
              <a:t>opatření vedoucích</a:t>
            </a:r>
          </a:p>
          <a:p>
            <a:pPr marL="1250950" indent="-711200" algn="just">
              <a:buNone/>
              <a:tabLst>
                <a:tab pos="1250950" algn="l"/>
              </a:tabLst>
            </a:pPr>
            <a:r>
              <a:rPr lang="cs-CZ" sz="2000" dirty="0" smtClean="0">
                <a:solidFill>
                  <a:srgbClr val="0070C0"/>
                </a:solidFill>
              </a:rPr>
              <a:t>	k </a:t>
            </a:r>
            <a:r>
              <a:rPr lang="cs-CZ" sz="2000" dirty="0">
                <a:solidFill>
                  <a:srgbClr val="0070C0"/>
                </a:solidFill>
              </a:rPr>
              <a:t>rekonstrukcím technicky </a:t>
            </a:r>
            <a:r>
              <a:rPr lang="cs-CZ" sz="2000" dirty="0" smtClean="0">
                <a:solidFill>
                  <a:srgbClr val="0070C0"/>
                </a:solidFill>
              </a:rPr>
              <a:t>nevyhovující podnikatelské nemovitosti </a:t>
            </a:r>
            <a:r>
              <a:rPr lang="cs-CZ" sz="2000" dirty="0">
                <a:solidFill>
                  <a:srgbClr val="0070C0"/>
                </a:solidFill>
              </a:rPr>
              <a:t>nebo </a:t>
            </a:r>
            <a:r>
              <a:rPr lang="cs-CZ" sz="2000" dirty="0" smtClean="0">
                <a:solidFill>
                  <a:srgbClr val="0070C0"/>
                </a:solidFill>
              </a:rPr>
              <a:t>brownfieldů</a:t>
            </a:r>
            <a:endParaRPr lang="cs-CZ" sz="200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způsobilé </a:t>
            </a:r>
            <a:r>
              <a:rPr lang="cs-CZ" sz="2000" dirty="0">
                <a:solidFill>
                  <a:srgbClr val="0070C0"/>
                </a:solidFill>
              </a:rPr>
              <a:t>výdaje: rekonstrukce, novostavby, rozšíření </a:t>
            </a:r>
            <a:r>
              <a:rPr lang="cs-CZ" sz="2000" dirty="0" smtClean="0">
                <a:solidFill>
                  <a:srgbClr val="0070C0"/>
                </a:solidFill>
              </a:rPr>
              <a:t>původní</a:t>
            </a:r>
          </a:p>
          <a:p>
            <a:pPr marL="2328863" indent="0" algn="just">
              <a:buNone/>
            </a:pPr>
            <a:r>
              <a:rPr lang="cs-CZ" sz="2000" dirty="0" smtClean="0">
                <a:solidFill>
                  <a:srgbClr val="0070C0"/>
                </a:solidFill>
              </a:rPr>
              <a:t>stavby </a:t>
            </a:r>
            <a:r>
              <a:rPr lang="cs-CZ" sz="2000" dirty="0">
                <a:solidFill>
                  <a:srgbClr val="0070C0"/>
                </a:solidFill>
              </a:rPr>
              <a:t>do </a:t>
            </a:r>
            <a:r>
              <a:rPr lang="cs-CZ" sz="2000" dirty="0" smtClean="0">
                <a:solidFill>
                  <a:srgbClr val="0070C0"/>
                </a:solidFill>
              </a:rPr>
              <a:t>200 %, </a:t>
            </a:r>
            <a:r>
              <a:rPr lang="cs-CZ" sz="2000" dirty="0">
                <a:solidFill>
                  <a:srgbClr val="0070C0"/>
                </a:solidFill>
              </a:rPr>
              <a:t>demolice, úpravy pozemků, </a:t>
            </a:r>
            <a:r>
              <a:rPr lang="cs-CZ" sz="2000" dirty="0" smtClean="0">
                <a:solidFill>
                  <a:srgbClr val="0070C0"/>
                </a:solidFill>
              </a:rPr>
              <a:t>  částečně nákup nemovitosti (</a:t>
            </a:r>
            <a:r>
              <a:rPr lang="cs-CZ" sz="2000" dirty="0">
                <a:solidFill>
                  <a:srgbClr val="0070C0"/>
                </a:solidFill>
              </a:rPr>
              <a:t>z NDB</a:t>
            </a:r>
            <a:r>
              <a:rPr lang="cs-CZ" sz="2000" dirty="0" smtClean="0">
                <a:solidFill>
                  <a:srgbClr val="0070C0"/>
                </a:solidFill>
              </a:rPr>
              <a:t>)</a:t>
            </a:r>
          </a:p>
          <a:p>
            <a:pPr>
              <a:buFontTx/>
              <a:buChar char="-"/>
            </a:pPr>
            <a:endParaRPr lang="cs-CZ" sz="1400" dirty="0">
              <a:solidFill>
                <a:srgbClr val="0070C0"/>
              </a:solidFill>
            </a:endParaRPr>
          </a:p>
        </p:txBody>
      </p:sp>
      <p:sp>
        <p:nvSpPr>
          <p:cNvPr id="3076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FFC000"/>
                </a:solidFill>
                <a:latin typeface="Tahoma" pitchFamily="34" charset="0"/>
              </a:rPr>
              <a:t>                 Podmínky OP PIK </a:t>
            </a:r>
            <a:br>
              <a:rPr lang="cs-CZ" altLang="cs-CZ" sz="3200" b="1" dirty="0" smtClean="0">
                <a:solidFill>
                  <a:srgbClr val="FFC000"/>
                </a:solidFill>
                <a:latin typeface="Tahoma" pitchFamily="34" charset="0"/>
              </a:rPr>
            </a:br>
            <a:r>
              <a:rPr lang="cs-CZ" altLang="cs-CZ" sz="3200" b="1" dirty="0" smtClean="0">
                <a:solidFill>
                  <a:srgbClr val="FFC000"/>
                </a:solidFill>
                <a:latin typeface="Tahoma" pitchFamily="34" charset="0"/>
              </a:rPr>
              <a:t>		– program nemovitosti</a:t>
            </a:r>
          </a:p>
        </p:txBody>
      </p:sp>
    </p:spTree>
    <p:extLst>
      <p:ext uri="{BB962C8B-B14F-4D97-AF65-F5344CB8AC3E}">
        <p14:creationId xmlns:p14="http://schemas.microsoft.com/office/powerpoint/2010/main" val="104079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638</Words>
  <Application>Microsoft Office PowerPoint</Application>
  <PresentationFormat>Předvádění na obrazovce (4:3)</PresentationFormat>
  <Paragraphs>116</Paragraphs>
  <Slides>14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Výchozí návrh</vt:lpstr>
      <vt:lpstr>Databáze brownfieldů Olomouckého kraje  Databáze podnikatelských nemovitostí</vt:lpstr>
      <vt:lpstr>                 Východiska při mapování</vt:lpstr>
      <vt:lpstr>                 Východiska při mapování</vt:lpstr>
      <vt:lpstr>                 Východiska při mapování</vt:lpstr>
      <vt:lpstr>                 Mapování brownfieldů</vt:lpstr>
      <vt:lpstr>                 Výsledky mapování</vt:lpstr>
      <vt:lpstr>                 1. kolo jednání s majiteli</vt:lpstr>
      <vt:lpstr>                 Výsledek 1. kola</vt:lpstr>
      <vt:lpstr>                 Podmínky OP PIK    – program nemovitosti</vt:lpstr>
      <vt:lpstr>                 2. kolo jednání s majiteli</vt:lpstr>
      <vt:lpstr>Databáze volných      podnikatelských nemovitostí</vt:lpstr>
      <vt:lpstr>        Databáze volných podnikatelských             nemovitostí – další postup</vt:lpstr>
      <vt:lpstr>         Závěr</vt:lpstr>
      <vt:lpstr>Děkujeme za pozornost!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Valovičová Leona</cp:lastModifiedBy>
  <cp:revision>41</cp:revision>
  <dcterms:created xsi:type="dcterms:W3CDTF">2008-01-15T11:19:01Z</dcterms:created>
  <dcterms:modified xsi:type="dcterms:W3CDTF">2015-09-22T13:06:06Z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>Šablona prezentace s logem - Č</vt:lpwstr>
  </property>
  <property fmtid="{D5CDD505-2E9C-101B-9397-08002B2CF9AE}" pid="3" name="Status">
    <vt:lpwstr/>
  </property>
</Properties>
</file>