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8" r:id="rId2"/>
    <p:sldId id="274" r:id="rId3"/>
    <p:sldId id="303" r:id="rId4"/>
    <p:sldId id="302" r:id="rId5"/>
    <p:sldId id="304" r:id="rId6"/>
    <p:sldId id="289" r:id="rId7"/>
    <p:sldId id="297" r:id="rId8"/>
    <p:sldId id="288" r:id="rId9"/>
    <p:sldId id="291" r:id="rId10"/>
    <p:sldId id="305" r:id="rId11"/>
    <p:sldId id="306" r:id="rId12"/>
    <p:sldId id="282" r:id="rId13"/>
    <p:sldId id="276" r:id="rId14"/>
    <p:sldId id="298" r:id="rId15"/>
    <p:sldId id="292" r:id="rId16"/>
    <p:sldId id="294" r:id="rId17"/>
    <p:sldId id="295" r:id="rId18"/>
    <p:sldId id="300" r:id="rId19"/>
  </p:sldIdLst>
  <p:sldSz cx="9144000" cy="6858000" type="screen4x3"/>
  <p:notesSz cx="7010400" cy="92964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  <a:srgbClr val="FF0066"/>
    <a:srgbClr val="AF092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86380" autoAdjust="0"/>
  </p:normalViewPr>
  <p:slideViewPr>
    <p:cSldViewPr>
      <p:cViewPr varScale="1">
        <p:scale>
          <a:sx n="96" d="100"/>
          <a:sy n="96" d="100"/>
        </p:scale>
        <p:origin x="-1344" y="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10996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AAA7694-626B-455F-8C3A-0B95C5990D91}" type="datetimeFigureOut">
              <a:rPr lang="cs-CZ"/>
              <a:pPr>
                <a:defRPr/>
              </a:pPr>
              <a:t>15.9.2014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AA29EF1-8E6A-49F2-9B58-F7DCC9BD206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2E88F43-F432-4A9D-9881-93DB93B1AEFD}" type="datetimeFigureOut">
              <a:rPr lang="cs-CZ"/>
              <a:pPr>
                <a:defRPr/>
              </a:pPr>
              <a:t>15.9.2014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00088" y="4414838"/>
            <a:ext cx="5610225" cy="4184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040AF9A-17B3-4527-B503-FB2708783E4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64930D5-0367-4999-95AC-D1DAD8A6548A}" type="slidenum">
              <a:rPr lang="cs-CZ" smtClean="0">
                <a:latin typeface="Arial" pitchFamily="34" charset="0"/>
              </a:rPr>
              <a:pPr/>
              <a:t>2</a:t>
            </a:fld>
            <a:endParaRPr lang="cs-CZ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DD6F9F5-D6E9-4521-A2E0-F56734FEFA7D}" type="slidenum">
              <a:rPr lang="cs-CZ" smtClean="0">
                <a:latin typeface="Arial" pitchFamily="34" charset="0"/>
              </a:rPr>
              <a:pPr/>
              <a:t>3</a:t>
            </a:fld>
            <a:endParaRPr lang="cs-CZ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41AF89-4CF5-4F00-91DF-4EAD282CC95B}" type="slidenum">
              <a:rPr lang="cs-CZ" smtClean="0">
                <a:latin typeface="Arial" pitchFamily="34" charset="0"/>
              </a:rPr>
              <a:pPr/>
              <a:t>4</a:t>
            </a:fld>
            <a:endParaRPr lang="cs-CZ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CFAEC9-C9A0-49A7-8AD8-57BD1830A483}" type="slidenum">
              <a:rPr lang="cs-CZ" smtClean="0">
                <a:latin typeface="Arial" pitchFamily="34" charset="0"/>
              </a:rPr>
              <a:pPr/>
              <a:t>5</a:t>
            </a:fld>
            <a:endParaRPr lang="cs-CZ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953A2E-E868-4CEA-BB4F-78ECC53ADA4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F597D-8F55-4C05-9F2F-BB6E5B44D35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CFECE-EA1B-4FDB-8076-C6A6756842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0731A-996D-4130-BF88-7FA9E3F1AEA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86118F-1970-4B5E-9F8B-DF531FA9B48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B61CEF-5BBD-4C66-A60A-E49798619BE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39910-162C-4B34-A061-8E292677FF7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A06A1-8D10-4593-A471-504F511E6F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58512-DC37-4266-B5B7-F37C132736E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48FA6-F17B-4F98-8A3F-8C74DE75A89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F0A30-6607-4274-BF9F-6005C7E483A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146BA12-2687-48CF-A1F8-66631550127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r-strednimorava.c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cs-CZ" sz="4000" b="1" smtClean="0">
              <a:solidFill>
                <a:srgbClr val="0000FF"/>
              </a:solidFill>
            </a:endParaRPr>
          </a:p>
          <a:p>
            <a:pPr algn="ctr" eaLnBrk="1" hangingPunct="1">
              <a:buFontTx/>
              <a:buNone/>
            </a:pPr>
            <a:endParaRPr lang="cs-CZ" sz="4000" b="1" smtClean="0">
              <a:solidFill>
                <a:srgbClr val="0000FF"/>
              </a:solidFill>
            </a:endParaRPr>
          </a:p>
          <a:p>
            <a:pPr algn="ctr" eaLnBrk="1" hangingPunct="1">
              <a:buFontTx/>
              <a:buNone/>
            </a:pPr>
            <a:r>
              <a:rPr lang="cs-CZ" sz="4000" b="1" smtClean="0">
                <a:solidFill>
                  <a:srgbClr val="002060"/>
                </a:solidFill>
              </a:rPr>
              <a:t>Zhodnocení </a:t>
            </a:r>
          </a:p>
          <a:p>
            <a:pPr algn="ctr" eaLnBrk="1" hangingPunct="1">
              <a:buFontTx/>
              <a:buNone/>
            </a:pPr>
            <a:r>
              <a:rPr lang="cs-CZ" sz="4000" b="1" smtClean="0">
                <a:solidFill>
                  <a:srgbClr val="002060"/>
                </a:solidFill>
              </a:rPr>
              <a:t>ROP Střední Morava</a:t>
            </a:r>
          </a:p>
          <a:p>
            <a:pPr algn="ctr" eaLnBrk="1" hangingPunct="1">
              <a:buFontTx/>
              <a:buNone/>
            </a:pPr>
            <a:endParaRPr lang="cs-CZ" sz="4000" b="1" i="1" smtClean="0">
              <a:solidFill>
                <a:srgbClr val="002060"/>
              </a:solidFill>
            </a:endParaRPr>
          </a:p>
          <a:p>
            <a:pPr algn="ctr" eaLnBrk="1" hangingPunct="1">
              <a:buFontTx/>
              <a:buNone/>
            </a:pPr>
            <a:r>
              <a:rPr lang="cs-CZ" sz="2000" b="1" smtClean="0">
                <a:solidFill>
                  <a:srgbClr val="002060"/>
                </a:solidFill>
                <a:latin typeface="Arial Unicode MS" pitchFamily="34" charset="-128"/>
              </a:rPr>
              <a:t>Ing. Hana Linhartová</a:t>
            </a:r>
            <a:br>
              <a:rPr lang="cs-CZ" sz="2000" b="1" smtClean="0">
                <a:solidFill>
                  <a:srgbClr val="002060"/>
                </a:solidFill>
                <a:latin typeface="Arial Unicode MS" pitchFamily="34" charset="-128"/>
              </a:rPr>
            </a:br>
            <a:r>
              <a:rPr lang="cs-CZ" sz="2000" b="1" smtClean="0">
                <a:solidFill>
                  <a:srgbClr val="002060"/>
                </a:solidFill>
              </a:rPr>
              <a:t>vedoucí oddělení metodiky</a:t>
            </a:r>
            <a:br>
              <a:rPr lang="cs-CZ" sz="2000" b="1" smtClean="0">
                <a:solidFill>
                  <a:srgbClr val="002060"/>
                </a:solidFill>
              </a:rPr>
            </a:br>
            <a:r>
              <a:rPr lang="cs-CZ" sz="2000" b="1" smtClean="0">
                <a:solidFill>
                  <a:srgbClr val="002060"/>
                </a:solidFill>
                <a:latin typeface="Arial Unicode MS" pitchFamily="34" charset="-128"/>
              </a:rPr>
              <a:t> Ú</a:t>
            </a:r>
            <a:r>
              <a:rPr lang="cs-CZ" sz="2000" b="1" smtClean="0">
                <a:solidFill>
                  <a:srgbClr val="002060"/>
                </a:solidFill>
              </a:rPr>
              <a:t>řad Regionální rady regionu soudržnosti </a:t>
            </a:r>
            <a:r>
              <a:rPr lang="cs-CZ" sz="2000" b="1" smtClean="0">
                <a:solidFill>
                  <a:srgbClr val="002060"/>
                </a:solidFill>
                <a:latin typeface="Arial Unicode MS" pitchFamily="34" charset="-128"/>
              </a:rPr>
              <a:t>Střední Morava</a:t>
            </a:r>
            <a:endParaRPr lang="cs-CZ" sz="2000" b="1" smtClean="0">
              <a:solidFill>
                <a:srgbClr val="002060"/>
              </a:solidFill>
            </a:endParaRPr>
          </a:p>
          <a:p>
            <a:pPr algn="ctr" eaLnBrk="1" hangingPunct="1">
              <a:buFontTx/>
              <a:buNone/>
            </a:pPr>
            <a:endParaRPr lang="cs-CZ" b="1" smtClean="0">
              <a:solidFill>
                <a:srgbClr val="0000FF"/>
              </a:solidFill>
            </a:endParaRPr>
          </a:p>
          <a:p>
            <a:pPr algn="ctr" eaLnBrk="1" hangingPunct="1">
              <a:buFontTx/>
              <a:buNone/>
            </a:pPr>
            <a:endParaRPr lang="cs-CZ" smtClean="0">
              <a:solidFill>
                <a:srgbClr val="0000FF"/>
              </a:solidFill>
            </a:endParaRPr>
          </a:p>
          <a:p>
            <a:pPr eaLnBrk="1" hangingPunct="1">
              <a:buFontTx/>
              <a:buNone/>
            </a:pPr>
            <a:endParaRPr lang="cs-CZ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dpis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652463"/>
          </a:xfrm>
        </p:spPr>
        <p:txBody>
          <a:bodyPr/>
          <a:lstStyle/>
          <a:p>
            <a:r>
              <a:rPr lang="cs-CZ" sz="2800" b="1" smtClean="0">
                <a:solidFill>
                  <a:srgbClr val="002060"/>
                </a:solidFill>
              </a:rPr>
              <a:t>Čerpání mikroregionu Mohelnicko z ROP SM</a:t>
            </a:r>
            <a:endParaRPr lang="cs-CZ" sz="2800" smtClean="0">
              <a:solidFill>
                <a:srgbClr val="002060"/>
              </a:solidFill>
            </a:endParaRPr>
          </a:p>
        </p:txBody>
      </p:sp>
      <p:sp>
        <p:nvSpPr>
          <p:cNvPr id="9219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4968875"/>
          </a:xfrm>
        </p:spPr>
        <p:txBody>
          <a:bodyPr/>
          <a:lstStyle/>
          <a:p>
            <a:pPr marL="266700" indent="-266700" algn="just">
              <a:defRPr/>
            </a:pPr>
            <a:r>
              <a:rPr lang="cs-CZ" sz="1600" dirty="0" err="1" smtClean="0">
                <a:solidFill>
                  <a:srgbClr val="002060"/>
                </a:solidFill>
              </a:rPr>
              <a:t>mikroregion</a:t>
            </a:r>
            <a:r>
              <a:rPr lang="cs-CZ" sz="1600" dirty="0" smtClean="0">
                <a:solidFill>
                  <a:srgbClr val="002060"/>
                </a:solidFill>
              </a:rPr>
              <a:t> </a:t>
            </a:r>
            <a:r>
              <a:rPr lang="cs-CZ" sz="1600" dirty="0" err="1" smtClean="0">
                <a:solidFill>
                  <a:srgbClr val="002060"/>
                </a:solidFill>
              </a:rPr>
              <a:t>Mohelnicko</a:t>
            </a:r>
            <a:r>
              <a:rPr lang="cs-CZ" sz="1600" dirty="0" smtClean="0">
                <a:solidFill>
                  <a:srgbClr val="002060"/>
                </a:solidFill>
              </a:rPr>
              <a:t>  - 14 obcí z toho 8 obcí do 499 obyvatel, tj. 57% obcí nemůže čerpat  v prioritní ose 2 Integrovaný rozvoj a obnova venkova</a:t>
            </a:r>
          </a:p>
          <a:p>
            <a:pPr marL="266700" indent="-266700" algn="just">
              <a:defRPr/>
            </a:pPr>
            <a:r>
              <a:rPr lang="cs-CZ" sz="1600" dirty="0" smtClean="0">
                <a:solidFill>
                  <a:srgbClr val="002060"/>
                </a:solidFill>
              </a:rPr>
              <a:t>obce </a:t>
            </a:r>
            <a:r>
              <a:rPr lang="cs-CZ" sz="1600" dirty="0" err="1" smtClean="0">
                <a:solidFill>
                  <a:srgbClr val="002060"/>
                </a:solidFill>
              </a:rPr>
              <a:t>mikroregionu</a:t>
            </a:r>
            <a:r>
              <a:rPr lang="cs-CZ" sz="1600" dirty="0" smtClean="0">
                <a:solidFill>
                  <a:srgbClr val="002060"/>
                </a:solidFill>
              </a:rPr>
              <a:t> </a:t>
            </a:r>
            <a:r>
              <a:rPr lang="cs-CZ" sz="1600" dirty="0" err="1" smtClean="0">
                <a:solidFill>
                  <a:srgbClr val="002060"/>
                </a:solidFill>
              </a:rPr>
              <a:t>Mohelnicko</a:t>
            </a:r>
            <a:r>
              <a:rPr lang="cs-CZ" sz="1600" dirty="0" smtClean="0">
                <a:solidFill>
                  <a:srgbClr val="002060"/>
                </a:solidFill>
              </a:rPr>
              <a:t> spadají do kategorie hospodářsky slabých regionů (okres Šumperk) a jedná se o region se soustředěnou pomocí státu dle schválené Strategie regionálního rozvoje ČR na období 2007-2013 v souladu s Usnesením vlády č. 141 ze dne 22. 2. 2010</a:t>
            </a:r>
          </a:p>
          <a:p>
            <a:pPr>
              <a:buFontTx/>
              <a:buNone/>
              <a:defRPr/>
            </a:pPr>
            <a:endParaRPr lang="cs-CZ" sz="1600" dirty="0" smtClean="0">
              <a:solidFill>
                <a:srgbClr val="002060"/>
              </a:solidFill>
            </a:endParaRPr>
          </a:p>
          <a:p>
            <a:pPr algn="ctr">
              <a:buFontTx/>
              <a:buNone/>
              <a:defRPr/>
            </a:pPr>
            <a:r>
              <a:rPr lang="cs-CZ" sz="2400" dirty="0" smtClean="0">
                <a:solidFill>
                  <a:srgbClr val="002060"/>
                </a:solidFill>
              </a:rPr>
              <a:t>z ROP SM  čerpáno celkem 441 008 265 Kč</a:t>
            </a:r>
          </a:p>
          <a:p>
            <a:pPr algn="ctr">
              <a:buFontTx/>
              <a:buNone/>
              <a:defRPr/>
            </a:pPr>
            <a:r>
              <a:rPr lang="cs-CZ" sz="1600" dirty="0" smtClean="0">
                <a:solidFill>
                  <a:srgbClr val="002060"/>
                </a:solidFill>
              </a:rPr>
              <a:t>z toho:</a:t>
            </a:r>
          </a:p>
          <a:p>
            <a:pPr marL="266700" indent="-266700"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74% do dopravy (4 projekty v hodnotě dotace 326,2 mil. Kč)</a:t>
            </a:r>
          </a:p>
          <a:p>
            <a:pPr marL="266700" indent="-266700"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23% do rozvoje měst a obcí (4 projekty v hodnotě dotace 103,6 mil. Kč)</a:t>
            </a:r>
          </a:p>
          <a:p>
            <a:pPr marL="266700" indent="-266700"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3% do cestovního ruchu (2 projekty v hodnotě dotace 11,2 mil. Kč)</a:t>
            </a:r>
          </a:p>
          <a:p>
            <a:pPr>
              <a:defRPr/>
            </a:pP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1628800"/>
            <a:ext cx="6264275" cy="4752975"/>
          </a:xfrm>
          <a:noFill/>
        </p:spPr>
      </p:pic>
      <p:sp>
        <p:nvSpPr>
          <p:cNvPr id="3" name="Obdélník 2"/>
          <p:cNvSpPr/>
          <p:nvPr/>
        </p:nvSpPr>
        <p:spPr>
          <a:xfrm>
            <a:off x="107950" y="765175"/>
            <a:ext cx="8856663" cy="9223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449263" algn="l"/>
              </a:tabLst>
              <a:defRPr/>
            </a:pPr>
            <a:r>
              <a:rPr lang="cs-CZ" sz="1750" dirty="0">
                <a:solidFill>
                  <a:srgbClr val="002060"/>
                </a:solidFill>
              </a:rPr>
              <a:t>Dle Analýzy čerpání evropských fondů a krizových plánů ze dne 30.6.2014 zpracovávané Národním orgánem pro koordinaci MMR patří ROP Střední Morava mezi tři nejméně rizikové programy.</a:t>
            </a: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 bwMode="auto">
          <a:xfrm>
            <a:off x="6929454" y="1412775"/>
            <a:ext cx="1757346" cy="471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cs-CZ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cs-CZ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Dle odhadů  ČR nevyužije  50 mld. Kč v</a:t>
            </a:r>
            <a:r>
              <a:rPr kumimoji="0" lang="cs-CZ" b="0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programovém období 2007-2013.</a:t>
            </a:r>
            <a:endParaRPr kumimoji="0" lang="cs-CZ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lang="cs-CZ" kern="0" dirty="0" smtClean="0">
              <a:solidFill>
                <a:srgbClr val="002060"/>
              </a:solidFill>
              <a:latin typeface="+mn-lt"/>
            </a:endParaRPr>
          </a:p>
          <a:p>
            <a:pPr marR="0" lvl="0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cs-CZ" kern="0" dirty="0" smtClean="0">
                <a:solidFill>
                  <a:srgbClr val="002060"/>
                </a:solidFill>
                <a:latin typeface="+mn-lt"/>
              </a:rPr>
              <a:t>ROP SM finanční alokaci využije. </a:t>
            </a:r>
            <a:endParaRPr kumimoji="0" lang="cs-CZ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>
          <a:xfrm>
            <a:off x="428625" y="714375"/>
            <a:ext cx="8229600" cy="1143000"/>
          </a:xfrm>
        </p:spPr>
        <p:txBody>
          <a:bodyPr/>
          <a:lstStyle/>
          <a:p>
            <a:r>
              <a:rPr lang="cs-CZ" sz="2800" b="1" dirty="0" smtClean="0">
                <a:solidFill>
                  <a:srgbClr val="002060"/>
                </a:solidFill>
              </a:rPr>
              <a:t>Finanční ukazatele ROP SM k 1.9.2014</a:t>
            </a:r>
            <a:endParaRPr lang="cs-CZ" sz="2800" dirty="0" smtClean="0">
              <a:solidFill>
                <a:srgbClr val="002060"/>
              </a:solidFill>
            </a:endParaRPr>
          </a:p>
        </p:txBody>
      </p:sp>
      <p:sp>
        <p:nvSpPr>
          <p:cNvPr id="12291" name="Zástupný symbol pro obsah 2"/>
          <p:cNvSpPr>
            <a:spLocks noGrp="1"/>
          </p:cNvSpPr>
          <p:nvPr>
            <p:ph idx="1"/>
          </p:nvPr>
        </p:nvSpPr>
        <p:spPr>
          <a:xfrm>
            <a:off x="500063" y="1857375"/>
            <a:ext cx="7786713" cy="1285873"/>
          </a:xfrm>
        </p:spPr>
        <p:txBody>
          <a:bodyPr/>
          <a:lstStyle/>
          <a:p>
            <a:pPr>
              <a:defRPr/>
            </a:pPr>
            <a:endParaRPr lang="cs-CZ" sz="2400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cs-CZ" sz="2400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cs-CZ" sz="2400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cs-CZ" sz="2400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cs-CZ" sz="2400" dirty="0" smtClean="0">
              <a:solidFill>
                <a:srgbClr val="002060"/>
              </a:solidFill>
            </a:endParaRPr>
          </a:p>
          <a:p>
            <a:pPr>
              <a:defRPr/>
            </a:pPr>
            <a:endParaRPr lang="cs-CZ" sz="2400" dirty="0" smtClean="0">
              <a:solidFill>
                <a:srgbClr val="002060"/>
              </a:solidFill>
            </a:endParaRPr>
          </a:p>
          <a:p>
            <a:pPr marL="0" indent="0">
              <a:buFontTx/>
              <a:buNone/>
              <a:defRPr/>
            </a:pPr>
            <a:endParaRPr lang="cs-CZ" sz="2400" dirty="0" smtClean="0">
              <a:solidFill>
                <a:srgbClr val="002060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Limit pravidla N+2 pro rok 2014 již naplněn souhrnnými žádostmi o platbu ve výši 94,4 mil. EUR, které byly předloženy na PCO. Nyní musí být tyto výdaje certifikovány, což by mělo proběhnout na podzim.</a:t>
            </a:r>
          </a:p>
          <a:p>
            <a:pPr marL="0" indent="0">
              <a:buFontTx/>
              <a:buNone/>
              <a:defRPr/>
            </a:pPr>
            <a:endParaRPr lang="cs-CZ" dirty="0" smtClean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642938" y="1928813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6826"/>
                <a:gridCol w="1119174"/>
              </a:tblGrid>
              <a:tr h="370840"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>
                          <a:solidFill>
                            <a:srgbClr val="002060"/>
                          </a:solidFill>
                        </a:rPr>
                        <a:t>Mil. EUR</a:t>
                      </a:r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2060"/>
                          </a:solidFill>
                        </a:rPr>
                        <a:t>Finanční</a:t>
                      </a:r>
                      <a:r>
                        <a:rPr lang="cs-CZ" baseline="0" dirty="0" smtClean="0">
                          <a:solidFill>
                            <a:srgbClr val="002060"/>
                          </a:solidFill>
                        </a:rPr>
                        <a:t> alokace ROP SM</a:t>
                      </a:r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>
                          <a:solidFill>
                            <a:srgbClr val="002060"/>
                          </a:solidFill>
                        </a:rPr>
                        <a:t>672,244</a:t>
                      </a:r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2060"/>
                          </a:solidFill>
                        </a:rPr>
                        <a:t>Limit</a:t>
                      </a:r>
                      <a:r>
                        <a:rPr lang="cs-CZ" baseline="0" dirty="0" smtClean="0">
                          <a:solidFill>
                            <a:srgbClr val="002060"/>
                          </a:solidFill>
                        </a:rPr>
                        <a:t> pravidla n+2 k 31.12.2014</a:t>
                      </a:r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800" dirty="0" smtClean="0">
                          <a:solidFill>
                            <a:srgbClr val="002060"/>
                          </a:solidFill>
                        </a:rPr>
                        <a:t>548,476</a:t>
                      </a:r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ulka 5"/>
          <p:cNvGraphicFramePr>
            <a:graphicFrameLocks noGrp="1"/>
          </p:cNvGraphicFramePr>
          <p:nvPr/>
        </p:nvGraphicFramePr>
        <p:xfrm>
          <a:off x="571472" y="3214686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72098"/>
                <a:gridCol w="1023902"/>
              </a:tblGrid>
              <a:tr h="370840">
                <a:tc>
                  <a:txBody>
                    <a:bodyPr/>
                    <a:lstStyle/>
                    <a:p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2060"/>
                          </a:solidFill>
                        </a:rPr>
                        <a:t>Mld. Kč</a:t>
                      </a:r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2060"/>
                          </a:solidFill>
                        </a:rPr>
                        <a:t>Finanční</a:t>
                      </a:r>
                      <a:r>
                        <a:rPr lang="cs-CZ" baseline="0" dirty="0" smtClean="0">
                          <a:solidFill>
                            <a:srgbClr val="002060"/>
                          </a:solidFill>
                        </a:rPr>
                        <a:t> alokace ROP SM</a:t>
                      </a:r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>
                          <a:solidFill>
                            <a:srgbClr val="002060"/>
                          </a:solidFill>
                        </a:rPr>
                        <a:t>18,6</a:t>
                      </a:r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800" dirty="0" smtClean="0">
                          <a:solidFill>
                            <a:srgbClr val="002060"/>
                          </a:solidFill>
                        </a:rPr>
                        <a:t>Objem prostředků proplacených příjemcům</a:t>
                      </a:r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>
                          <a:solidFill>
                            <a:srgbClr val="002060"/>
                          </a:solidFill>
                        </a:rPr>
                        <a:t>12,8</a:t>
                      </a:r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2060"/>
                          </a:solidFill>
                        </a:rPr>
                        <a:t>Zbývá proplatit cca</a:t>
                      </a:r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>
                          <a:solidFill>
                            <a:srgbClr val="002060"/>
                          </a:solidFill>
                        </a:rPr>
                        <a:t>5,8</a:t>
                      </a:r>
                      <a:endParaRPr lang="cs-CZ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600" b="1" smtClean="0"/>
              <a:t/>
            </a:r>
            <a:br>
              <a:rPr lang="cs-CZ" sz="3600" b="1" smtClean="0"/>
            </a:br>
            <a:r>
              <a:rPr lang="cs-CZ" sz="3600" b="1" smtClean="0"/>
              <a:t/>
            </a:r>
            <a:br>
              <a:rPr lang="cs-CZ" sz="3600" b="1" smtClean="0"/>
            </a:br>
            <a:r>
              <a:rPr lang="cs-CZ" sz="2800" b="1" smtClean="0">
                <a:solidFill>
                  <a:srgbClr val="002060"/>
                </a:solidFill>
              </a:rPr>
              <a:t>Plán práce do konce roku 2015</a:t>
            </a:r>
            <a:r>
              <a:rPr lang="cs-CZ" b="1" smtClean="0"/>
              <a:t/>
            </a:r>
            <a:br>
              <a:rPr lang="cs-CZ" b="1" smtClean="0"/>
            </a:br>
            <a:endParaRPr lang="cs-CZ" b="1" smtClean="0"/>
          </a:p>
        </p:txBody>
      </p:sp>
      <p:sp>
        <p:nvSpPr>
          <p:cNvPr id="14339" name="Zástupný symbol pro obsah 2"/>
          <p:cNvSpPr>
            <a:spLocks noGrp="1"/>
          </p:cNvSpPr>
          <p:nvPr>
            <p:ph idx="1"/>
          </p:nvPr>
        </p:nvSpPr>
        <p:spPr>
          <a:xfrm>
            <a:off x="457200" y="1357313"/>
            <a:ext cx="8229600" cy="4768850"/>
          </a:xfrm>
        </p:spPr>
        <p:txBody>
          <a:bodyPr/>
          <a:lstStyle/>
          <a:p>
            <a:pPr algn="just"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Aktualizace opatření k eliminaci rizik z nedočerpání/</a:t>
            </a:r>
            <a:r>
              <a:rPr lang="cs-CZ" sz="2000" dirty="0" err="1" smtClean="0">
                <a:solidFill>
                  <a:srgbClr val="002060"/>
                </a:solidFill>
              </a:rPr>
              <a:t>přezávazkování</a:t>
            </a:r>
            <a:r>
              <a:rPr lang="cs-CZ" sz="2000" dirty="0" smtClean="0">
                <a:solidFill>
                  <a:srgbClr val="002060"/>
                </a:solidFill>
              </a:rPr>
              <a:t> finanční alokace ROP SM: </a:t>
            </a:r>
          </a:p>
          <a:p>
            <a:pPr lvl="1" algn="just">
              <a:buFont typeface="Wingdings" pitchFamily="2" charset="2"/>
              <a:buChar char="Ø"/>
              <a:defRPr/>
            </a:pPr>
            <a:r>
              <a:rPr lang="cs-CZ" sz="2000" dirty="0" smtClean="0">
                <a:solidFill>
                  <a:srgbClr val="002060"/>
                </a:solidFill>
                <a:ea typeface="+mn-ea"/>
                <a:cs typeface="+mn-cs"/>
              </a:rPr>
              <a:t>snížení minimálního </a:t>
            </a:r>
            <a:r>
              <a:rPr lang="cs-CZ" sz="2000" dirty="0" smtClean="0">
                <a:solidFill>
                  <a:srgbClr val="002060"/>
                </a:solidFill>
              </a:rPr>
              <a:t>objemu závěrečné ž</a:t>
            </a:r>
            <a:r>
              <a:rPr lang="cs-CZ" sz="2000" dirty="0" smtClean="0">
                <a:solidFill>
                  <a:srgbClr val="002060"/>
                </a:solidFill>
                <a:ea typeface="+mn-ea"/>
                <a:cs typeface="+mn-cs"/>
              </a:rPr>
              <a:t>ádosti o platbu z 30 % na 10 % CZV, </a:t>
            </a:r>
          </a:p>
          <a:p>
            <a:pPr lvl="1" algn="just">
              <a:buFont typeface="Wingdings" pitchFamily="2" charset="2"/>
              <a:buChar char="Ø"/>
              <a:defRPr/>
            </a:pPr>
            <a:r>
              <a:rPr lang="cs-CZ" sz="2000" dirty="0" smtClean="0">
                <a:solidFill>
                  <a:srgbClr val="002060"/>
                </a:solidFill>
                <a:ea typeface="+mn-ea"/>
                <a:cs typeface="+mn-cs"/>
              </a:rPr>
              <a:t>úprava postupů pro předkládání závěrečné žádosti o platbu</a:t>
            </a:r>
            <a:r>
              <a:rPr lang="cs-CZ" sz="2000" b="1" dirty="0" smtClean="0">
                <a:solidFill>
                  <a:srgbClr val="002060"/>
                </a:solidFill>
                <a:ea typeface="+mn-ea"/>
                <a:cs typeface="+mn-cs"/>
              </a:rPr>
              <a:t> </a:t>
            </a:r>
            <a:endParaRPr lang="cs-CZ" sz="2000" dirty="0" smtClean="0">
              <a:solidFill>
                <a:srgbClr val="002060"/>
              </a:solidFill>
              <a:ea typeface="+mn-ea"/>
              <a:cs typeface="+mn-cs"/>
            </a:endParaRPr>
          </a:p>
          <a:p>
            <a:pPr>
              <a:buFontTx/>
              <a:buNone/>
              <a:defRPr/>
            </a:pPr>
            <a:endParaRPr lang="cs-CZ" sz="2000" dirty="0" smtClean="0"/>
          </a:p>
          <a:p>
            <a:pPr>
              <a:buFontTx/>
              <a:buNone/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Cílem aktualizace opatření k eliminaci rizik:</a:t>
            </a:r>
          </a:p>
          <a:p>
            <a:pPr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umožnit příjemcům dříve proplatit uhrazené výdaje, sníží se tedy finanční zatížení příjemců,</a:t>
            </a:r>
          </a:p>
          <a:p>
            <a:pPr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proplacení vyššího objemu plateb v  roce 2014 při výhodnějším kurzu na základě intervence ČNB</a:t>
            </a:r>
          </a:p>
          <a:p>
            <a:pPr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Zefektivnění a koncentrace žádostí o platbu primárně do roku 2014.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1143000"/>
          </a:xfrm>
        </p:spPr>
        <p:txBody>
          <a:bodyPr/>
          <a:lstStyle/>
          <a:p>
            <a:r>
              <a:rPr lang="cs-CZ" sz="2800" b="1" smtClean="0">
                <a:solidFill>
                  <a:srgbClr val="002060"/>
                </a:solidFill>
              </a:rPr>
              <a:t>Nejčastější chyby při realizaci projektů</a:t>
            </a:r>
            <a:endParaRPr lang="cs-CZ" sz="2800" smtClean="0">
              <a:solidFill>
                <a:srgbClr val="002060"/>
              </a:solidFill>
            </a:endParaRP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algn="just">
              <a:defRPr/>
            </a:pPr>
            <a:r>
              <a:rPr lang="cs-CZ" sz="2000" b="1" dirty="0" smtClean="0">
                <a:solidFill>
                  <a:srgbClr val="002060"/>
                </a:solidFill>
              </a:rPr>
              <a:t>Špatně realizovaná veřejná zakázka na stavební práce či dodávku zboží – význam tohoto pochybění je značný a činí cca 85% chybovosti</a:t>
            </a:r>
          </a:p>
          <a:p>
            <a:pPr marL="342900" lvl="1" indent="-342900" algn="just">
              <a:spcAft>
                <a:spcPts val="600"/>
              </a:spcAft>
              <a:buFontTx/>
              <a:buChar char="-"/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Předkládání nezpůsobilých výdajů k proplacení</a:t>
            </a:r>
          </a:p>
          <a:p>
            <a:pPr marL="0" algn="just">
              <a:buFontTx/>
              <a:buChar char="-"/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Řádné neohlášení změny – zjištění při kontrole na místě</a:t>
            </a:r>
          </a:p>
          <a:p>
            <a:pPr marL="0" algn="just">
              <a:buFontTx/>
              <a:buChar char="-"/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Provedení zápočtu víceprací a </a:t>
            </a:r>
            <a:r>
              <a:rPr lang="cs-CZ" sz="2000" dirty="0" err="1" smtClean="0">
                <a:solidFill>
                  <a:srgbClr val="002060"/>
                </a:solidFill>
              </a:rPr>
              <a:t>méněprací</a:t>
            </a:r>
            <a:r>
              <a:rPr lang="cs-CZ" sz="2000" dirty="0" smtClean="0">
                <a:solidFill>
                  <a:srgbClr val="002060"/>
                </a:solidFill>
              </a:rPr>
              <a:t> </a:t>
            </a:r>
          </a:p>
          <a:p>
            <a:pPr marL="0" algn="just">
              <a:buFontTx/>
              <a:buChar char="-"/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Rozpor mezi fakturovaným a skutečně realizovaným výdajem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realizován jiný druh výdajů než byl fakturován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fakturovaný výdaj není realizován vůbec </a:t>
            </a:r>
          </a:p>
          <a:p>
            <a:pPr marL="0" algn="just">
              <a:buClr>
                <a:srgbClr val="003399"/>
              </a:buClr>
              <a:buFontTx/>
              <a:buChar char="-"/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Realizovaný výdaj nenaplňuje způsobilost daného výdaje 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nejčastěji jde o pevné spojení se stavbou</a:t>
            </a:r>
          </a:p>
          <a:p>
            <a:pPr lvl="1">
              <a:buClr>
                <a:srgbClr val="003399"/>
              </a:buClr>
              <a:buFont typeface="Arial" pitchFamily="34" charset="0"/>
              <a:buChar char="•"/>
              <a:defRPr/>
            </a:pPr>
            <a:r>
              <a:rPr lang="cs-CZ" sz="2000" dirty="0" smtClean="0">
                <a:solidFill>
                  <a:srgbClr val="002060"/>
                </a:solidFill>
              </a:rPr>
              <a:t>výdaje nejsou v souladu s aktivitami (např. oplocení)</a:t>
            </a:r>
          </a:p>
          <a:p>
            <a:pPr marL="342900" lvl="1" indent="-342900" algn="just">
              <a:spcAft>
                <a:spcPts val="600"/>
              </a:spcAft>
              <a:buFontTx/>
              <a:buChar char="-"/>
              <a:defRPr/>
            </a:pPr>
            <a:endParaRPr lang="cs-CZ" sz="1800" dirty="0" smtClean="0">
              <a:ea typeface="+mn-ea"/>
              <a:cs typeface="+mn-cs"/>
            </a:endParaRPr>
          </a:p>
          <a:p>
            <a:pPr>
              <a:buFontTx/>
              <a:buNone/>
              <a:defRPr/>
            </a:pPr>
            <a:endParaRPr lang="cs-CZ" sz="1800" dirty="0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553200" y="6072188"/>
            <a:ext cx="2133600" cy="476250"/>
          </a:xfrm>
          <a:noFill/>
        </p:spPr>
        <p:txBody>
          <a:bodyPr/>
          <a:lstStyle/>
          <a:p>
            <a:fld id="{A1C24FE6-890B-4282-B56F-FB983841CC0B}" type="slidenum">
              <a:rPr lang="cs-CZ" smtClean="0">
                <a:latin typeface="Arial" pitchFamily="34" charset="0"/>
              </a:rPr>
              <a:pPr/>
              <a:t>14</a:t>
            </a:fld>
            <a:endParaRPr lang="cs-CZ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Nadpis 1"/>
          <p:cNvSpPr>
            <a:spLocks noGrp="1"/>
          </p:cNvSpPr>
          <p:nvPr>
            <p:ph type="title"/>
          </p:nvPr>
        </p:nvSpPr>
        <p:spPr>
          <a:xfrm>
            <a:off x="571500" y="1000125"/>
            <a:ext cx="8229600" cy="1143000"/>
          </a:xfrm>
        </p:spPr>
        <p:txBody>
          <a:bodyPr/>
          <a:lstStyle/>
          <a:p>
            <a:r>
              <a:rPr lang="cs-CZ" sz="2800" b="1" smtClean="0">
                <a:solidFill>
                  <a:srgbClr val="002060"/>
                </a:solidFill>
              </a:rPr>
              <a:t>Udržitelnost projektů</a:t>
            </a:r>
            <a:r>
              <a:rPr lang="cs-CZ" b="1" smtClean="0">
                <a:solidFill>
                  <a:srgbClr val="002060"/>
                </a:solidFill>
              </a:rPr>
              <a:t/>
            </a:r>
            <a:br>
              <a:rPr lang="cs-CZ" b="1" smtClean="0">
                <a:solidFill>
                  <a:srgbClr val="002060"/>
                </a:solidFill>
              </a:rPr>
            </a:br>
            <a:endParaRPr lang="cs-CZ" smtClean="0">
              <a:solidFill>
                <a:srgbClr val="002060"/>
              </a:solidFill>
            </a:endParaRPr>
          </a:p>
        </p:txBody>
      </p:sp>
      <p:sp>
        <p:nvSpPr>
          <p:cNvPr id="1638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cs-CZ" sz="2400" smtClean="0">
                <a:solidFill>
                  <a:srgbClr val="002060"/>
                </a:solidFill>
              </a:rPr>
              <a:t>Příjemce je povinen, není-li ve Smlouvě o poskytnutí dotace uvedeno jinak, zajistit udržitelnost výstupů a výsledků projektu po dobu 5 let (u MSP po dobu 3 let) od </a:t>
            </a:r>
            <a:r>
              <a:rPr lang="cs-CZ" sz="2400" b="1" u="sng" smtClean="0">
                <a:solidFill>
                  <a:srgbClr val="002060"/>
                </a:solidFill>
              </a:rPr>
              <a:t>finančního ukončení projektu</a:t>
            </a:r>
            <a:r>
              <a:rPr lang="cs-CZ" sz="2400" u="sng" smtClean="0">
                <a:solidFill>
                  <a:srgbClr val="002060"/>
                </a:solidFill>
              </a:rPr>
              <a:t>. </a:t>
            </a:r>
          </a:p>
          <a:p>
            <a:pPr algn="just"/>
            <a:r>
              <a:rPr lang="cs-CZ" sz="2400" smtClean="0">
                <a:solidFill>
                  <a:srgbClr val="002060"/>
                </a:solidFill>
              </a:rPr>
              <a:t>Příjemce má povinnost udržet výstupy projektu a používat je k tomu účelu, který deklaroval v projektové žádosti. </a:t>
            </a:r>
          </a:p>
          <a:p>
            <a:pPr algn="just"/>
            <a:r>
              <a:rPr lang="cs-CZ" sz="2400" smtClean="0">
                <a:solidFill>
                  <a:srgbClr val="002060"/>
                </a:solidFill>
              </a:rPr>
              <a:t>Poskytovatel je oprávněn provádět kontroly po celou dobu udržitelnosti projektu na základě zpracované Analýzy rizik.</a:t>
            </a:r>
          </a:p>
          <a:p>
            <a:endParaRPr lang="cs-CZ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Nadpis 1"/>
          <p:cNvSpPr>
            <a:spLocks noGrp="1"/>
          </p:cNvSpPr>
          <p:nvPr>
            <p:ph type="title"/>
          </p:nvPr>
        </p:nvSpPr>
        <p:spPr>
          <a:xfrm>
            <a:off x="500063" y="512763"/>
            <a:ext cx="8229600" cy="1487487"/>
          </a:xfrm>
        </p:spPr>
        <p:txBody>
          <a:bodyPr/>
          <a:lstStyle/>
          <a:p>
            <a:r>
              <a:rPr lang="cs-CZ" sz="2800" b="1" smtClean="0">
                <a:solidFill>
                  <a:srgbClr val="002060"/>
                </a:solidFill>
              </a:rPr>
              <a:t>Nejčastější chyby v </a:t>
            </a:r>
            <a:br>
              <a:rPr lang="cs-CZ" sz="2800" b="1" smtClean="0">
                <a:solidFill>
                  <a:srgbClr val="002060"/>
                </a:solidFill>
              </a:rPr>
            </a:br>
            <a:r>
              <a:rPr lang="cs-CZ" sz="2800" b="1" smtClean="0">
                <a:solidFill>
                  <a:srgbClr val="002060"/>
                </a:solidFill>
              </a:rPr>
              <a:t>době udržitelnosti projektu</a:t>
            </a:r>
          </a:p>
        </p:txBody>
      </p:sp>
      <p:sp>
        <p:nvSpPr>
          <p:cNvPr id="17411" name="Zástupný symbol pro obsah 2"/>
          <p:cNvSpPr>
            <a:spLocks noGrp="1"/>
          </p:cNvSpPr>
          <p:nvPr>
            <p:ph idx="1"/>
          </p:nvPr>
        </p:nvSpPr>
        <p:spPr>
          <a:xfrm>
            <a:off x="500063" y="1916113"/>
            <a:ext cx="8286750" cy="5299075"/>
          </a:xfrm>
        </p:spPr>
        <p:txBody>
          <a:bodyPr/>
          <a:lstStyle/>
          <a:p>
            <a:r>
              <a:rPr lang="cs-CZ" sz="2000" smtClean="0">
                <a:solidFill>
                  <a:srgbClr val="002060"/>
                </a:solidFill>
              </a:rPr>
              <a:t>Změna režimu podpory z projektu nezakládajícího veřejnou podporu na projekt zakládající veřejnou podporu</a:t>
            </a:r>
          </a:p>
          <a:p>
            <a:r>
              <a:rPr lang="cs-CZ" sz="2000" smtClean="0">
                <a:solidFill>
                  <a:srgbClr val="002060"/>
                </a:solidFill>
              </a:rPr>
              <a:t>Nenahlášení podstatných změn </a:t>
            </a:r>
          </a:p>
          <a:p>
            <a:r>
              <a:rPr lang="cs-CZ" sz="2000" smtClean="0">
                <a:solidFill>
                  <a:srgbClr val="002060"/>
                </a:solidFill>
              </a:rPr>
              <a:t>Nedodržení hodnoty monitorovacích indikátorů po dobu udržitelnosti </a:t>
            </a:r>
          </a:p>
          <a:p>
            <a:r>
              <a:rPr lang="cs-CZ" sz="2000" smtClean="0">
                <a:solidFill>
                  <a:srgbClr val="002060"/>
                </a:solidFill>
              </a:rPr>
              <a:t>Nenahlášení změny využití projektu, kdy se změnou využití změnila cílová skupina uživatelů </a:t>
            </a:r>
          </a:p>
          <a:p>
            <a:r>
              <a:rPr lang="cs-CZ" sz="2000" smtClean="0">
                <a:solidFill>
                  <a:srgbClr val="002060"/>
                </a:solidFill>
              </a:rPr>
              <a:t>Zásah do majetku pořízeného z dotace, kdy dochází k odstranění výstupů realizovaných v rámci projektu</a:t>
            </a:r>
          </a:p>
          <a:p>
            <a:r>
              <a:rPr lang="cs-CZ" sz="2000" smtClean="0">
                <a:solidFill>
                  <a:srgbClr val="002060"/>
                </a:solidFill>
              </a:rPr>
              <a:t>Vyřazení majetku pořízeného z dotace z účetní evidence a nedodržení stanoveného způsobu vedení odděleného účetnictví</a:t>
            </a:r>
          </a:p>
          <a:p>
            <a:endParaRPr lang="cs-CZ" sz="2000" smtClean="0">
              <a:solidFill>
                <a:srgbClr val="002060"/>
              </a:solidFill>
            </a:endParaRPr>
          </a:p>
          <a:p>
            <a:pPr algn="just"/>
            <a:endParaRPr lang="cs-CZ" sz="2200" smtClean="0">
              <a:solidFill>
                <a:srgbClr val="002060"/>
              </a:solidFill>
            </a:endParaRPr>
          </a:p>
        </p:txBody>
      </p:sp>
      <p:sp>
        <p:nvSpPr>
          <p:cNvPr id="17412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00813" y="6143625"/>
            <a:ext cx="2133600" cy="476250"/>
          </a:xfrm>
          <a:noFill/>
        </p:spPr>
        <p:txBody>
          <a:bodyPr/>
          <a:lstStyle/>
          <a:p>
            <a:fld id="{29850909-307F-42C9-8063-915709145A97}" type="slidenum">
              <a:rPr lang="cs-CZ" smtClean="0">
                <a:latin typeface="Arial" pitchFamily="34" charset="0"/>
              </a:rPr>
              <a:pPr/>
              <a:t>16</a:t>
            </a:fld>
            <a:endParaRPr lang="cs-CZ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Nadpis 1"/>
          <p:cNvSpPr>
            <a:spLocks noGrp="1"/>
          </p:cNvSpPr>
          <p:nvPr>
            <p:ph type="title"/>
          </p:nvPr>
        </p:nvSpPr>
        <p:spPr>
          <a:xfrm>
            <a:off x="500063" y="512763"/>
            <a:ext cx="8229600" cy="1344612"/>
          </a:xfrm>
        </p:spPr>
        <p:txBody>
          <a:bodyPr/>
          <a:lstStyle/>
          <a:p>
            <a:r>
              <a:rPr lang="cs-CZ" sz="2800" b="1" smtClean="0">
                <a:solidFill>
                  <a:srgbClr val="002060"/>
                </a:solidFill>
              </a:rPr>
              <a:t>Integrovaný regionální operační program (IROP)</a:t>
            </a:r>
          </a:p>
        </p:txBody>
      </p:sp>
      <p:sp>
        <p:nvSpPr>
          <p:cNvPr id="18435" name="Zástupný symbol pro obsah 2"/>
          <p:cNvSpPr>
            <a:spLocks noGrp="1"/>
          </p:cNvSpPr>
          <p:nvPr>
            <p:ph idx="1"/>
          </p:nvPr>
        </p:nvSpPr>
        <p:spPr>
          <a:xfrm>
            <a:off x="500063" y="1916113"/>
            <a:ext cx="8286750" cy="5299075"/>
          </a:xfrm>
        </p:spPr>
        <p:txBody>
          <a:bodyPr/>
          <a:lstStyle/>
          <a:p>
            <a:pPr algn="just"/>
            <a:r>
              <a:rPr lang="cs-CZ" sz="2000" smtClean="0">
                <a:solidFill>
                  <a:srgbClr val="002060"/>
                </a:solidFill>
              </a:rPr>
              <a:t>Programové období 2014 – 2020</a:t>
            </a:r>
          </a:p>
          <a:p>
            <a:pPr algn="just"/>
            <a:r>
              <a:rPr lang="cs-CZ" sz="2000" smtClean="0">
                <a:solidFill>
                  <a:srgbClr val="002060"/>
                </a:solidFill>
              </a:rPr>
              <a:t>Schválení Dohody o partnerství Evropskou komisí – 26. 8. 2014</a:t>
            </a:r>
          </a:p>
          <a:p>
            <a:pPr algn="just"/>
            <a:r>
              <a:rPr lang="cs-CZ" sz="2000" smtClean="0">
                <a:solidFill>
                  <a:srgbClr val="002060"/>
                </a:solidFill>
              </a:rPr>
              <a:t>Odeslání programového dokumentu IROP na EK – 17. 7. 2014</a:t>
            </a:r>
          </a:p>
          <a:p>
            <a:pPr algn="just"/>
            <a:r>
              <a:rPr lang="cs-CZ" sz="2000" smtClean="0">
                <a:solidFill>
                  <a:srgbClr val="002060"/>
                </a:solidFill>
              </a:rPr>
              <a:t>Regionální rada regionu soudržnosti SM – zprostředkující subjekt</a:t>
            </a:r>
          </a:p>
          <a:p>
            <a:pPr algn="just"/>
            <a:r>
              <a:rPr lang="cs-CZ" sz="2000" smtClean="0">
                <a:solidFill>
                  <a:srgbClr val="002060"/>
                </a:solidFill>
              </a:rPr>
              <a:t>Předpokládané vyhlášení prvních výzev – 1. polovina 2015</a:t>
            </a:r>
          </a:p>
          <a:p>
            <a:pPr algn="just"/>
            <a:endParaRPr lang="cs-CZ" sz="2000" smtClean="0">
              <a:solidFill>
                <a:srgbClr val="002060"/>
              </a:solidFill>
            </a:endParaRPr>
          </a:p>
          <a:p>
            <a:pPr algn="just">
              <a:buFontTx/>
              <a:buNone/>
            </a:pPr>
            <a:endParaRPr lang="cs-CZ" sz="2000" smtClean="0">
              <a:solidFill>
                <a:srgbClr val="002060"/>
              </a:solidFill>
            </a:endParaRPr>
          </a:p>
        </p:txBody>
      </p:sp>
      <p:sp>
        <p:nvSpPr>
          <p:cNvPr id="18436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6500813" y="6143625"/>
            <a:ext cx="2133600" cy="476250"/>
          </a:xfrm>
          <a:noFill/>
        </p:spPr>
        <p:txBody>
          <a:bodyPr/>
          <a:lstStyle/>
          <a:p>
            <a:fld id="{62218D8E-DFBB-4256-A413-94FCEB355671}" type="slidenum">
              <a:rPr lang="cs-CZ" smtClean="0">
                <a:latin typeface="Arial" pitchFamily="34" charset="0"/>
              </a:rPr>
              <a:pPr/>
              <a:t>17</a:t>
            </a:fld>
            <a:endParaRPr lang="cs-CZ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smtClean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cs-CZ" b="1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cs-CZ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DĚKUJI ZA POZORNOST</a:t>
            </a:r>
          </a:p>
          <a:p>
            <a:pPr indent="17463" algn="ctr">
              <a:buClr>
                <a:schemeClr val="tx1"/>
              </a:buClr>
              <a:buFontTx/>
              <a:buNone/>
              <a:defRPr/>
            </a:pPr>
            <a:endParaRPr lang="cs-CZ" sz="2400" b="1" dirty="0" smtClean="0">
              <a:solidFill>
                <a:srgbClr val="002060"/>
              </a:solidFill>
            </a:endParaRPr>
          </a:p>
          <a:p>
            <a:pPr indent="17463" algn="ctr">
              <a:buClr>
                <a:schemeClr val="tx1"/>
              </a:buClr>
              <a:buFontTx/>
              <a:buNone/>
              <a:defRPr/>
            </a:pPr>
            <a:endParaRPr lang="cs-CZ" sz="2400" b="1" dirty="0" smtClean="0">
              <a:solidFill>
                <a:srgbClr val="002060"/>
              </a:solidFill>
            </a:endParaRPr>
          </a:p>
          <a:p>
            <a:pPr indent="17463" algn="ctr">
              <a:buClr>
                <a:schemeClr val="tx1"/>
              </a:buClr>
              <a:buFontTx/>
              <a:buNone/>
              <a:defRPr/>
            </a:pPr>
            <a:r>
              <a:rPr lang="cs-CZ" sz="2400" b="1" dirty="0" smtClean="0">
                <a:solidFill>
                  <a:srgbClr val="002060"/>
                </a:solidFill>
              </a:rPr>
              <a:t>Ing. Hana Linhartová</a:t>
            </a:r>
          </a:p>
          <a:p>
            <a:pPr indent="17463" algn="ctr">
              <a:buClr>
                <a:schemeClr val="tx1"/>
              </a:buClr>
              <a:buFontTx/>
              <a:buNone/>
              <a:defRPr/>
            </a:pPr>
            <a:r>
              <a:rPr lang="cs-CZ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hana.</a:t>
            </a:r>
            <a:r>
              <a:rPr lang="cs-CZ" sz="24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linhartova</a:t>
            </a:r>
            <a:r>
              <a:rPr lang="cs-CZ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@</a:t>
            </a:r>
            <a:r>
              <a:rPr lang="cs-CZ" sz="24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rr</a:t>
            </a:r>
            <a:r>
              <a:rPr lang="cs-CZ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cs-CZ" sz="24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strednimorava.cz</a:t>
            </a:r>
            <a:endParaRPr lang="cs-CZ" sz="2400" b="1" i="1" dirty="0" smtClean="0">
              <a:solidFill>
                <a:srgbClr val="002060"/>
              </a:solidFill>
            </a:endParaRPr>
          </a:p>
          <a:p>
            <a:pPr indent="17463" algn="ctr">
              <a:buClr>
                <a:schemeClr val="tx1"/>
              </a:buClr>
              <a:buFontTx/>
              <a:buNone/>
              <a:defRPr/>
            </a:pPr>
            <a:r>
              <a:rPr lang="cs-CZ" sz="4800" b="1" i="1" dirty="0" smtClean="0">
                <a:solidFill>
                  <a:srgbClr val="002060"/>
                </a:solidFill>
                <a:hlinkClick r:id="rId2"/>
              </a:rPr>
              <a:t>www.</a:t>
            </a:r>
            <a:r>
              <a:rPr lang="cs-CZ" sz="4800" b="1" i="1" dirty="0" err="1" smtClean="0">
                <a:solidFill>
                  <a:srgbClr val="002060"/>
                </a:solidFill>
                <a:hlinkClick r:id="rId2"/>
              </a:rPr>
              <a:t>rr</a:t>
            </a:r>
            <a:r>
              <a:rPr lang="cs-CZ" sz="4800" b="1" i="1" dirty="0" smtClean="0">
                <a:solidFill>
                  <a:srgbClr val="002060"/>
                </a:solidFill>
                <a:hlinkClick r:id="rId2"/>
              </a:rPr>
              <a:t>-</a:t>
            </a:r>
            <a:r>
              <a:rPr lang="cs-CZ" sz="4800" b="1" i="1" dirty="0" err="1" smtClean="0">
                <a:solidFill>
                  <a:srgbClr val="002060"/>
                </a:solidFill>
                <a:hlinkClick r:id="rId2"/>
              </a:rPr>
              <a:t>strednimorava.cz</a:t>
            </a:r>
            <a:endParaRPr lang="cs-CZ" sz="4800" b="1" i="1" dirty="0" smtClean="0">
              <a:solidFill>
                <a:srgbClr val="002060"/>
              </a:solidFill>
            </a:endParaRP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cs-CZ" b="1" dirty="0" smtClean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ChangeArrowheads="1"/>
          </p:cNvSpPr>
          <p:nvPr/>
        </p:nvSpPr>
        <p:spPr bwMode="auto">
          <a:xfrm>
            <a:off x="571500" y="1909763"/>
            <a:ext cx="842962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cs-CZ" sz="3600" b="1">
              <a:solidFill>
                <a:srgbClr val="0000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cs-CZ" sz="3600" b="1">
              <a:solidFill>
                <a:srgbClr val="0000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cs-CZ" sz="3600" b="1">
              <a:solidFill>
                <a:srgbClr val="0000FF"/>
              </a:solidFill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endParaRPr lang="cs-CZ" sz="3200" b="1">
              <a:solidFill>
                <a:srgbClr val="0000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cs-CZ" sz="3600" b="1">
              <a:solidFill>
                <a:srgbClr val="3366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cs-CZ" sz="3600" b="1">
              <a:solidFill>
                <a:srgbClr val="3366FF"/>
              </a:solidFill>
            </a:endParaRPr>
          </a:p>
        </p:txBody>
      </p:sp>
      <p:sp>
        <p:nvSpPr>
          <p:cNvPr id="3075" name="Rectangle 5"/>
          <p:cNvSpPr>
            <a:spLocks noChangeArrowheads="1"/>
          </p:cNvSpPr>
          <p:nvPr/>
        </p:nvSpPr>
        <p:spPr bwMode="auto">
          <a:xfrm>
            <a:off x="539750" y="442913"/>
            <a:ext cx="8001000" cy="60023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49263" algn="l"/>
              </a:tabLst>
              <a:defRPr/>
            </a:pPr>
            <a:endParaRPr lang="cs-CZ" sz="2800" b="1" dirty="0">
              <a:solidFill>
                <a:srgbClr val="0033CC"/>
              </a:solidFill>
              <a:latin typeface="Arial" charset="0"/>
            </a:endParaRPr>
          </a:p>
          <a:p>
            <a:pPr>
              <a:tabLst>
                <a:tab pos="449263" algn="l"/>
              </a:tabLst>
              <a:defRPr/>
            </a:pPr>
            <a:r>
              <a:rPr lang="cs-CZ" sz="2800" b="1" dirty="0">
                <a:solidFill>
                  <a:srgbClr val="002060"/>
                </a:solidFill>
                <a:latin typeface="Arial" charset="0"/>
              </a:rPr>
              <a:t>Obsah:</a:t>
            </a:r>
          </a:p>
          <a:p>
            <a:pPr>
              <a:tabLst>
                <a:tab pos="449263" algn="l"/>
              </a:tabLst>
              <a:defRPr/>
            </a:pPr>
            <a:endParaRPr lang="cs-CZ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000" b="1" dirty="0">
                <a:solidFill>
                  <a:srgbClr val="002060"/>
                </a:solidFill>
                <a:latin typeface="Arial" charset="0"/>
              </a:rPr>
              <a:t>Pokrok v realizaci ROP Střední Morava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000" b="1" dirty="0">
                <a:solidFill>
                  <a:srgbClr val="002060"/>
                </a:solidFill>
                <a:latin typeface="Arial" charset="0"/>
              </a:rPr>
              <a:t>Plnění monitorovacích indikátorů ROP Střední Morava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000" b="1" dirty="0">
                <a:solidFill>
                  <a:srgbClr val="002060"/>
                </a:solidFill>
                <a:latin typeface="Arial" charset="0"/>
              </a:rPr>
              <a:t>Čerpání z ROP SM v </a:t>
            </a:r>
            <a:r>
              <a:rPr lang="cs-CZ" sz="2000" b="1" dirty="0" err="1">
                <a:solidFill>
                  <a:srgbClr val="002060"/>
                </a:solidFill>
                <a:latin typeface="Arial" charset="0"/>
              </a:rPr>
              <a:t>mikroregionu</a:t>
            </a:r>
            <a:r>
              <a:rPr lang="cs-CZ" sz="2000" b="1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cs-CZ" sz="2000" b="1" dirty="0" err="1">
                <a:solidFill>
                  <a:srgbClr val="002060"/>
                </a:solidFill>
                <a:latin typeface="Arial" charset="0"/>
              </a:rPr>
              <a:t>Mohelnicko</a:t>
            </a:r>
            <a:endParaRPr lang="cs-CZ" sz="20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000" b="1" dirty="0" smtClean="0">
                <a:solidFill>
                  <a:srgbClr val="002060"/>
                </a:solidFill>
                <a:latin typeface="Arial" charset="0"/>
              </a:rPr>
              <a:t>Finanční ukazatele ROP SM</a:t>
            </a:r>
            <a:endParaRPr lang="cs-CZ" sz="20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000" b="1" dirty="0">
                <a:solidFill>
                  <a:srgbClr val="002060"/>
                </a:solidFill>
                <a:latin typeface="Arial" charset="0"/>
              </a:rPr>
              <a:t>Plán práce do konce roku 2015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000" b="1" dirty="0">
                <a:solidFill>
                  <a:srgbClr val="002060"/>
                </a:solidFill>
                <a:latin typeface="Arial" charset="0"/>
              </a:rPr>
              <a:t>Nejčastější chyby při realizaci projektů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000" b="1" dirty="0">
                <a:solidFill>
                  <a:srgbClr val="002060"/>
                </a:solidFill>
                <a:latin typeface="Arial" charset="0"/>
              </a:rPr>
              <a:t>Udržitelnost projektů a nejčastější chyby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 typeface="Arial" charset="0"/>
              <a:buAutoNum type="arabicPeriod"/>
              <a:defRPr/>
            </a:pPr>
            <a:r>
              <a:rPr lang="cs-CZ" sz="2000" b="1" dirty="0">
                <a:solidFill>
                  <a:srgbClr val="002060"/>
                </a:solidFill>
                <a:latin typeface="Arial" charset="0"/>
              </a:rPr>
              <a:t>Integrovaný operační program</a:t>
            </a:r>
          </a:p>
          <a:p>
            <a:pPr>
              <a:tabLst>
                <a:tab pos="449263" algn="l"/>
              </a:tabLst>
              <a:defRPr/>
            </a:pPr>
            <a:endParaRPr lang="cs-CZ" sz="2800" b="1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479925" y="4724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571500" y="1909763"/>
            <a:ext cx="842962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cs-CZ" sz="3600" b="1">
              <a:solidFill>
                <a:srgbClr val="0000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cs-CZ" sz="3600" b="1">
              <a:solidFill>
                <a:srgbClr val="0000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cs-CZ" sz="3600" b="1">
              <a:solidFill>
                <a:srgbClr val="0000FF"/>
              </a:solidFill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endParaRPr lang="cs-CZ" sz="3200" b="1">
              <a:solidFill>
                <a:srgbClr val="0000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cs-CZ" sz="3600" b="1">
              <a:solidFill>
                <a:srgbClr val="3366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cs-CZ" sz="3600" b="1">
              <a:solidFill>
                <a:srgbClr val="3366FF"/>
              </a:solidFill>
            </a:endParaRPr>
          </a:p>
        </p:txBody>
      </p:sp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539750" y="1058863"/>
            <a:ext cx="8001000" cy="45227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49263" algn="l"/>
              </a:tabLst>
            </a:pPr>
            <a:endParaRPr lang="cs-CZ" sz="2800" b="1">
              <a:solidFill>
                <a:srgbClr val="0033CC"/>
              </a:solidFill>
            </a:endParaRPr>
          </a:p>
          <a:p>
            <a:pPr>
              <a:tabLst>
                <a:tab pos="449263" algn="l"/>
              </a:tabLst>
            </a:pPr>
            <a:r>
              <a:rPr lang="cs-CZ" sz="2800" b="1">
                <a:solidFill>
                  <a:srgbClr val="002060"/>
                </a:solidFill>
              </a:rPr>
              <a:t>ROP Střední Morava</a:t>
            </a:r>
          </a:p>
          <a:p>
            <a:pPr>
              <a:tabLst>
                <a:tab pos="449263" algn="l"/>
              </a:tabLst>
            </a:pPr>
            <a:endParaRPr lang="cs-CZ" sz="2800" b="1">
              <a:solidFill>
                <a:srgbClr val="002060"/>
              </a:solidFill>
            </a:endParaRPr>
          </a:p>
          <a:p>
            <a:pPr>
              <a:tabLst>
                <a:tab pos="449263" algn="l"/>
              </a:tabLst>
            </a:pPr>
            <a:r>
              <a:rPr lang="cs-CZ" sz="2000" b="1">
                <a:solidFill>
                  <a:srgbClr val="002060"/>
                </a:solidFill>
              </a:rPr>
              <a:t>Globální cíl ROP SM</a:t>
            </a:r>
          </a:p>
          <a:p>
            <a:pPr>
              <a:tabLst>
                <a:tab pos="449263" algn="l"/>
              </a:tabLst>
            </a:pPr>
            <a:endParaRPr lang="cs-CZ" sz="2000">
              <a:solidFill>
                <a:srgbClr val="002060"/>
              </a:solidFill>
            </a:endParaRPr>
          </a:p>
          <a:p>
            <a:pPr>
              <a:tabLst>
                <a:tab pos="449263" algn="l"/>
              </a:tabLst>
            </a:pPr>
            <a:r>
              <a:rPr lang="cs-CZ" sz="2000">
                <a:solidFill>
                  <a:srgbClr val="002060"/>
                </a:solidFill>
              </a:rPr>
              <a:t>Globálním cílem ROP Střední Morava je </a:t>
            </a:r>
            <a:r>
              <a:rPr lang="cs-CZ" sz="2000" b="1" u="sng">
                <a:solidFill>
                  <a:srgbClr val="002060"/>
                </a:solidFill>
              </a:rPr>
              <a:t>zvýšení ekonomické vyspělosti, zlepšení konkurenceschopnosti regionu a životní úrovně jeho obyvatel ve svém komplexu</a:t>
            </a:r>
            <a:r>
              <a:rPr lang="cs-CZ" sz="2000" b="1">
                <a:solidFill>
                  <a:srgbClr val="002060"/>
                </a:solidFill>
              </a:rPr>
              <a:t>. </a:t>
            </a:r>
          </a:p>
          <a:p>
            <a:pPr>
              <a:tabLst>
                <a:tab pos="449263" algn="l"/>
              </a:tabLst>
            </a:pPr>
            <a:endParaRPr lang="cs-CZ" sz="2000" b="1">
              <a:solidFill>
                <a:srgbClr val="002060"/>
              </a:solidFill>
            </a:endParaRPr>
          </a:p>
          <a:p>
            <a:pPr>
              <a:tabLst>
                <a:tab pos="449263" algn="l"/>
              </a:tabLst>
            </a:pPr>
            <a:endParaRPr lang="cs-CZ" sz="2800" b="1">
              <a:solidFill>
                <a:srgbClr val="002060"/>
              </a:solidFill>
            </a:endParaRPr>
          </a:p>
          <a:p>
            <a:pPr>
              <a:tabLst>
                <a:tab pos="449263" algn="l"/>
              </a:tabLst>
            </a:pPr>
            <a:endParaRPr lang="cs-CZ" sz="2800" b="1">
              <a:solidFill>
                <a:srgbClr val="002060"/>
              </a:solidFill>
            </a:endParaRPr>
          </a:p>
          <a:p>
            <a:pPr>
              <a:tabLst>
                <a:tab pos="449263" algn="l"/>
              </a:tabLst>
            </a:pPr>
            <a:endParaRPr lang="cs-CZ" sz="2800" b="1">
              <a:solidFill>
                <a:srgbClr val="0000FF"/>
              </a:solidFill>
            </a:endParaRP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4479925" y="4724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785813" y="3267075"/>
            <a:ext cx="842962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cs-CZ" sz="3600" b="1">
              <a:solidFill>
                <a:srgbClr val="0000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cs-CZ" sz="3600" b="1">
              <a:solidFill>
                <a:srgbClr val="0000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cs-CZ" sz="3600" b="1">
              <a:solidFill>
                <a:srgbClr val="0000FF"/>
              </a:solidFill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endParaRPr lang="cs-CZ" sz="3200" b="1">
              <a:solidFill>
                <a:srgbClr val="0000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cs-CZ" sz="3600" b="1">
              <a:solidFill>
                <a:srgbClr val="3366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cs-CZ" sz="3600" b="1">
              <a:solidFill>
                <a:srgbClr val="3366FF"/>
              </a:solidFill>
            </a:endParaRP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671513" y="785813"/>
            <a:ext cx="8001000" cy="2246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cs-CZ" sz="2800" b="1">
                <a:solidFill>
                  <a:srgbClr val="002060"/>
                </a:solidFill>
              </a:rPr>
              <a:t>Struktura ROP SM a finanční rámec</a:t>
            </a:r>
          </a:p>
          <a:p>
            <a:endParaRPr lang="cs-CZ" sz="2800">
              <a:solidFill>
                <a:srgbClr val="002060"/>
              </a:solidFill>
            </a:endParaRPr>
          </a:p>
          <a:p>
            <a:endParaRPr lang="cs-CZ" sz="2800" b="1">
              <a:solidFill>
                <a:srgbClr val="002060"/>
              </a:solidFill>
            </a:endParaRPr>
          </a:p>
          <a:p>
            <a:endParaRPr lang="cs-CZ" sz="2800" b="1">
              <a:solidFill>
                <a:srgbClr val="002060"/>
              </a:solidFill>
            </a:endParaRPr>
          </a:p>
          <a:p>
            <a:endParaRPr lang="cs-CZ" sz="2800" b="1">
              <a:solidFill>
                <a:srgbClr val="0000FF"/>
              </a:solidFill>
            </a:endParaRPr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4694238" y="6081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cs-CZ"/>
          </a:p>
        </p:txBody>
      </p:sp>
      <p:sp>
        <p:nvSpPr>
          <p:cNvPr id="5125" name="Text Box 102"/>
          <p:cNvSpPr txBox="1">
            <a:spLocks noChangeArrowheads="1"/>
          </p:cNvSpPr>
          <p:nvPr/>
        </p:nvSpPr>
        <p:spPr bwMode="auto">
          <a:xfrm>
            <a:off x="100013" y="2716213"/>
            <a:ext cx="2057400" cy="523875"/>
          </a:xfrm>
          <a:prstGeom prst="rect">
            <a:avLst/>
          </a:prstGeom>
          <a:solidFill>
            <a:srgbClr val="66CCFF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cs-CZ" sz="1000" b="1">
                <a:latin typeface="Tahoma" pitchFamily="34" charset="0"/>
                <a:ea typeface="Batang" pitchFamily="18" charset="-127"/>
                <a:cs typeface="Tahoma" pitchFamily="34" charset="0"/>
              </a:rPr>
              <a:t>Prioritn</a:t>
            </a:r>
            <a:r>
              <a:rPr lang="cs-CZ" sz="1000" b="1">
                <a:ea typeface="Batang" pitchFamily="18" charset="-127"/>
                <a:cs typeface="Tahoma" pitchFamily="34" charset="0"/>
              </a:rPr>
              <a:t>í</a:t>
            </a:r>
            <a:r>
              <a:rPr lang="cs-CZ" sz="1000" b="1">
                <a:latin typeface="Tahoma" pitchFamily="34" charset="0"/>
                <a:ea typeface="Batang" pitchFamily="18" charset="-127"/>
                <a:cs typeface="Tahoma" pitchFamily="34" charset="0"/>
              </a:rPr>
              <a:t> osa 1 </a:t>
            </a:r>
            <a:r>
              <a:rPr lang="cs-CZ" sz="1000" b="1">
                <a:ea typeface="Batang" pitchFamily="18" charset="-127"/>
                <a:cs typeface="Tahoma" pitchFamily="34" charset="0"/>
              </a:rPr>
              <a:t>–</a:t>
            </a:r>
            <a:r>
              <a:rPr lang="cs-CZ" sz="1000" b="1">
                <a:latin typeface="Tahoma" pitchFamily="34" charset="0"/>
                <a:ea typeface="Batang" pitchFamily="18" charset="-127"/>
                <a:cs typeface="Tahoma" pitchFamily="34" charset="0"/>
              </a:rPr>
              <a:t> Doprava</a:t>
            </a:r>
            <a:endParaRPr lang="cs-CZ" sz="600">
              <a:ea typeface="Batang" pitchFamily="18" charset="-127"/>
              <a:cs typeface="Tahoma" pitchFamily="34" charset="0"/>
            </a:endParaRPr>
          </a:p>
          <a:p>
            <a:pPr algn="ctr" eaLnBrk="0" hangingPunct="0"/>
            <a:endParaRPr lang="cs-CZ" sz="1000" b="1">
              <a:solidFill>
                <a:srgbClr val="FF0000"/>
              </a:solidFill>
              <a:latin typeface="Tahoma" pitchFamily="34" charset="0"/>
              <a:ea typeface="Batang" pitchFamily="18" charset="-127"/>
              <a:cs typeface="Tahoma" pitchFamily="34" charset="0"/>
            </a:endParaRPr>
          </a:p>
          <a:p>
            <a:pPr algn="ctr" eaLnBrk="0" hangingPunct="0"/>
            <a:r>
              <a:rPr lang="cs-CZ" sz="1000" b="1">
                <a:solidFill>
                  <a:srgbClr val="FF0000"/>
                </a:solidFill>
                <a:latin typeface="Tahoma" pitchFamily="34" charset="0"/>
                <a:ea typeface="Batang" pitchFamily="18" charset="-127"/>
                <a:cs typeface="Tahoma" pitchFamily="34" charset="0"/>
              </a:rPr>
              <a:t>6 761 700 000 Kč = 37,3 %</a:t>
            </a:r>
            <a:r>
              <a:rPr lang="cs-CZ" sz="1000">
                <a:latin typeface="Tahoma" pitchFamily="34" charset="0"/>
                <a:ea typeface="Batang" pitchFamily="18" charset="-127"/>
                <a:cs typeface="Tahoma" pitchFamily="34" charset="0"/>
              </a:rPr>
              <a:t> </a:t>
            </a:r>
            <a:endParaRPr lang="cs-CZ" sz="600">
              <a:ea typeface="Batang" pitchFamily="18" charset="-127"/>
              <a:cs typeface="Tahoma" pitchFamily="34" charset="0"/>
            </a:endParaRPr>
          </a:p>
          <a:p>
            <a:pPr eaLnBrk="0" hangingPunct="0"/>
            <a:endParaRPr lang="cs-CZ">
              <a:ea typeface="Batang" pitchFamily="18" charset="-127"/>
              <a:cs typeface="Tahoma" pitchFamily="34" charset="0"/>
            </a:endParaRPr>
          </a:p>
        </p:txBody>
      </p:sp>
      <p:sp>
        <p:nvSpPr>
          <p:cNvPr id="5126" name="Text Box 101"/>
          <p:cNvSpPr txBox="1">
            <a:spLocks noChangeArrowheads="1"/>
          </p:cNvSpPr>
          <p:nvPr/>
        </p:nvSpPr>
        <p:spPr bwMode="auto">
          <a:xfrm>
            <a:off x="2386013" y="2716213"/>
            <a:ext cx="2171700" cy="638175"/>
          </a:xfrm>
          <a:prstGeom prst="rect">
            <a:avLst/>
          </a:prstGeom>
          <a:solidFill>
            <a:srgbClr val="FFFF00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1000" b="1">
                <a:latin typeface="Tahoma" pitchFamily="34" charset="0"/>
                <a:ea typeface="Batang" pitchFamily="18" charset="-127"/>
                <a:cs typeface="Tahoma" pitchFamily="34" charset="0"/>
              </a:rPr>
              <a:t>Prioritn</a:t>
            </a:r>
            <a:r>
              <a:rPr lang="cs-CZ" sz="1000" b="1">
                <a:ea typeface="Batang" pitchFamily="18" charset="-127"/>
                <a:cs typeface="Tahoma" pitchFamily="34" charset="0"/>
              </a:rPr>
              <a:t>í</a:t>
            </a:r>
            <a:r>
              <a:rPr lang="cs-CZ" sz="1000" b="1">
                <a:latin typeface="Tahoma" pitchFamily="34" charset="0"/>
                <a:ea typeface="Batang" pitchFamily="18" charset="-127"/>
                <a:cs typeface="Tahoma" pitchFamily="34" charset="0"/>
              </a:rPr>
              <a:t> osa 2 </a:t>
            </a:r>
            <a:r>
              <a:rPr lang="cs-CZ" sz="1000" b="1">
                <a:ea typeface="Batang" pitchFamily="18" charset="-127"/>
                <a:cs typeface="Tahoma" pitchFamily="34" charset="0"/>
              </a:rPr>
              <a:t>–</a:t>
            </a:r>
            <a:r>
              <a:rPr lang="cs-CZ" sz="1000" b="1">
                <a:latin typeface="Tahoma" pitchFamily="34" charset="0"/>
                <a:ea typeface="Batang" pitchFamily="18" charset="-127"/>
                <a:cs typeface="Tahoma" pitchFamily="34" charset="0"/>
              </a:rPr>
              <a:t> Integrovaný rozvoj a obnova regionu </a:t>
            </a:r>
            <a:endParaRPr lang="cs-CZ" sz="600">
              <a:ea typeface="Batang" pitchFamily="18" charset="-127"/>
              <a:cs typeface="Tahoma" pitchFamily="34" charset="0"/>
            </a:endParaRPr>
          </a:p>
          <a:p>
            <a:pPr eaLnBrk="0" hangingPunct="0"/>
            <a:endParaRPr lang="cs-CZ" sz="1000" b="1">
              <a:latin typeface="Tahoma" pitchFamily="34" charset="0"/>
              <a:ea typeface="Batang" pitchFamily="18" charset="-127"/>
              <a:cs typeface="Tahoma" pitchFamily="34" charset="0"/>
            </a:endParaRPr>
          </a:p>
          <a:p>
            <a:pPr eaLnBrk="0" hangingPunct="0"/>
            <a:r>
              <a:rPr lang="cs-CZ" sz="1000" b="1">
                <a:solidFill>
                  <a:srgbClr val="FF0000"/>
                </a:solidFill>
                <a:latin typeface="Tahoma" pitchFamily="34" charset="0"/>
                <a:ea typeface="Batang" pitchFamily="18" charset="-127"/>
                <a:cs typeface="Tahoma" pitchFamily="34" charset="0"/>
              </a:rPr>
              <a:t>7 312 800 000 Kč = 40,5 % </a:t>
            </a:r>
            <a:endParaRPr lang="cs-CZ">
              <a:solidFill>
                <a:srgbClr val="FF0000"/>
              </a:solidFill>
              <a:ea typeface="Batang" pitchFamily="18" charset="-127"/>
              <a:cs typeface="Tahoma" pitchFamily="34" charset="0"/>
            </a:endParaRPr>
          </a:p>
        </p:txBody>
      </p:sp>
      <p:sp>
        <p:nvSpPr>
          <p:cNvPr id="5127" name="Text Box 100"/>
          <p:cNvSpPr txBox="1">
            <a:spLocks noChangeArrowheads="1"/>
          </p:cNvSpPr>
          <p:nvPr/>
        </p:nvSpPr>
        <p:spPr bwMode="auto">
          <a:xfrm>
            <a:off x="4672013" y="2716213"/>
            <a:ext cx="2057400" cy="523875"/>
          </a:xfrm>
          <a:prstGeom prst="rect">
            <a:avLst/>
          </a:prstGeom>
          <a:solidFill>
            <a:srgbClr val="66FF66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cs-CZ" sz="1000" b="1">
                <a:latin typeface="Tahoma" pitchFamily="34" charset="0"/>
                <a:ea typeface="Batang" pitchFamily="18" charset="-127"/>
                <a:cs typeface="Tahoma" pitchFamily="34" charset="0"/>
              </a:rPr>
              <a:t>Prioritn</a:t>
            </a:r>
            <a:r>
              <a:rPr lang="cs-CZ" sz="1000" b="1">
                <a:ea typeface="Batang" pitchFamily="18" charset="-127"/>
                <a:cs typeface="Tahoma" pitchFamily="34" charset="0"/>
              </a:rPr>
              <a:t>í</a:t>
            </a:r>
            <a:r>
              <a:rPr lang="cs-CZ" sz="1000" b="1">
                <a:latin typeface="Tahoma" pitchFamily="34" charset="0"/>
                <a:ea typeface="Batang" pitchFamily="18" charset="-127"/>
                <a:cs typeface="Tahoma" pitchFamily="34" charset="0"/>
              </a:rPr>
              <a:t> osa 3 </a:t>
            </a:r>
            <a:r>
              <a:rPr lang="cs-CZ" sz="1000" b="1">
                <a:ea typeface="Batang" pitchFamily="18" charset="-127"/>
                <a:cs typeface="Tahoma" pitchFamily="34" charset="0"/>
              </a:rPr>
              <a:t>–</a:t>
            </a:r>
            <a:r>
              <a:rPr lang="cs-CZ" sz="1000" b="1">
                <a:latin typeface="Tahoma" pitchFamily="34" charset="0"/>
                <a:ea typeface="Batang" pitchFamily="18" charset="-127"/>
                <a:cs typeface="Tahoma" pitchFamily="34" charset="0"/>
              </a:rPr>
              <a:t> Cestovn</a:t>
            </a:r>
            <a:r>
              <a:rPr lang="cs-CZ" sz="1000" b="1">
                <a:ea typeface="Batang" pitchFamily="18" charset="-127"/>
                <a:cs typeface="Tahoma" pitchFamily="34" charset="0"/>
              </a:rPr>
              <a:t>í</a:t>
            </a:r>
            <a:r>
              <a:rPr lang="cs-CZ" sz="1000" b="1">
                <a:latin typeface="Tahoma" pitchFamily="34" charset="0"/>
                <a:ea typeface="Batang" pitchFamily="18" charset="-127"/>
                <a:cs typeface="Tahoma" pitchFamily="34" charset="0"/>
              </a:rPr>
              <a:t> ruch </a:t>
            </a:r>
          </a:p>
          <a:p>
            <a:pPr algn="ctr" eaLnBrk="0" hangingPunct="0"/>
            <a:r>
              <a:rPr lang="cs-CZ" sz="1000" b="1">
                <a:solidFill>
                  <a:srgbClr val="FF0000"/>
                </a:solidFill>
                <a:latin typeface="Tahoma" pitchFamily="34" charset="0"/>
                <a:ea typeface="Batang" pitchFamily="18" charset="-127"/>
                <a:cs typeface="Tahoma" pitchFamily="34" charset="0"/>
              </a:rPr>
              <a:t>3 563 000 000 Kč= 19,0% </a:t>
            </a:r>
            <a:endParaRPr lang="cs-CZ" sz="600">
              <a:solidFill>
                <a:srgbClr val="FF0000"/>
              </a:solidFill>
              <a:ea typeface="Batang" pitchFamily="18" charset="-127"/>
              <a:cs typeface="Tahoma" pitchFamily="34" charset="0"/>
            </a:endParaRPr>
          </a:p>
          <a:p>
            <a:pPr eaLnBrk="0" hangingPunct="0"/>
            <a:endParaRPr lang="cs-CZ">
              <a:ea typeface="Batang" pitchFamily="18" charset="-127"/>
              <a:cs typeface="Tahoma" pitchFamily="34" charset="0"/>
            </a:endParaRPr>
          </a:p>
        </p:txBody>
      </p:sp>
      <p:sp>
        <p:nvSpPr>
          <p:cNvPr id="5128" name="Text Box 99"/>
          <p:cNvSpPr txBox="1">
            <a:spLocks noChangeArrowheads="1"/>
          </p:cNvSpPr>
          <p:nvPr/>
        </p:nvSpPr>
        <p:spPr bwMode="auto">
          <a:xfrm>
            <a:off x="214313" y="3556000"/>
            <a:ext cx="1943100" cy="601663"/>
          </a:xfrm>
          <a:prstGeom prst="rect">
            <a:avLst/>
          </a:prstGeom>
          <a:solidFill>
            <a:srgbClr val="CCFFFF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1100">
                <a:latin typeface="Dynamo RE CE"/>
                <a:cs typeface="Times New Roman" pitchFamily="18" charset="0"/>
              </a:rPr>
              <a:t>1.1 Regionální dopravní infrastruktura</a:t>
            </a:r>
            <a:br>
              <a:rPr lang="cs-CZ" sz="1100">
                <a:latin typeface="Dynamo RE CE"/>
                <a:cs typeface="Times New Roman" pitchFamily="18" charset="0"/>
              </a:rPr>
            </a:br>
            <a:r>
              <a:rPr lang="cs-CZ" sz="1100">
                <a:latin typeface="Dynamo RE CE"/>
                <a:cs typeface="Times New Roman" pitchFamily="18" charset="0"/>
              </a:rPr>
              <a:t/>
            </a:r>
            <a:br>
              <a:rPr lang="cs-CZ" sz="1100">
                <a:latin typeface="Dynamo RE CE"/>
                <a:cs typeface="Times New Roman" pitchFamily="18" charset="0"/>
              </a:rPr>
            </a:br>
            <a:endParaRPr lang="cs-CZ" sz="1100">
              <a:latin typeface="Dynamo RE CE"/>
              <a:cs typeface="Times New Roman" pitchFamily="18" charset="0"/>
            </a:endParaRPr>
          </a:p>
        </p:txBody>
      </p:sp>
      <p:sp>
        <p:nvSpPr>
          <p:cNvPr id="5129" name="Line 98"/>
          <p:cNvSpPr>
            <a:spLocks noChangeShapeType="1"/>
          </p:cNvSpPr>
          <p:nvPr/>
        </p:nvSpPr>
        <p:spPr bwMode="auto">
          <a:xfrm>
            <a:off x="100013" y="3240088"/>
            <a:ext cx="0" cy="222885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30" name="Line 97"/>
          <p:cNvSpPr>
            <a:spLocks noChangeShapeType="1"/>
          </p:cNvSpPr>
          <p:nvPr/>
        </p:nvSpPr>
        <p:spPr bwMode="auto">
          <a:xfrm>
            <a:off x="100013" y="5468938"/>
            <a:ext cx="114300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31" name="Line 96"/>
          <p:cNvSpPr>
            <a:spLocks noChangeShapeType="1"/>
          </p:cNvSpPr>
          <p:nvPr/>
        </p:nvSpPr>
        <p:spPr bwMode="auto">
          <a:xfrm>
            <a:off x="1128713" y="2322513"/>
            <a:ext cx="6858000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32" name="Line 95"/>
          <p:cNvSpPr>
            <a:spLocks noChangeShapeType="1"/>
          </p:cNvSpPr>
          <p:nvPr/>
        </p:nvSpPr>
        <p:spPr bwMode="auto">
          <a:xfrm>
            <a:off x="1128713" y="2322513"/>
            <a:ext cx="0" cy="39370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33" name="Line 94"/>
          <p:cNvSpPr>
            <a:spLocks noChangeShapeType="1"/>
          </p:cNvSpPr>
          <p:nvPr/>
        </p:nvSpPr>
        <p:spPr bwMode="auto">
          <a:xfrm>
            <a:off x="3414713" y="2322513"/>
            <a:ext cx="0" cy="39370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34" name="Line 93"/>
          <p:cNvSpPr>
            <a:spLocks noChangeShapeType="1"/>
          </p:cNvSpPr>
          <p:nvPr/>
        </p:nvSpPr>
        <p:spPr bwMode="auto">
          <a:xfrm>
            <a:off x="5700713" y="2322513"/>
            <a:ext cx="0" cy="39370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35" name="Line 92"/>
          <p:cNvSpPr>
            <a:spLocks noChangeShapeType="1"/>
          </p:cNvSpPr>
          <p:nvPr/>
        </p:nvSpPr>
        <p:spPr bwMode="auto">
          <a:xfrm>
            <a:off x="4557713" y="2060575"/>
            <a:ext cx="0" cy="261938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36" name="Text Box 91"/>
          <p:cNvSpPr txBox="1">
            <a:spLocks noChangeArrowheads="1"/>
          </p:cNvSpPr>
          <p:nvPr/>
        </p:nvSpPr>
        <p:spPr bwMode="auto">
          <a:xfrm>
            <a:off x="214313" y="4421188"/>
            <a:ext cx="1943100" cy="523875"/>
          </a:xfrm>
          <a:prstGeom prst="rect">
            <a:avLst/>
          </a:prstGeom>
          <a:solidFill>
            <a:srgbClr val="CCFFFF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1100">
                <a:latin typeface="Dynamo RE CE"/>
                <a:cs typeface="Times New Roman" pitchFamily="18" charset="0"/>
              </a:rPr>
              <a:t>1.2 Veřejn</a:t>
            </a:r>
            <a:r>
              <a:rPr lang="cs-CZ" sz="1100">
                <a:cs typeface="Times New Roman" pitchFamily="18" charset="0"/>
              </a:rPr>
              <a:t>á</a:t>
            </a:r>
            <a:r>
              <a:rPr lang="cs-CZ" sz="1100">
                <a:latin typeface="Dynamo RE CE"/>
                <a:cs typeface="Times New Roman" pitchFamily="18" charset="0"/>
              </a:rPr>
              <a:t> doprava</a:t>
            </a: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b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>     </a:t>
            </a:r>
            <a:endParaRPr lang="cs-CZ" sz="600"/>
          </a:p>
          <a:p>
            <a:pPr eaLnBrk="0" hangingPunct="0"/>
            <a:endParaRPr lang="cs-CZ"/>
          </a:p>
        </p:txBody>
      </p:sp>
      <p:sp>
        <p:nvSpPr>
          <p:cNvPr id="5137" name="Text Box 90"/>
          <p:cNvSpPr txBox="1">
            <a:spLocks noChangeArrowheads="1"/>
          </p:cNvSpPr>
          <p:nvPr/>
        </p:nvSpPr>
        <p:spPr bwMode="auto">
          <a:xfrm>
            <a:off x="214313" y="5207000"/>
            <a:ext cx="1943100" cy="523875"/>
          </a:xfrm>
          <a:prstGeom prst="rect">
            <a:avLst/>
          </a:prstGeom>
          <a:solidFill>
            <a:srgbClr val="CCFFFF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1100">
                <a:latin typeface="Dynamo RE CE"/>
                <a:cs typeface="Times New Roman" pitchFamily="18" charset="0"/>
              </a:rPr>
              <a:t>1.3 Bezmotorov</a:t>
            </a:r>
            <a:r>
              <a:rPr lang="cs-CZ" sz="1100">
                <a:cs typeface="Times New Roman" pitchFamily="18" charset="0"/>
              </a:rPr>
              <a:t>á</a:t>
            </a:r>
            <a:r>
              <a:rPr lang="cs-CZ" sz="1100">
                <a:latin typeface="Dynamo RE CE"/>
                <a:cs typeface="Times New Roman" pitchFamily="18" charset="0"/>
              </a:rPr>
              <a:t> doprava</a:t>
            </a: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endParaRPr lang="cs-CZ" sz="600"/>
          </a:p>
          <a:p>
            <a:pPr eaLnBrk="0" hangingPunct="0"/>
            <a:endParaRPr lang="cs-CZ"/>
          </a:p>
        </p:txBody>
      </p:sp>
      <p:sp>
        <p:nvSpPr>
          <p:cNvPr id="5138" name="Line 89"/>
          <p:cNvSpPr>
            <a:spLocks noChangeShapeType="1"/>
          </p:cNvSpPr>
          <p:nvPr/>
        </p:nvSpPr>
        <p:spPr bwMode="auto">
          <a:xfrm>
            <a:off x="100013" y="4683125"/>
            <a:ext cx="114300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39" name="Line 88"/>
          <p:cNvSpPr>
            <a:spLocks noChangeShapeType="1"/>
          </p:cNvSpPr>
          <p:nvPr/>
        </p:nvSpPr>
        <p:spPr bwMode="auto">
          <a:xfrm flipV="1">
            <a:off x="100013" y="3895725"/>
            <a:ext cx="114300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40" name="Line 87"/>
          <p:cNvSpPr>
            <a:spLocks noChangeShapeType="1"/>
          </p:cNvSpPr>
          <p:nvPr/>
        </p:nvSpPr>
        <p:spPr bwMode="auto">
          <a:xfrm>
            <a:off x="2386013" y="3240088"/>
            <a:ext cx="0" cy="285750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41" name="Text Box 86"/>
          <p:cNvSpPr txBox="1">
            <a:spLocks noChangeArrowheads="1"/>
          </p:cNvSpPr>
          <p:nvPr/>
        </p:nvSpPr>
        <p:spPr bwMode="auto">
          <a:xfrm>
            <a:off x="2500313" y="3633788"/>
            <a:ext cx="1943100" cy="523875"/>
          </a:xfrm>
          <a:prstGeom prst="rect">
            <a:avLst/>
          </a:prstGeom>
          <a:solidFill>
            <a:srgbClr val="FFFF99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1100">
                <a:latin typeface="Dynamo RE CE"/>
                <a:cs typeface="Times New Roman" pitchFamily="18" charset="0"/>
              </a:rPr>
              <a:t>2.1 Rozvoj region</a:t>
            </a:r>
            <a:r>
              <a:rPr lang="cs-CZ" sz="1100">
                <a:cs typeface="Times New Roman" pitchFamily="18" charset="0"/>
              </a:rPr>
              <a:t>á</a:t>
            </a:r>
            <a:r>
              <a:rPr lang="cs-CZ" sz="1100">
                <a:latin typeface="Dynamo RE CE"/>
                <a:cs typeface="Times New Roman" pitchFamily="18" charset="0"/>
              </a:rPr>
              <a:t>ln</a:t>
            </a:r>
            <a:r>
              <a:rPr lang="cs-CZ" sz="1100">
                <a:cs typeface="Times New Roman" pitchFamily="18" charset="0"/>
              </a:rPr>
              <a:t>í</a:t>
            </a:r>
            <a:r>
              <a:rPr lang="cs-CZ" sz="1100">
                <a:latin typeface="Dynamo RE CE"/>
                <a:cs typeface="Times New Roman" pitchFamily="18" charset="0"/>
              </a:rPr>
              <a:t>ch center</a:t>
            </a: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>    </a:t>
            </a:r>
            <a:endParaRPr lang="cs-CZ" sz="600"/>
          </a:p>
          <a:p>
            <a:pPr eaLnBrk="0" hangingPunct="0"/>
            <a:endParaRPr lang="cs-CZ"/>
          </a:p>
        </p:txBody>
      </p:sp>
      <p:sp>
        <p:nvSpPr>
          <p:cNvPr id="5142" name="Text Box 85"/>
          <p:cNvSpPr txBox="1">
            <a:spLocks noChangeArrowheads="1"/>
          </p:cNvSpPr>
          <p:nvPr/>
        </p:nvSpPr>
        <p:spPr bwMode="auto">
          <a:xfrm>
            <a:off x="2500313" y="4421188"/>
            <a:ext cx="1943100" cy="622300"/>
          </a:xfrm>
          <a:prstGeom prst="rect">
            <a:avLst/>
          </a:prstGeom>
          <a:solidFill>
            <a:srgbClr val="FFFF99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1100">
                <a:latin typeface="Dynamo RE CE"/>
                <a:cs typeface="Times New Roman" pitchFamily="18" charset="0"/>
              </a:rPr>
              <a:t>2.2 Rozvoj měst</a:t>
            </a:r>
            <a:r>
              <a:rPr lang="en-US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en-US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en-US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en-US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endParaRPr lang="cs-CZ" sz="600"/>
          </a:p>
          <a:p>
            <a:pPr eaLnBrk="0" hangingPunct="0"/>
            <a:endParaRPr lang="cs-CZ"/>
          </a:p>
        </p:txBody>
      </p:sp>
      <p:sp>
        <p:nvSpPr>
          <p:cNvPr id="5143" name="Text Box 84"/>
          <p:cNvSpPr txBox="1">
            <a:spLocks noChangeArrowheads="1"/>
          </p:cNvSpPr>
          <p:nvPr/>
        </p:nvSpPr>
        <p:spPr bwMode="auto">
          <a:xfrm>
            <a:off x="2500313" y="5207000"/>
            <a:ext cx="1943100" cy="523875"/>
          </a:xfrm>
          <a:prstGeom prst="rect">
            <a:avLst/>
          </a:prstGeom>
          <a:solidFill>
            <a:srgbClr val="FFFF99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1100">
                <a:latin typeface="Dynamo RE CE"/>
                <a:cs typeface="Times New Roman" pitchFamily="18" charset="0"/>
              </a:rPr>
              <a:t>2.3 Rozvoj venkova</a:t>
            </a: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endParaRPr lang="cs-CZ" sz="600"/>
          </a:p>
          <a:p>
            <a:pPr eaLnBrk="0" hangingPunct="0"/>
            <a:endParaRPr lang="cs-CZ"/>
          </a:p>
        </p:txBody>
      </p:sp>
      <p:sp>
        <p:nvSpPr>
          <p:cNvPr id="5144" name="Line 83"/>
          <p:cNvSpPr>
            <a:spLocks noChangeShapeType="1"/>
          </p:cNvSpPr>
          <p:nvPr/>
        </p:nvSpPr>
        <p:spPr bwMode="auto">
          <a:xfrm flipV="1">
            <a:off x="2386013" y="3895725"/>
            <a:ext cx="114300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45" name="Line 82"/>
          <p:cNvSpPr>
            <a:spLocks noChangeShapeType="1"/>
          </p:cNvSpPr>
          <p:nvPr/>
        </p:nvSpPr>
        <p:spPr bwMode="auto">
          <a:xfrm flipV="1">
            <a:off x="2386013" y="4683125"/>
            <a:ext cx="114300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46" name="Line 81"/>
          <p:cNvSpPr>
            <a:spLocks noChangeShapeType="1"/>
          </p:cNvSpPr>
          <p:nvPr/>
        </p:nvSpPr>
        <p:spPr bwMode="auto">
          <a:xfrm flipV="1">
            <a:off x="2386013" y="5468938"/>
            <a:ext cx="114300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47" name="Text Box 80"/>
          <p:cNvSpPr txBox="1">
            <a:spLocks noChangeArrowheads="1"/>
          </p:cNvSpPr>
          <p:nvPr/>
        </p:nvSpPr>
        <p:spPr bwMode="auto">
          <a:xfrm>
            <a:off x="4786313" y="3556000"/>
            <a:ext cx="1943100" cy="601663"/>
          </a:xfrm>
          <a:prstGeom prst="rect">
            <a:avLst/>
          </a:prstGeom>
          <a:solidFill>
            <a:srgbClr val="CCFF99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1100">
                <a:latin typeface="Dynamo RE CE"/>
                <a:cs typeface="Times New Roman" pitchFamily="18" charset="0"/>
              </a:rPr>
              <a:t>3.1 Integrovaný rozvoj cestovn</a:t>
            </a:r>
            <a:r>
              <a:rPr lang="cs-CZ" sz="1100">
                <a:cs typeface="Times New Roman" pitchFamily="18" charset="0"/>
              </a:rPr>
              <a:t>í</a:t>
            </a:r>
            <a:r>
              <a:rPr lang="cs-CZ" sz="1100">
                <a:latin typeface="Dynamo RE CE"/>
                <a:cs typeface="Times New Roman" pitchFamily="18" charset="0"/>
              </a:rPr>
              <a:t>ho ruchu</a:t>
            </a: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endParaRPr lang="cs-CZ" sz="600"/>
          </a:p>
          <a:p>
            <a:pPr eaLnBrk="0" hangingPunct="0"/>
            <a:endParaRPr lang="cs-CZ"/>
          </a:p>
        </p:txBody>
      </p:sp>
      <p:sp>
        <p:nvSpPr>
          <p:cNvPr id="5148" name="Text Box 79"/>
          <p:cNvSpPr txBox="1">
            <a:spLocks noChangeArrowheads="1"/>
          </p:cNvSpPr>
          <p:nvPr/>
        </p:nvSpPr>
        <p:spPr bwMode="auto">
          <a:xfrm>
            <a:off x="4786313" y="4356100"/>
            <a:ext cx="1943100" cy="571500"/>
          </a:xfrm>
          <a:prstGeom prst="rect">
            <a:avLst/>
          </a:prstGeom>
          <a:solidFill>
            <a:srgbClr val="CCFF99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1100">
                <a:latin typeface="Dynamo RE CE"/>
                <a:cs typeface="Times New Roman" pitchFamily="18" charset="0"/>
              </a:rPr>
              <a:t>3.2 Veřejn</a:t>
            </a:r>
            <a:r>
              <a:rPr lang="cs-CZ" sz="1100">
                <a:cs typeface="Times New Roman" pitchFamily="18" charset="0"/>
              </a:rPr>
              <a:t>á</a:t>
            </a:r>
            <a:r>
              <a:rPr lang="cs-CZ" sz="1100">
                <a:latin typeface="Dynamo RE CE"/>
                <a:cs typeface="Times New Roman" pitchFamily="18" charset="0"/>
              </a:rPr>
              <a:t> infrastruktura a služby</a:t>
            </a: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endParaRPr lang="cs-CZ" sz="600"/>
          </a:p>
          <a:p>
            <a:pPr eaLnBrk="0" hangingPunct="0"/>
            <a:endParaRPr lang="cs-CZ"/>
          </a:p>
        </p:txBody>
      </p:sp>
      <p:sp>
        <p:nvSpPr>
          <p:cNvPr id="5149" name="Text Box 78"/>
          <p:cNvSpPr txBox="1">
            <a:spLocks noChangeArrowheads="1"/>
          </p:cNvSpPr>
          <p:nvPr/>
        </p:nvSpPr>
        <p:spPr bwMode="auto">
          <a:xfrm>
            <a:off x="4786313" y="5156200"/>
            <a:ext cx="1943100" cy="574675"/>
          </a:xfrm>
          <a:prstGeom prst="rect">
            <a:avLst/>
          </a:prstGeom>
          <a:solidFill>
            <a:srgbClr val="CCFF99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1100">
                <a:latin typeface="Dynamo RE CE"/>
                <a:cs typeface="Times New Roman" pitchFamily="18" charset="0"/>
              </a:rPr>
              <a:t>3.3 Podnikatelsk</a:t>
            </a:r>
            <a:r>
              <a:rPr lang="cs-CZ" sz="1100">
                <a:cs typeface="Times New Roman" pitchFamily="18" charset="0"/>
              </a:rPr>
              <a:t>á</a:t>
            </a:r>
            <a:r>
              <a:rPr lang="cs-CZ" sz="1100">
                <a:latin typeface="Dynamo RE CE"/>
                <a:cs typeface="Times New Roman" pitchFamily="18" charset="0"/>
              </a:rPr>
              <a:t> infrastruktura a služby</a:t>
            </a: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endParaRPr lang="cs-CZ" sz="600"/>
          </a:p>
          <a:p>
            <a:pPr eaLnBrk="0" hangingPunct="0"/>
            <a:endParaRPr lang="cs-CZ"/>
          </a:p>
        </p:txBody>
      </p:sp>
      <p:sp>
        <p:nvSpPr>
          <p:cNvPr id="5150" name="Line 77"/>
          <p:cNvSpPr>
            <a:spLocks noChangeShapeType="1"/>
          </p:cNvSpPr>
          <p:nvPr/>
        </p:nvSpPr>
        <p:spPr bwMode="auto">
          <a:xfrm>
            <a:off x="4672013" y="3240088"/>
            <a:ext cx="0" cy="2792412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51" name="Line 76"/>
          <p:cNvSpPr>
            <a:spLocks noChangeShapeType="1"/>
          </p:cNvSpPr>
          <p:nvPr/>
        </p:nvSpPr>
        <p:spPr bwMode="auto">
          <a:xfrm flipV="1">
            <a:off x="4672013" y="3895725"/>
            <a:ext cx="114300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52" name="Line 75"/>
          <p:cNvSpPr>
            <a:spLocks noChangeShapeType="1"/>
          </p:cNvSpPr>
          <p:nvPr/>
        </p:nvSpPr>
        <p:spPr bwMode="auto">
          <a:xfrm flipV="1">
            <a:off x="4672013" y="4683125"/>
            <a:ext cx="114300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53" name="Line 74"/>
          <p:cNvSpPr>
            <a:spLocks noChangeShapeType="1"/>
          </p:cNvSpPr>
          <p:nvPr/>
        </p:nvSpPr>
        <p:spPr bwMode="auto">
          <a:xfrm flipV="1">
            <a:off x="4672013" y="5468938"/>
            <a:ext cx="114300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54" name="Text Box 73"/>
          <p:cNvSpPr txBox="1">
            <a:spLocks noChangeArrowheads="1"/>
          </p:cNvSpPr>
          <p:nvPr/>
        </p:nvSpPr>
        <p:spPr bwMode="auto">
          <a:xfrm>
            <a:off x="6958013" y="2716213"/>
            <a:ext cx="2057400" cy="523875"/>
          </a:xfrm>
          <a:prstGeom prst="rect">
            <a:avLst/>
          </a:prstGeom>
          <a:solidFill>
            <a:srgbClr val="FF9900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cs-CZ" sz="1000" b="1">
                <a:latin typeface="Tahoma" pitchFamily="34" charset="0"/>
                <a:ea typeface="Batang" pitchFamily="18" charset="-127"/>
                <a:cs typeface="Tahoma" pitchFamily="34" charset="0"/>
              </a:rPr>
              <a:t>Prioritn</a:t>
            </a:r>
            <a:r>
              <a:rPr lang="cs-CZ" sz="1000" b="1">
                <a:ea typeface="Batang" pitchFamily="18" charset="-127"/>
                <a:cs typeface="Tahoma" pitchFamily="34" charset="0"/>
              </a:rPr>
              <a:t>í</a:t>
            </a:r>
            <a:r>
              <a:rPr lang="cs-CZ" sz="1000" b="1">
                <a:latin typeface="Tahoma" pitchFamily="34" charset="0"/>
                <a:ea typeface="Batang" pitchFamily="18" charset="-127"/>
                <a:cs typeface="Tahoma" pitchFamily="34" charset="0"/>
              </a:rPr>
              <a:t> osa 4 </a:t>
            </a:r>
            <a:r>
              <a:rPr lang="cs-CZ" sz="1000" b="1">
                <a:ea typeface="Batang" pitchFamily="18" charset="-127"/>
                <a:cs typeface="Tahoma" pitchFamily="34" charset="0"/>
              </a:rPr>
              <a:t>–</a:t>
            </a:r>
            <a:r>
              <a:rPr lang="cs-CZ" sz="1000" b="1">
                <a:latin typeface="Tahoma" pitchFamily="34" charset="0"/>
                <a:ea typeface="Batang" pitchFamily="18" charset="-127"/>
                <a:cs typeface="Tahoma" pitchFamily="34" charset="0"/>
              </a:rPr>
              <a:t> Technick</a:t>
            </a:r>
            <a:r>
              <a:rPr lang="cs-CZ" sz="1000" b="1">
                <a:ea typeface="Batang" pitchFamily="18" charset="-127"/>
                <a:cs typeface="Tahoma" pitchFamily="34" charset="0"/>
              </a:rPr>
              <a:t>á</a:t>
            </a:r>
            <a:r>
              <a:rPr lang="cs-CZ" sz="1000" b="1">
                <a:latin typeface="Tahoma" pitchFamily="34" charset="0"/>
                <a:ea typeface="Batang" pitchFamily="18" charset="-127"/>
                <a:cs typeface="Tahoma" pitchFamily="34" charset="0"/>
              </a:rPr>
              <a:t> pomoc </a:t>
            </a:r>
          </a:p>
          <a:p>
            <a:pPr algn="ctr" eaLnBrk="0" hangingPunct="0"/>
            <a:r>
              <a:rPr lang="cs-CZ" sz="1000" b="1">
                <a:solidFill>
                  <a:srgbClr val="FF0000"/>
                </a:solidFill>
                <a:latin typeface="Tahoma" pitchFamily="34" charset="0"/>
                <a:ea typeface="Batang" pitchFamily="18" charset="-127"/>
                <a:cs typeface="Tahoma" pitchFamily="34" charset="0"/>
              </a:rPr>
              <a:t>666 800 000 = 3,2 %</a:t>
            </a:r>
          </a:p>
          <a:p>
            <a:pPr algn="ctr" eaLnBrk="0" hangingPunct="0"/>
            <a:endParaRPr lang="cs-CZ" sz="1000" b="1">
              <a:latin typeface="Tahoma" pitchFamily="34" charset="0"/>
              <a:ea typeface="Batang" pitchFamily="18" charset="-127"/>
              <a:cs typeface="Tahoma" pitchFamily="34" charset="0"/>
            </a:endParaRPr>
          </a:p>
          <a:p>
            <a:pPr algn="ctr" eaLnBrk="0" hangingPunct="0"/>
            <a:endParaRPr lang="cs-CZ" sz="600">
              <a:ea typeface="Batang" pitchFamily="18" charset="-127"/>
              <a:cs typeface="Tahoma" pitchFamily="34" charset="0"/>
            </a:endParaRPr>
          </a:p>
          <a:p>
            <a:pPr eaLnBrk="0" hangingPunct="0"/>
            <a:endParaRPr lang="cs-CZ">
              <a:ea typeface="Batang" pitchFamily="18" charset="-127"/>
              <a:cs typeface="Tahoma" pitchFamily="34" charset="0"/>
            </a:endParaRPr>
          </a:p>
        </p:txBody>
      </p:sp>
      <p:sp>
        <p:nvSpPr>
          <p:cNvPr id="5155" name="Line 72"/>
          <p:cNvSpPr>
            <a:spLocks noChangeShapeType="1"/>
          </p:cNvSpPr>
          <p:nvPr/>
        </p:nvSpPr>
        <p:spPr bwMode="auto">
          <a:xfrm>
            <a:off x="7986713" y="2322513"/>
            <a:ext cx="0" cy="39370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56" name="Text Box 71"/>
          <p:cNvSpPr txBox="1">
            <a:spLocks noChangeArrowheads="1"/>
          </p:cNvSpPr>
          <p:nvPr/>
        </p:nvSpPr>
        <p:spPr bwMode="auto">
          <a:xfrm>
            <a:off x="7072313" y="3684588"/>
            <a:ext cx="1943100" cy="619125"/>
          </a:xfrm>
          <a:prstGeom prst="rect">
            <a:avLst/>
          </a:prstGeom>
          <a:solidFill>
            <a:srgbClr val="FFCC99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1100">
                <a:latin typeface="Dynamo RE CE"/>
                <a:cs typeface="Times New Roman" pitchFamily="18" charset="0"/>
              </a:rPr>
              <a:t>4.1 Podpora ř</a:t>
            </a:r>
            <a:r>
              <a:rPr lang="cs-CZ" sz="1100">
                <a:cs typeface="Times New Roman" pitchFamily="18" charset="0"/>
              </a:rPr>
              <a:t>í</a:t>
            </a:r>
            <a:r>
              <a:rPr lang="cs-CZ" sz="1100">
                <a:latin typeface="Dynamo RE CE"/>
                <a:cs typeface="Times New Roman" pitchFamily="18" charset="0"/>
              </a:rPr>
              <a:t>d</a:t>
            </a:r>
            <a:r>
              <a:rPr lang="cs-CZ" sz="1100">
                <a:cs typeface="Times New Roman" pitchFamily="18" charset="0"/>
              </a:rPr>
              <a:t>í</a:t>
            </a:r>
            <a:r>
              <a:rPr lang="cs-CZ" sz="1100">
                <a:latin typeface="Dynamo RE CE"/>
                <a:cs typeface="Times New Roman" pitchFamily="18" charset="0"/>
              </a:rPr>
              <a:t>c</a:t>
            </a:r>
            <a:r>
              <a:rPr lang="cs-CZ" sz="1100">
                <a:cs typeface="Times New Roman" pitchFamily="18" charset="0"/>
              </a:rPr>
              <a:t>í</a:t>
            </a:r>
            <a:r>
              <a:rPr lang="cs-CZ" sz="1100">
                <a:latin typeface="Dynamo RE CE"/>
                <a:cs typeface="Times New Roman" pitchFamily="18" charset="0"/>
              </a:rPr>
              <a:t>ch, implementačn</a:t>
            </a:r>
            <a:r>
              <a:rPr lang="cs-CZ" sz="1100">
                <a:cs typeface="Times New Roman" pitchFamily="18" charset="0"/>
              </a:rPr>
              <a:t>í</a:t>
            </a:r>
            <a:r>
              <a:rPr lang="cs-CZ" sz="1100">
                <a:latin typeface="Dynamo RE CE"/>
                <a:cs typeface="Times New Roman" pitchFamily="18" charset="0"/>
              </a:rPr>
              <a:t>ch a kontroln</a:t>
            </a:r>
            <a:r>
              <a:rPr lang="cs-CZ" sz="1100">
                <a:cs typeface="Times New Roman" pitchFamily="18" charset="0"/>
              </a:rPr>
              <a:t>í</a:t>
            </a:r>
            <a:r>
              <a:rPr lang="cs-CZ" sz="1100">
                <a:latin typeface="Dynamo RE CE"/>
                <a:cs typeface="Times New Roman" pitchFamily="18" charset="0"/>
              </a:rPr>
              <a:t>ch </a:t>
            </a:r>
            <a:r>
              <a:rPr lang="cs-CZ" sz="1100">
                <a:cs typeface="Times New Roman" pitchFamily="18" charset="0"/>
              </a:rPr>
              <a:t>ú</a:t>
            </a:r>
            <a:r>
              <a:rPr lang="cs-CZ" sz="1100">
                <a:latin typeface="Dynamo RE CE"/>
                <a:cs typeface="Times New Roman" pitchFamily="18" charset="0"/>
              </a:rPr>
              <a:t>kolů ŘO</a:t>
            </a:r>
            <a:br>
              <a:rPr lang="cs-CZ" sz="1100">
                <a:latin typeface="Dynamo RE CE"/>
                <a:cs typeface="Times New Roman" pitchFamily="18" charset="0"/>
              </a:rPr>
            </a:br>
            <a:r>
              <a:rPr lang="cs-CZ" sz="1100">
                <a:latin typeface="Dynamo RE CE"/>
                <a:cs typeface="Times New Roman" pitchFamily="18" charset="0"/>
              </a:rPr>
              <a:t/>
            </a:r>
            <a:br>
              <a:rPr lang="cs-CZ" sz="1100">
                <a:latin typeface="Dynamo RE CE"/>
                <a:cs typeface="Times New Roman" pitchFamily="18" charset="0"/>
              </a:rPr>
            </a:br>
            <a:endParaRPr lang="cs-CZ" sz="600"/>
          </a:p>
          <a:p>
            <a:pPr eaLnBrk="0" hangingPunct="0"/>
            <a:endParaRPr lang="cs-CZ"/>
          </a:p>
        </p:txBody>
      </p:sp>
      <p:sp>
        <p:nvSpPr>
          <p:cNvPr id="5157" name="Text Box 70"/>
          <p:cNvSpPr txBox="1">
            <a:spLocks noChangeArrowheads="1"/>
          </p:cNvSpPr>
          <p:nvPr/>
        </p:nvSpPr>
        <p:spPr bwMode="auto">
          <a:xfrm>
            <a:off x="7072313" y="4421188"/>
            <a:ext cx="1943100" cy="523875"/>
          </a:xfrm>
          <a:prstGeom prst="rect">
            <a:avLst/>
          </a:prstGeom>
          <a:solidFill>
            <a:srgbClr val="FFCC99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1100">
                <a:latin typeface="Dynamo RE CE"/>
                <a:cs typeface="Times New Roman" pitchFamily="18" charset="0"/>
              </a:rPr>
              <a:t>4.2 Podpora zvy</a:t>
            </a:r>
            <a:r>
              <a:rPr lang="cs-CZ" sz="1100">
                <a:cs typeface="Times New Roman" pitchFamily="18" charset="0"/>
              </a:rPr>
              <a:t>š</a:t>
            </a:r>
            <a:r>
              <a:rPr lang="cs-CZ" sz="1100">
                <a:latin typeface="Dynamo RE CE"/>
                <a:cs typeface="Times New Roman" pitchFamily="18" charset="0"/>
              </a:rPr>
              <a:t>ov</a:t>
            </a:r>
            <a:r>
              <a:rPr lang="cs-CZ" sz="1100">
                <a:cs typeface="Times New Roman" pitchFamily="18" charset="0"/>
              </a:rPr>
              <a:t>á</a:t>
            </a:r>
            <a:r>
              <a:rPr lang="cs-CZ" sz="1100">
                <a:latin typeface="Dynamo RE CE"/>
                <a:cs typeface="Times New Roman" pitchFamily="18" charset="0"/>
              </a:rPr>
              <a:t>n</a:t>
            </a:r>
            <a:r>
              <a:rPr lang="cs-CZ" sz="1100">
                <a:cs typeface="Times New Roman" pitchFamily="18" charset="0"/>
              </a:rPr>
              <a:t>í</a:t>
            </a:r>
            <a:r>
              <a:rPr lang="cs-CZ" sz="1100">
                <a:latin typeface="Dynamo RE CE"/>
                <a:cs typeface="Times New Roman" pitchFamily="18" charset="0"/>
              </a:rPr>
              <a:t> absorpčn</a:t>
            </a:r>
            <a:r>
              <a:rPr lang="cs-CZ" sz="1100">
                <a:cs typeface="Times New Roman" pitchFamily="18" charset="0"/>
              </a:rPr>
              <a:t>í</a:t>
            </a:r>
            <a:r>
              <a:rPr lang="cs-CZ" sz="1100">
                <a:latin typeface="Dynamo RE CE"/>
                <a:cs typeface="Times New Roman" pitchFamily="18" charset="0"/>
              </a:rPr>
              <a:t> kapacity regionu</a:t>
            </a:r>
            <a:r>
              <a:rPr lang="pt-BR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pt-BR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pt-BR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pt-BR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endParaRPr lang="cs-CZ" sz="600"/>
          </a:p>
          <a:p>
            <a:pPr eaLnBrk="0" hangingPunct="0"/>
            <a:endParaRPr lang="cs-CZ"/>
          </a:p>
        </p:txBody>
      </p:sp>
      <p:sp>
        <p:nvSpPr>
          <p:cNvPr id="5158" name="Line 69"/>
          <p:cNvSpPr>
            <a:spLocks noChangeShapeType="1"/>
          </p:cNvSpPr>
          <p:nvPr/>
        </p:nvSpPr>
        <p:spPr bwMode="auto">
          <a:xfrm>
            <a:off x="6958013" y="3240088"/>
            <a:ext cx="0" cy="1443037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59" name="Line 68"/>
          <p:cNvSpPr>
            <a:spLocks noChangeShapeType="1"/>
          </p:cNvSpPr>
          <p:nvPr/>
        </p:nvSpPr>
        <p:spPr bwMode="auto">
          <a:xfrm flipV="1">
            <a:off x="6958013" y="3895725"/>
            <a:ext cx="114300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60" name="Line 67"/>
          <p:cNvSpPr>
            <a:spLocks noChangeShapeType="1"/>
          </p:cNvSpPr>
          <p:nvPr/>
        </p:nvSpPr>
        <p:spPr bwMode="auto">
          <a:xfrm flipV="1">
            <a:off x="6958013" y="4683125"/>
            <a:ext cx="114300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61" name="Text Box 66"/>
          <p:cNvSpPr txBox="1">
            <a:spLocks noChangeArrowheads="1"/>
          </p:cNvSpPr>
          <p:nvPr/>
        </p:nvSpPr>
        <p:spPr bwMode="auto">
          <a:xfrm>
            <a:off x="2500313" y="5868988"/>
            <a:ext cx="1943100" cy="457200"/>
          </a:xfrm>
          <a:prstGeom prst="rect">
            <a:avLst/>
          </a:prstGeom>
          <a:solidFill>
            <a:srgbClr val="FFFF99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1100">
                <a:latin typeface="Dynamo RE CE"/>
                <a:cs typeface="Times New Roman" pitchFamily="18" charset="0"/>
              </a:rPr>
              <a:t>2.4 Podpora podnik</a:t>
            </a:r>
            <a:r>
              <a:rPr lang="cs-CZ" sz="1100">
                <a:cs typeface="Times New Roman" pitchFamily="18" charset="0"/>
              </a:rPr>
              <a:t>á</a:t>
            </a:r>
            <a:r>
              <a:rPr lang="cs-CZ" sz="1100">
                <a:latin typeface="Dynamo RE CE"/>
                <a:cs typeface="Times New Roman" pitchFamily="18" charset="0"/>
              </a:rPr>
              <a:t>n</a:t>
            </a:r>
            <a:r>
              <a:rPr lang="cs-CZ" sz="1100">
                <a:cs typeface="Times New Roman" pitchFamily="18" charset="0"/>
              </a:rPr>
              <a:t>í</a:t>
            </a: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endParaRPr lang="cs-CZ" sz="600"/>
          </a:p>
          <a:p>
            <a:pPr eaLnBrk="0" hangingPunct="0"/>
            <a:endParaRPr lang="cs-CZ"/>
          </a:p>
        </p:txBody>
      </p:sp>
      <p:sp>
        <p:nvSpPr>
          <p:cNvPr id="5162" name="Line 65"/>
          <p:cNvSpPr>
            <a:spLocks noChangeShapeType="1"/>
          </p:cNvSpPr>
          <p:nvPr/>
        </p:nvSpPr>
        <p:spPr bwMode="auto">
          <a:xfrm flipV="1">
            <a:off x="2386013" y="6097588"/>
            <a:ext cx="114300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63" name="Text Box 64"/>
          <p:cNvSpPr txBox="1">
            <a:spLocks noChangeArrowheads="1"/>
          </p:cNvSpPr>
          <p:nvPr/>
        </p:nvSpPr>
        <p:spPr bwMode="auto">
          <a:xfrm>
            <a:off x="4786313" y="5868988"/>
            <a:ext cx="1943100" cy="457200"/>
          </a:xfrm>
          <a:prstGeom prst="rect">
            <a:avLst/>
          </a:prstGeom>
          <a:solidFill>
            <a:srgbClr val="CCFF99"/>
          </a:solidFill>
          <a:ln w="635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cs-CZ" sz="1100">
                <a:latin typeface="Dynamo RE CE"/>
                <a:cs typeface="Times New Roman" pitchFamily="18" charset="0"/>
              </a:rPr>
              <a:t>3.4 Propagace a ř</a:t>
            </a:r>
            <a:r>
              <a:rPr lang="cs-CZ" sz="1100">
                <a:cs typeface="Times New Roman" pitchFamily="18" charset="0"/>
              </a:rPr>
              <a:t>í</a:t>
            </a:r>
            <a:r>
              <a:rPr lang="cs-CZ" sz="1100">
                <a:latin typeface="Dynamo RE CE"/>
                <a:cs typeface="Times New Roman" pitchFamily="18" charset="0"/>
              </a:rPr>
              <a:t>zen</a:t>
            </a:r>
            <a:r>
              <a:rPr lang="cs-CZ" sz="1100">
                <a:cs typeface="Times New Roman" pitchFamily="18" charset="0"/>
              </a:rPr>
              <a:t>í</a:t>
            </a: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  <a:t/>
            </a:r>
            <a:br>
              <a:rPr lang="cs-CZ" sz="1000">
                <a:latin typeface="Tahoma" pitchFamily="34" charset="0"/>
                <a:ea typeface="Times New Roman" pitchFamily="18" charset="0"/>
                <a:cs typeface="Tahoma" pitchFamily="34" charset="0"/>
              </a:rPr>
            </a:br>
            <a:endParaRPr lang="cs-CZ" sz="600"/>
          </a:p>
          <a:p>
            <a:pPr eaLnBrk="0" hangingPunct="0"/>
            <a:endParaRPr lang="cs-CZ"/>
          </a:p>
        </p:txBody>
      </p:sp>
      <p:sp>
        <p:nvSpPr>
          <p:cNvPr id="5164" name="Line 63"/>
          <p:cNvSpPr>
            <a:spLocks noChangeShapeType="1"/>
          </p:cNvSpPr>
          <p:nvPr/>
        </p:nvSpPr>
        <p:spPr bwMode="auto">
          <a:xfrm flipV="1">
            <a:off x="4672013" y="6032500"/>
            <a:ext cx="114300" cy="0"/>
          </a:xfrm>
          <a:prstGeom prst="line">
            <a:avLst/>
          </a:prstGeom>
          <a:noFill/>
          <a:ln w="6350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cs-CZ"/>
          </a:p>
        </p:txBody>
      </p:sp>
      <p:sp>
        <p:nvSpPr>
          <p:cNvPr id="5165" name="Text Box 62"/>
          <p:cNvSpPr txBox="1">
            <a:spLocks noChangeArrowheads="1"/>
          </p:cNvSpPr>
          <p:nvPr/>
        </p:nvSpPr>
        <p:spPr bwMode="auto">
          <a:xfrm>
            <a:off x="3300413" y="1374775"/>
            <a:ext cx="2628900" cy="701675"/>
          </a:xfrm>
          <a:prstGeom prst="rect">
            <a:avLst/>
          </a:prstGeom>
          <a:solidFill>
            <a:srgbClr val="C0C0C0"/>
          </a:solidFill>
          <a:ln w="2540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cs-CZ" altLang="ko-KR" sz="1200" b="1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Prioritn</a:t>
            </a:r>
            <a:r>
              <a:rPr lang="cs-CZ" altLang="ko-KR" sz="1200" b="1">
                <a:ea typeface="Batang" pitchFamily="18" charset="-127"/>
                <a:cs typeface="Times New Roman" pitchFamily="18" charset="0"/>
              </a:rPr>
              <a:t>í</a:t>
            </a:r>
            <a:r>
              <a:rPr lang="cs-CZ" altLang="ko-KR" sz="1200" b="1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osy a oblasti podpory ROP Středn</a:t>
            </a:r>
            <a:r>
              <a:rPr lang="cs-CZ" altLang="ko-KR" sz="1200" b="1">
                <a:ea typeface="Batang" pitchFamily="18" charset="-127"/>
                <a:cs typeface="Times New Roman" pitchFamily="18" charset="0"/>
              </a:rPr>
              <a:t>í</a:t>
            </a:r>
            <a:r>
              <a:rPr lang="cs-CZ" altLang="ko-KR" sz="1200" b="1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Morava</a:t>
            </a:r>
            <a:endParaRPr lang="cs-CZ" altLang="ko-KR" sz="600">
              <a:ea typeface="Batang" pitchFamily="18" charset="-127"/>
              <a:cs typeface="Times New Roman" pitchFamily="18" charset="0"/>
            </a:endParaRPr>
          </a:p>
          <a:p>
            <a:pPr algn="ctr" eaLnBrk="0" hangingPunct="0"/>
            <a:r>
              <a:rPr lang="cs-CZ" altLang="ko-KR" sz="1200" b="1">
                <a:solidFill>
                  <a:srgbClr val="FF0000"/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Celkem 18  304 300 000 Kč = 100 %</a:t>
            </a:r>
            <a:endParaRPr lang="cs-CZ" altLang="ko-KR">
              <a:solidFill>
                <a:srgbClr val="FF0000"/>
              </a:solidFill>
              <a:ea typeface="Batang" pitchFamily="18" charset="-127"/>
              <a:cs typeface="Times New Roman" pitchFamily="18" charset="0"/>
            </a:endParaRPr>
          </a:p>
        </p:txBody>
      </p:sp>
      <p:sp>
        <p:nvSpPr>
          <p:cNvPr id="5166" name="Rectangle 103"/>
          <p:cNvSpPr>
            <a:spLocks noChangeArrowheads="1"/>
          </p:cNvSpPr>
          <p:nvPr/>
        </p:nvSpPr>
        <p:spPr bwMode="auto">
          <a:xfrm>
            <a:off x="214313" y="1357313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228528" bIns="0" anchor="ctr">
            <a:spAutoFit/>
          </a:bodyPr>
          <a:lstStyle/>
          <a:p>
            <a:pPr eaLnBrk="0" hangingPunct="0"/>
            <a:endParaRPr lang="cs-CZ"/>
          </a:p>
        </p:txBody>
      </p:sp>
      <p:sp>
        <p:nvSpPr>
          <p:cNvPr id="5167" name="Rectangle 122"/>
          <p:cNvSpPr>
            <a:spLocks noChangeArrowheads="1"/>
          </p:cNvSpPr>
          <p:nvPr/>
        </p:nvSpPr>
        <p:spPr bwMode="auto">
          <a:xfrm>
            <a:off x="214313" y="22717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571500" y="1909763"/>
            <a:ext cx="842962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cs-CZ" sz="3600" b="1">
              <a:solidFill>
                <a:srgbClr val="0000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cs-CZ" sz="3600" b="1">
              <a:solidFill>
                <a:srgbClr val="0000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cs-CZ" sz="3600" b="1">
              <a:solidFill>
                <a:srgbClr val="0000FF"/>
              </a:solidFill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endParaRPr lang="cs-CZ" sz="3200" b="1">
              <a:solidFill>
                <a:srgbClr val="0000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cs-CZ" sz="3600" b="1">
              <a:solidFill>
                <a:srgbClr val="3366FF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cs-CZ" sz="3600" b="1">
              <a:solidFill>
                <a:srgbClr val="3366FF"/>
              </a:solidFill>
            </a:endParaRPr>
          </a:p>
        </p:txBody>
      </p:sp>
      <p:sp>
        <p:nvSpPr>
          <p:cNvPr id="6147" name="Rectangle 5"/>
          <p:cNvSpPr>
            <a:spLocks noChangeArrowheads="1"/>
          </p:cNvSpPr>
          <p:nvPr/>
        </p:nvSpPr>
        <p:spPr bwMode="auto">
          <a:xfrm>
            <a:off x="539750" y="442913"/>
            <a:ext cx="8001000" cy="2678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49263" algn="l"/>
              </a:tabLst>
            </a:pPr>
            <a:endParaRPr lang="cs-CZ" sz="2800" b="1">
              <a:solidFill>
                <a:srgbClr val="0033CC"/>
              </a:solidFill>
            </a:endParaRPr>
          </a:p>
          <a:p>
            <a:pPr>
              <a:tabLst>
                <a:tab pos="449263" algn="l"/>
              </a:tabLst>
            </a:pPr>
            <a:r>
              <a:rPr lang="cs-CZ" sz="2800" b="1">
                <a:solidFill>
                  <a:srgbClr val="002060"/>
                </a:solidFill>
              </a:rPr>
              <a:t>Pokrok v realizaci ROP Střední Morava</a:t>
            </a:r>
          </a:p>
          <a:p>
            <a:pPr>
              <a:tabLst>
                <a:tab pos="449263" algn="l"/>
              </a:tabLst>
            </a:pPr>
            <a:endParaRPr lang="cs-CZ" sz="2800" b="1">
              <a:solidFill>
                <a:srgbClr val="002060"/>
              </a:solidFill>
            </a:endParaRPr>
          </a:p>
          <a:p>
            <a:pPr>
              <a:tabLst>
                <a:tab pos="449263" algn="l"/>
              </a:tabLst>
            </a:pPr>
            <a:endParaRPr lang="cs-CZ" sz="2800" b="1">
              <a:solidFill>
                <a:srgbClr val="002060"/>
              </a:solidFill>
            </a:endParaRPr>
          </a:p>
          <a:p>
            <a:pPr>
              <a:tabLst>
                <a:tab pos="449263" algn="l"/>
              </a:tabLst>
            </a:pPr>
            <a:endParaRPr lang="cs-CZ" sz="2800" b="1">
              <a:solidFill>
                <a:srgbClr val="002060"/>
              </a:solidFill>
            </a:endParaRPr>
          </a:p>
          <a:p>
            <a:pPr>
              <a:tabLst>
                <a:tab pos="449263" algn="l"/>
              </a:tabLst>
            </a:pPr>
            <a:endParaRPr lang="cs-CZ" sz="2800" b="1">
              <a:solidFill>
                <a:srgbClr val="0000FF"/>
              </a:solidFill>
            </a:endParaRPr>
          </a:p>
        </p:txBody>
      </p:sp>
      <p:sp>
        <p:nvSpPr>
          <p:cNvPr id="6148" name="Rectangle 6"/>
          <p:cNvSpPr>
            <a:spLocks noChangeArrowheads="1"/>
          </p:cNvSpPr>
          <p:nvPr/>
        </p:nvSpPr>
        <p:spPr bwMode="auto">
          <a:xfrm>
            <a:off x="4479925" y="47244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cs-CZ"/>
          </a:p>
        </p:txBody>
      </p:sp>
      <p:graphicFrame>
        <p:nvGraphicFramePr>
          <p:cNvPr id="5" name="Tabulka 4"/>
          <p:cNvGraphicFramePr>
            <a:graphicFrameLocks noGrp="1"/>
          </p:cNvGraphicFramePr>
          <p:nvPr/>
        </p:nvGraphicFramePr>
        <p:xfrm>
          <a:off x="714375" y="1928813"/>
          <a:ext cx="690565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24"/>
                <a:gridCol w="857256"/>
                <a:gridCol w="261937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chemeClr val="tx1"/>
                          </a:solidFill>
                        </a:rPr>
                        <a:t>Počet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chemeClr val="tx1"/>
                          </a:solidFill>
                        </a:rPr>
                        <a:t>Kč</a:t>
                      </a:r>
                      <a:endParaRPr lang="cs-CZ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Předložené</a:t>
                      </a:r>
                      <a:r>
                        <a:rPr lang="cs-CZ" baseline="0" dirty="0" smtClean="0"/>
                        <a:t> projektové žádosti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2 351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33 014 517 657 Kč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Schválené</a:t>
                      </a:r>
                      <a:r>
                        <a:rPr lang="cs-CZ" baseline="0" dirty="0" smtClean="0"/>
                        <a:t> </a:t>
                      </a:r>
                      <a:r>
                        <a:rPr lang="cs-CZ" dirty="0" smtClean="0"/>
                        <a:t>projektové žádosti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1 221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18 749 068 356 Kč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/>
                        <a:t>Ukončené projekty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/>
                        <a:t>694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smtClean="0"/>
                        <a:t>11</a:t>
                      </a:r>
                      <a:r>
                        <a:rPr lang="cs-CZ" baseline="0" dirty="0" smtClean="0"/>
                        <a:t> 382 456 706 Kč</a:t>
                      </a:r>
                      <a:endParaRPr lang="cs-C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Nadpis 1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1143000"/>
          </a:xfrm>
        </p:spPr>
        <p:txBody>
          <a:bodyPr/>
          <a:lstStyle/>
          <a:p>
            <a:r>
              <a:rPr lang="pl-PL" sz="2800" b="1" smtClean="0">
                <a:solidFill>
                  <a:srgbClr val="002060"/>
                </a:solidFill>
              </a:rPr>
              <a:t>Pokrok v realizaci  ROP SM - stav k 9.9. 2014</a:t>
            </a:r>
            <a:endParaRPr lang="cs-CZ" sz="2800" b="1" smtClean="0">
              <a:solidFill>
                <a:srgbClr val="002060"/>
              </a:solidFill>
            </a:endParaRPr>
          </a:p>
        </p:txBody>
      </p:sp>
      <p:pic>
        <p:nvPicPr>
          <p:cNvPr id="7171" name="Zástupný symbol pro obsah 5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04863" y="1600200"/>
            <a:ext cx="753427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8229600" cy="1143000"/>
          </a:xfrm>
        </p:spPr>
        <p:txBody>
          <a:bodyPr/>
          <a:lstStyle/>
          <a:p>
            <a:r>
              <a:rPr lang="pl-PL" sz="2800" b="1" smtClean="0">
                <a:solidFill>
                  <a:srgbClr val="002060"/>
                </a:solidFill>
              </a:rPr>
              <a:t>Pokrok v realizaci  ROP SM - stav k 9.9. 2014</a:t>
            </a:r>
            <a:endParaRPr lang="cs-CZ" sz="2800" b="1" smtClean="0">
              <a:solidFill>
                <a:srgbClr val="002060"/>
              </a:solidFill>
            </a:endParaRPr>
          </a:p>
        </p:txBody>
      </p:sp>
      <p:pic>
        <p:nvPicPr>
          <p:cNvPr id="8195" name="Zástupný symbol pro obsah 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90600" y="1600200"/>
            <a:ext cx="71628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>
          <a:xfrm>
            <a:off x="107950" y="561975"/>
            <a:ext cx="8640763" cy="850900"/>
          </a:xfrm>
        </p:spPr>
        <p:txBody>
          <a:bodyPr/>
          <a:lstStyle/>
          <a:p>
            <a:r>
              <a:rPr lang="cs-CZ" sz="2800" b="1" smtClean="0">
                <a:solidFill>
                  <a:srgbClr val="002060"/>
                </a:solidFill>
              </a:rPr>
              <a:t>Plnění monitorovacích indikátorů ROP SM</a:t>
            </a:r>
            <a:endParaRPr lang="cs-CZ" sz="2800" smtClean="0">
              <a:solidFill>
                <a:srgbClr val="002060"/>
              </a:solidFill>
            </a:endParaRP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954213"/>
            <a:ext cx="8459788" cy="485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Obdélník 3"/>
          <p:cNvSpPr>
            <a:spLocks noChangeArrowheads="1"/>
          </p:cNvSpPr>
          <p:nvPr/>
        </p:nvSpPr>
        <p:spPr bwMode="auto">
          <a:xfrm>
            <a:off x="179388" y="1268413"/>
            <a:ext cx="87852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>
                <a:solidFill>
                  <a:srgbClr val="002060"/>
                </a:solidFill>
              </a:rPr>
              <a:t>Pokrok v realizaci ROP SM je měřen prostřednictvím naplňování monitorovacích indikátorů programu.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652463"/>
          </a:xfrm>
        </p:spPr>
        <p:txBody>
          <a:bodyPr/>
          <a:lstStyle/>
          <a:p>
            <a:r>
              <a:rPr lang="cs-CZ" sz="2800" b="1" smtClean="0">
                <a:solidFill>
                  <a:srgbClr val="002060"/>
                </a:solidFill>
              </a:rPr>
              <a:t>Plnění monitorovacích indikátorů </a:t>
            </a:r>
            <a:br>
              <a:rPr lang="cs-CZ" sz="2800" b="1" smtClean="0">
                <a:solidFill>
                  <a:srgbClr val="002060"/>
                </a:solidFill>
              </a:rPr>
            </a:br>
            <a:r>
              <a:rPr lang="cs-CZ" sz="2800" b="1" smtClean="0">
                <a:solidFill>
                  <a:srgbClr val="002060"/>
                </a:solidFill>
              </a:rPr>
              <a:t>ROP SM v Olomouckém kraji</a:t>
            </a:r>
            <a:endParaRPr lang="cs-CZ" sz="2800" smtClean="0">
              <a:solidFill>
                <a:srgbClr val="002060"/>
              </a:solidFill>
            </a:endParaRP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557338"/>
            <a:ext cx="8459788" cy="485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2934</TotalTime>
  <Words>779</Words>
  <Application>Microsoft Office PowerPoint</Application>
  <PresentationFormat>Předvádění na obrazovce (4:3)</PresentationFormat>
  <Paragraphs>177</Paragraphs>
  <Slides>18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Výchozí návrh</vt:lpstr>
      <vt:lpstr>Snímek 1</vt:lpstr>
      <vt:lpstr>Snímek 2</vt:lpstr>
      <vt:lpstr>Snímek 3</vt:lpstr>
      <vt:lpstr>Snímek 4</vt:lpstr>
      <vt:lpstr>Snímek 5</vt:lpstr>
      <vt:lpstr>Pokrok v realizaci  ROP SM - stav k 9.9. 2014</vt:lpstr>
      <vt:lpstr>Pokrok v realizaci  ROP SM - stav k 9.9. 2014</vt:lpstr>
      <vt:lpstr>Plnění monitorovacích indikátorů ROP SM</vt:lpstr>
      <vt:lpstr>Plnění monitorovacích indikátorů  ROP SM v Olomouckém kraji</vt:lpstr>
      <vt:lpstr>Čerpání mikroregionu Mohelnicko z ROP SM</vt:lpstr>
      <vt:lpstr>Snímek 11</vt:lpstr>
      <vt:lpstr>Finanční ukazatele ROP SM k 1.9.2014</vt:lpstr>
      <vt:lpstr>  Plán práce do konce roku 2015 </vt:lpstr>
      <vt:lpstr>Nejčastější chyby při realizaci projektů</vt:lpstr>
      <vt:lpstr>Udržitelnost projektů </vt:lpstr>
      <vt:lpstr>Nejčastější chyby v  době udržitelnosti projektu</vt:lpstr>
      <vt:lpstr>Integrovaný regionální operační program (IROP)</vt:lpstr>
      <vt:lpstr>Snímek 18</vt:lpstr>
    </vt:vector>
  </TitlesOfParts>
  <Company>studio 6.15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mikroregion Mohelnicko</dc:title>
  <dc:creator>Dvorakova Maria</dc:creator>
  <cp:lastModifiedBy>linhartová</cp:lastModifiedBy>
  <cp:revision>229</cp:revision>
  <dcterms:created xsi:type="dcterms:W3CDTF">2007-09-11T13:46:40Z</dcterms:created>
  <dcterms:modified xsi:type="dcterms:W3CDTF">2014-09-15T12:42:23Z</dcterms:modified>
</cp:coreProperties>
</file>