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8"/>
  </p:notesMasterIdLst>
  <p:sldIdLst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70" r:id="rId2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57161-865B-4981-8A50-0A62C72809FB}" type="doc">
      <dgm:prSet loTypeId="urn:microsoft.com/office/officeart/2005/8/layout/funnel1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68E76643-7BAD-4B94-BC22-0F6BA8D31D5E}">
      <dgm:prSet phldrT="[Text]"/>
      <dgm:spPr/>
      <dgm:t>
        <a:bodyPr/>
        <a:lstStyle/>
        <a:p>
          <a:r>
            <a:rPr lang="cs-CZ" b="1" dirty="0">
              <a:solidFill>
                <a:srgbClr val="FFC000"/>
              </a:solidFill>
            </a:rPr>
            <a:t>OPVVV</a:t>
          </a:r>
        </a:p>
      </dgm:t>
    </dgm:pt>
    <dgm:pt modelId="{3D2F0E33-CBB8-4457-AE05-F4AF7F11FD87}" type="parTrans" cxnId="{309B92E9-1EB2-4763-9A13-DE287ED28D9E}">
      <dgm:prSet/>
      <dgm:spPr/>
      <dgm:t>
        <a:bodyPr/>
        <a:lstStyle/>
        <a:p>
          <a:endParaRPr lang="cs-CZ"/>
        </a:p>
      </dgm:t>
    </dgm:pt>
    <dgm:pt modelId="{F35928CF-6CF4-4F2C-A239-A0CDBF9D0CE6}" type="sibTrans" cxnId="{309B92E9-1EB2-4763-9A13-DE287ED28D9E}">
      <dgm:prSet/>
      <dgm:spPr/>
      <dgm:t>
        <a:bodyPr/>
        <a:lstStyle/>
        <a:p>
          <a:endParaRPr lang="cs-CZ"/>
        </a:p>
      </dgm:t>
    </dgm:pt>
    <dgm:pt modelId="{01B184BB-E6E2-4A7B-8750-57DC2240F915}">
      <dgm:prSet phldrT="[Text]"/>
      <dgm:spPr/>
      <dgm:t>
        <a:bodyPr/>
        <a:lstStyle/>
        <a:p>
          <a:r>
            <a:rPr lang="cs-CZ" b="1" dirty="0">
              <a:solidFill>
                <a:srgbClr val="FFC000"/>
              </a:solidFill>
            </a:rPr>
            <a:t>OPZ</a:t>
          </a:r>
        </a:p>
      </dgm:t>
    </dgm:pt>
    <dgm:pt modelId="{51F06B5B-8E31-4400-9A60-7DF10AF4D99C}" type="parTrans" cxnId="{825C9D70-65DC-4F07-B6C4-AB4222970D18}">
      <dgm:prSet/>
      <dgm:spPr/>
      <dgm:t>
        <a:bodyPr/>
        <a:lstStyle/>
        <a:p>
          <a:endParaRPr lang="cs-CZ"/>
        </a:p>
      </dgm:t>
    </dgm:pt>
    <dgm:pt modelId="{BA59EF6D-2ED7-4B58-BF21-80BA45B8E6AF}" type="sibTrans" cxnId="{825C9D70-65DC-4F07-B6C4-AB4222970D18}">
      <dgm:prSet/>
      <dgm:spPr/>
      <dgm:t>
        <a:bodyPr/>
        <a:lstStyle/>
        <a:p>
          <a:endParaRPr lang="cs-CZ"/>
        </a:p>
      </dgm:t>
    </dgm:pt>
    <dgm:pt modelId="{691658DB-0D56-4500-B072-454EBFC297DA}">
      <dgm:prSet phldrT="[Text]"/>
      <dgm:spPr/>
      <dgm:t>
        <a:bodyPr/>
        <a:lstStyle/>
        <a:p>
          <a:r>
            <a:rPr lang="cs-CZ" b="1" i="0" dirty="0">
              <a:solidFill>
                <a:srgbClr val="FFC000"/>
              </a:solidFill>
            </a:rPr>
            <a:t>IROP</a:t>
          </a:r>
        </a:p>
      </dgm:t>
    </dgm:pt>
    <dgm:pt modelId="{82B6A560-1847-482C-BC4A-58BCAC1C2F64}" type="parTrans" cxnId="{5697CB24-07F0-4C72-857B-D11D6F6D405F}">
      <dgm:prSet/>
      <dgm:spPr/>
      <dgm:t>
        <a:bodyPr/>
        <a:lstStyle/>
        <a:p>
          <a:endParaRPr lang="cs-CZ"/>
        </a:p>
      </dgm:t>
    </dgm:pt>
    <dgm:pt modelId="{AB0CEBA7-785A-4958-88BA-2386ED15E687}" type="sibTrans" cxnId="{5697CB24-07F0-4C72-857B-D11D6F6D405F}">
      <dgm:prSet/>
      <dgm:spPr/>
      <dgm:t>
        <a:bodyPr/>
        <a:lstStyle/>
        <a:p>
          <a:endParaRPr lang="cs-CZ"/>
        </a:p>
      </dgm:t>
    </dgm:pt>
    <dgm:pt modelId="{EE05A56B-366F-4E92-AEA9-C5233DF61627}">
      <dgm:prSet phldrT="[Text]"/>
      <dgm:spPr/>
      <dgm:t>
        <a:bodyPr/>
        <a:lstStyle/>
        <a:p>
          <a:endParaRPr lang="cs-CZ" dirty="0"/>
        </a:p>
      </dgm:t>
    </dgm:pt>
    <dgm:pt modelId="{1BCF2232-1FD3-4F40-BCA7-951ED8B45920}" type="parTrans" cxnId="{0EE06AD3-FDBD-4DDB-9D0C-30273BB48686}">
      <dgm:prSet/>
      <dgm:spPr/>
      <dgm:t>
        <a:bodyPr/>
        <a:lstStyle/>
        <a:p>
          <a:endParaRPr lang="cs-CZ"/>
        </a:p>
      </dgm:t>
    </dgm:pt>
    <dgm:pt modelId="{454C61CE-469E-48B6-9B69-8700F1E2D80A}" type="sibTrans" cxnId="{0EE06AD3-FDBD-4DDB-9D0C-30273BB48686}">
      <dgm:prSet/>
      <dgm:spPr/>
      <dgm:t>
        <a:bodyPr/>
        <a:lstStyle/>
        <a:p>
          <a:endParaRPr lang="cs-CZ"/>
        </a:p>
      </dgm:t>
    </dgm:pt>
    <dgm:pt modelId="{4392C7ED-8DB4-4980-93DE-9C332CD8F174}" type="pres">
      <dgm:prSet presAssocID="{C3857161-865B-4981-8A50-0A62C72809FB}" presName="Name0" presStyleCnt="0">
        <dgm:presLayoutVars>
          <dgm:chMax val="4"/>
          <dgm:resizeHandles val="exact"/>
        </dgm:presLayoutVars>
      </dgm:prSet>
      <dgm:spPr/>
    </dgm:pt>
    <dgm:pt modelId="{63DBE0AE-8762-4721-A015-DD16D4817048}" type="pres">
      <dgm:prSet presAssocID="{C3857161-865B-4981-8A50-0A62C72809FB}" presName="ellipse" presStyleLbl="trBgShp" presStyleIdx="0" presStyleCnt="1"/>
      <dgm:spPr/>
    </dgm:pt>
    <dgm:pt modelId="{ED7F0E5C-2E11-44E0-A2A4-0A8B36AD77DB}" type="pres">
      <dgm:prSet presAssocID="{C3857161-865B-4981-8A50-0A62C72809FB}" presName="arrow1" presStyleLbl="fgShp" presStyleIdx="0" presStyleCnt="1" custScaleX="60586"/>
      <dgm:spPr>
        <a:solidFill>
          <a:srgbClr val="FFC000"/>
        </a:solidFill>
      </dgm:spPr>
    </dgm:pt>
    <dgm:pt modelId="{435699B2-BF0E-48E6-A645-646921324049}" type="pres">
      <dgm:prSet presAssocID="{C3857161-865B-4981-8A50-0A62C72809FB}" presName="rectangle" presStyleLbl="revTx" presStyleIdx="0" presStyleCnt="1">
        <dgm:presLayoutVars>
          <dgm:bulletEnabled val="1"/>
        </dgm:presLayoutVars>
      </dgm:prSet>
      <dgm:spPr/>
    </dgm:pt>
    <dgm:pt modelId="{97186305-363D-49BB-99F1-179411EDDA22}" type="pres">
      <dgm:prSet presAssocID="{01B184BB-E6E2-4A7B-8750-57DC2240F915}" presName="item1" presStyleLbl="node1" presStyleIdx="0" presStyleCnt="3">
        <dgm:presLayoutVars>
          <dgm:bulletEnabled val="1"/>
        </dgm:presLayoutVars>
      </dgm:prSet>
      <dgm:spPr/>
    </dgm:pt>
    <dgm:pt modelId="{2A66948E-DB88-4DE9-AF89-7E8D48C6A4D1}" type="pres">
      <dgm:prSet presAssocID="{691658DB-0D56-4500-B072-454EBFC297DA}" presName="item2" presStyleLbl="node1" presStyleIdx="1" presStyleCnt="3">
        <dgm:presLayoutVars>
          <dgm:bulletEnabled val="1"/>
        </dgm:presLayoutVars>
      </dgm:prSet>
      <dgm:spPr/>
    </dgm:pt>
    <dgm:pt modelId="{F26E4671-291E-4EEB-A91E-0144F11A706A}" type="pres">
      <dgm:prSet presAssocID="{EE05A56B-366F-4E92-AEA9-C5233DF61627}" presName="item3" presStyleLbl="node1" presStyleIdx="2" presStyleCnt="3">
        <dgm:presLayoutVars>
          <dgm:bulletEnabled val="1"/>
        </dgm:presLayoutVars>
      </dgm:prSet>
      <dgm:spPr/>
    </dgm:pt>
    <dgm:pt modelId="{E6AFFE96-D830-4FF3-9256-3DF55089E26A}" type="pres">
      <dgm:prSet presAssocID="{C3857161-865B-4981-8A50-0A62C72809FB}" presName="funnel" presStyleLbl="trAlignAcc1" presStyleIdx="0" presStyleCnt="1" custLinFactNeighborX="-624" custLinFactNeighborY="-338"/>
      <dgm:spPr/>
    </dgm:pt>
  </dgm:ptLst>
  <dgm:cxnLst>
    <dgm:cxn modelId="{309B92E9-1EB2-4763-9A13-DE287ED28D9E}" srcId="{C3857161-865B-4981-8A50-0A62C72809FB}" destId="{68E76643-7BAD-4B94-BC22-0F6BA8D31D5E}" srcOrd="0" destOrd="0" parTransId="{3D2F0E33-CBB8-4457-AE05-F4AF7F11FD87}" sibTransId="{F35928CF-6CF4-4F2C-A239-A0CDBF9D0CE6}"/>
    <dgm:cxn modelId="{E76EA61B-E256-49B6-9583-92382A8A02B8}" type="presOf" srcId="{68E76643-7BAD-4B94-BC22-0F6BA8D31D5E}" destId="{F26E4671-291E-4EEB-A91E-0144F11A706A}" srcOrd="0" destOrd="0" presId="urn:microsoft.com/office/officeart/2005/8/layout/funnel1"/>
    <dgm:cxn modelId="{0EE06AD3-FDBD-4DDB-9D0C-30273BB48686}" srcId="{C3857161-865B-4981-8A50-0A62C72809FB}" destId="{EE05A56B-366F-4E92-AEA9-C5233DF61627}" srcOrd="3" destOrd="0" parTransId="{1BCF2232-1FD3-4F40-BCA7-951ED8B45920}" sibTransId="{454C61CE-469E-48B6-9B69-8700F1E2D80A}"/>
    <dgm:cxn modelId="{9BCD547D-B619-4A89-817F-596C297C3E6F}" type="presOf" srcId="{EE05A56B-366F-4E92-AEA9-C5233DF61627}" destId="{435699B2-BF0E-48E6-A645-646921324049}" srcOrd="0" destOrd="0" presId="urn:microsoft.com/office/officeart/2005/8/layout/funnel1"/>
    <dgm:cxn modelId="{D5C1BAF4-75D0-4B45-91AA-E9C3EB6FE456}" type="presOf" srcId="{01B184BB-E6E2-4A7B-8750-57DC2240F915}" destId="{2A66948E-DB88-4DE9-AF89-7E8D48C6A4D1}" srcOrd="0" destOrd="0" presId="urn:microsoft.com/office/officeart/2005/8/layout/funnel1"/>
    <dgm:cxn modelId="{5697CB24-07F0-4C72-857B-D11D6F6D405F}" srcId="{C3857161-865B-4981-8A50-0A62C72809FB}" destId="{691658DB-0D56-4500-B072-454EBFC297DA}" srcOrd="2" destOrd="0" parTransId="{82B6A560-1847-482C-BC4A-58BCAC1C2F64}" sibTransId="{AB0CEBA7-785A-4958-88BA-2386ED15E687}"/>
    <dgm:cxn modelId="{009B0D4C-4167-4C29-98A3-F4A5EF2643F3}" type="presOf" srcId="{C3857161-865B-4981-8A50-0A62C72809FB}" destId="{4392C7ED-8DB4-4980-93DE-9C332CD8F174}" srcOrd="0" destOrd="0" presId="urn:microsoft.com/office/officeart/2005/8/layout/funnel1"/>
    <dgm:cxn modelId="{825C9D70-65DC-4F07-B6C4-AB4222970D18}" srcId="{C3857161-865B-4981-8A50-0A62C72809FB}" destId="{01B184BB-E6E2-4A7B-8750-57DC2240F915}" srcOrd="1" destOrd="0" parTransId="{51F06B5B-8E31-4400-9A60-7DF10AF4D99C}" sibTransId="{BA59EF6D-2ED7-4B58-BF21-80BA45B8E6AF}"/>
    <dgm:cxn modelId="{094CF03F-912C-4198-9E0D-30229BBD7858}" type="presOf" srcId="{691658DB-0D56-4500-B072-454EBFC297DA}" destId="{97186305-363D-49BB-99F1-179411EDDA22}" srcOrd="0" destOrd="0" presId="urn:microsoft.com/office/officeart/2005/8/layout/funnel1"/>
    <dgm:cxn modelId="{AA09F7EB-D427-40CE-BFC3-A93D9B2F0DC3}" type="presParOf" srcId="{4392C7ED-8DB4-4980-93DE-9C332CD8F174}" destId="{63DBE0AE-8762-4721-A015-DD16D4817048}" srcOrd="0" destOrd="0" presId="urn:microsoft.com/office/officeart/2005/8/layout/funnel1"/>
    <dgm:cxn modelId="{FA479F4F-E906-4E9A-86E7-F713427A24E6}" type="presParOf" srcId="{4392C7ED-8DB4-4980-93DE-9C332CD8F174}" destId="{ED7F0E5C-2E11-44E0-A2A4-0A8B36AD77DB}" srcOrd="1" destOrd="0" presId="urn:microsoft.com/office/officeart/2005/8/layout/funnel1"/>
    <dgm:cxn modelId="{572323DF-A463-4A19-973F-BFFAAF83756A}" type="presParOf" srcId="{4392C7ED-8DB4-4980-93DE-9C332CD8F174}" destId="{435699B2-BF0E-48E6-A645-646921324049}" srcOrd="2" destOrd="0" presId="urn:microsoft.com/office/officeart/2005/8/layout/funnel1"/>
    <dgm:cxn modelId="{A3AE43AB-F8C8-4CFA-B95D-9A9E1C4F79C0}" type="presParOf" srcId="{4392C7ED-8DB4-4980-93DE-9C332CD8F174}" destId="{97186305-363D-49BB-99F1-179411EDDA22}" srcOrd="3" destOrd="0" presId="urn:microsoft.com/office/officeart/2005/8/layout/funnel1"/>
    <dgm:cxn modelId="{DDF8CF34-6DBC-49B2-88F2-77836C8258A6}" type="presParOf" srcId="{4392C7ED-8DB4-4980-93DE-9C332CD8F174}" destId="{2A66948E-DB88-4DE9-AF89-7E8D48C6A4D1}" srcOrd="4" destOrd="0" presId="urn:microsoft.com/office/officeart/2005/8/layout/funnel1"/>
    <dgm:cxn modelId="{6092E0AD-23E9-472C-A524-8BF30192912F}" type="presParOf" srcId="{4392C7ED-8DB4-4980-93DE-9C332CD8F174}" destId="{F26E4671-291E-4EEB-A91E-0144F11A706A}" srcOrd="5" destOrd="0" presId="urn:microsoft.com/office/officeart/2005/8/layout/funnel1"/>
    <dgm:cxn modelId="{C6AD9C81-2FE6-44FC-9925-9DFED5BC7E5D}" type="presParOf" srcId="{4392C7ED-8DB4-4980-93DE-9C332CD8F174}" destId="{E6AFFE96-D830-4FF3-9256-3DF55089E26A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BE0AE-8762-4721-A015-DD16D4817048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7F0E5C-2E11-44E0-A2A4-0A8B36AD77DB}">
      <dsp:nvSpPr>
        <dsp:cNvPr id="0" name=""/>
        <dsp:cNvSpPr/>
      </dsp:nvSpPr>
      <dsp:spPr>
        <a:xfrm>
          <a:off x="2855639" y="2951479"/>
          <a:ext cx="384721" cy="406400"/>
        </a:xfrm>
        <a:prstGeom prst="downArrow">
          <a:avLst/>
        </a:prstGeom>
        <a:solidFill>
          <a:srgbClr val="FFC00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5699B2-BF0E-48E6-A645-646921324049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700" kern="1200" dirty="0"/>
        </a:p>
      </dsp:txBody>
      <dsp:txXfrm>
        <a:off x="1524000" y="3276600"/>
        <a:ext cx="3048000" cy="762000"/>
      </dsp:txXfrm>
    </dsp:sp>
    <dsp:sp modelId="{97186305-363D-49BB-99F1-179411EDDA22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i="0" kern="1200" dirty="0">
              <a:solidFill>
                <a:srgbClr val="FFC000"/>
              </a:solidFill>
            </a:rPr>
            <a:t>IROP</a:t>
          </a:r>
        </a:p>
      </dsp:txBody>
      <dsp:txXfrm>
        <a:off x="2763268" y="1558292"/>
        <a:ext cx="808224" cy="808224"/>
      </dsp:txXfrm>
    </dsp:sp>
    <dsp:sp modelId="{2A66948E-DB88-4DE9-AF89-7E8D48C6A4D1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>
              <a:solidFill>
                <a:srgbClr val="FFC000"/>
              </a:solidFill>
            </a:rPr>
            <a:t>OPZ</a:t>
          </a:r>
        </a:p>
      </dsp:txBody>
      <dsp:txXfrm>
        <a:off x="1945388" y="700787"/>
        <a:ext cx="808224" cy="808224"/>
      </dsp:txXfrm>
    </dsp:sp>
    <dsp:sp modelId="{F26E4671-291E-4EEB-A91E-0144F11A706A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b="1" kern="1200" dirty="0">
              <a:solidFill>
                <a:srgbClr val="FFC000"/>
              </a:solidFill>
            </a:rPr>
            <a:t>OPVVV</a:t>
          </a:r>
        </a:p>
      </dsp:txBody>
      <dsp:txXfrm>
        <a:off x="3113788" y="424435"/>
        <a:ext cx="808224" cy="808224"/>
      </dsp:txXfrm>
    </dsp:sp>
    <dsp:sp modelId="{E6AFFE96-D830-4FF3-9256-3DF55089E26A}">
      <dsp:nvSpPr>
        <dsp:cNvPr id="0" name=""/>
        <dsp:cNvSpPr/>
      </dsp:nvSpPr>
      <dsp:spPr>
        <a:xfrm>
          <a:off x="1247810" y="15784"/>
          <a:ext cx="3556000" cy="2844800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6E161-9E5D-4F76-AD27-DE497E8E410C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692D8-C00D-4083-BA7B-C2D2A364F76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345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74AC1F-7377-40D3-A810-026C362C93AA}" type="slidenum">
              <a:rPr lang="cs-CZ" altLang="cs-CZ">
                <a:solidFill>
                  <a:prstClr val="black"/>
                </a:solidFill>
              </a:rPr>
              <a:pPr/>
              <a:t>3</a:t>
            </a:fld>
            <a:endParaRPr lang="cs-CZ" altLang="cs-CZ">
              <a:solidFill>
                <a:prstClr val="black"/>
              </a:solidFill>
            </a:endParaRPr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11" y="4715631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802248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ECCFC3A-743A-4876-9F41-604C738B4537}" type="slidenum">
              <a:rPr lang="cs-CZ" altLang="cs-CZ" sz="1400">
                <a:latin typeface="Arial" panose="020B0604020202020204" pitchFamily="34" charset="0"/>
                <a:ea typeface="ＭＳ Ｐゴシック" panose="020B0600070205080204" pitchFamily="34" charset="-128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z="1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478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692D8-C00D-4083-BA7B-C2D2A364F762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9149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88F3D18-7C80-4AD4-9041-EF56041F6C90}" type="slidenum">
              <a:rPr lang="cs-CZ" altLang="cs-CZ" smtClean="0"/>
              <a:pPr eaLnBrk="1" hangingPunct="1"/>
              <a:t>24</a:t>
            </a:fld>
            <a:endParaRPr lang="cs-CZ" altLang="cs-CZ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4488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978E4E-017E-43BD-B885-84B6383B6CD4}" type="slidenum">
              <a:rPr lang="cs-CZ" altLang="cs-CZ">
                <a:solidFill>
                  <a:prstClr val="black"/>
                </a:solidFill>
              </a:rPr>
              <a:pPr/>
              <a:t>5</a:t>
            </a:fld>
            <a:endParaRPr lang="cs-CZ" altLang="cs-CZ">
              <a:solidFill>
                <a:prstClr val="black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50587" y="9429673"/>
            <a:ext cx="2947088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9" tIns="46805" rIns="90009" bIns="46805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r"/>
            <a:fld id="{B751738B-2821-460D-AEAA-FE7A564CF844}" type="slidenum">
              <a:rPr lang="cs-CZ" altLang="cs-CZ" sz="1200"/>
              <a:pPr algn="r"/>
              <a:t>5</a:t>
            </a:fld>
            <a:endParaRPr lang="cs-CZ" altLang="cs-CZ" sz="1200"/>
          </a:p>
        </p:txBody>
      </p:sp>
      <p:sp>
        <p:nvSpPr>
          <p:cNvPr id="215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11" y="4715631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0649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3D00236-523D-4148-AD77-4E1520F47D0F}" type="slidenum">
              <a:rPr lang="cs-CZ" altLang="cs-CZ" sz="1400">
                <a:latin typeface="Arial" panose="020B0604020202020204" pitchFamily="34" charset="0"/>
                <a:ea typeface="ＭＳ Ｐゴシック" panose="020B0600070205080204" pitchFamily="34" charset="-128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z="1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5819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F70E4B-BE2A-4180-A8A3-1C454ED9D768}" type="slidenum">
              <a:rPr lang="cs-CZ" altLang="cs-CZ" sz="1400">
                <a:latin typeface="Arial" panose="020B0604020202020204" pitchFamily="34" charset="0"/>
                <a:ea typeface="ＭＳ Ｐゴシック" panose="020B0600070205080204" pitchFamily="34" charset="-128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z="1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0528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129ECB4-10D1-4FE5-9412-978AAD9B5CCA}" type="slidenum">
              <a:rPr lang="cs-CZ" altLang="cs-CZ" sz="1400">
                <a:latin typeface="Arial" panose="020B0604020202020204" pitchFamily="34" charset="0"/>
                <a:ea typeface="ＭＳ Ｐゴシック" panose="020B0600070205080204" pitchFamily="34" charset="-128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z="1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5384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D875509-279E-4BC9-94F8-793693C0FCA6}" type="slidenum">
              <a:rPr lang="cs-CZ" altLang="cs-CZ" smtClean="0"/>
              <a:pPr eaLnBrk="1" hangingPunct="1"/>
              <a:t>9</a:t>
            </a:fld>
            <a:endParaRPr lang="cs-CZ" altLang="cs-CZ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4574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7AF9AFF-B864-4E8B-9C4B-BE82667AB7DC}" type="slidenum">
              <a:rPr lang="cs-CZ" altLang="cs-CZ" smtClean="0">
                <a:solidFill>
                  <a:prstClr val="black"/>
                </a:solidFill>
              </a:rPr>
              <a:pPr eaLnBrk="1" hangingPunct="1"/>
              <a:t>10</a:t>
            </a:fld>
            <a:endParaRPr lang="cs-CZ" altLang="cs-CZ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7194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7AF9AFF-B864-4E8B-9C4B-BE82667AB7DC}" type="slidenum">
              <a:rPr lang="cs-CZ" altLang="cs-CZ" smtClean="0">
                <a:solidFill>
                  <a:prstClr val="black"/>
                </a:solidFill>
              </a:rPr>
              <a:pPr eaLnBrk="1" hangingPunct="1"/>
              <a:t>11</a:t>
            </a:fld>
            <a:endParaRPr lang="cs-CZ" altLang="cs-CZ">
              <a:solidFill>
                <a:prstClr val="black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2650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689DA2-302C-4A7B-81EA-B7AE40839FDE}" type="slidenum">
              <a:rPr lang="cs-CZ" altLang="cs-CZ" smtClean="0">
                <a:solidFill>
                  <a:prstClr val="black"/>
                </a:solidFill>
              </a:rPr>
              <a:pPr eaLnBrk="1" hangingPunct="1"/>
              <a:t>12</a:t>
            </a:fld>
            <a:endParaRPr lang="cs-CZ" altLang="cs-CZ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527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52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297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5018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9800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1027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804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968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894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83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6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666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5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668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269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544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081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10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alphaModFix amt="4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3" descr="Z:\PROJEKTY\Systémové zajištění sociálního začleňování\OPZ publicita\OPZ_barevn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6218380"/>
            <a:ext cx="3024336" cy="62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39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7167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4367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205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9378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12229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39198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78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37360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2715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58129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1287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56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94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00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462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448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6565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252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C2615-8742-44A0-AF5D-4CFC6B34D8D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43CBA-C377-483B-B857-75514A276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040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B0375-6A0D-4F58-B8F4-CA7C46FF3984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5729F-EDD5-4CEC-92FE-E1B29DD88A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98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7104A-C9E6-40C9-BF84-BD526C692FCE}" type="datetimeFigureOut">
              <a:rPr lang="cs-CZ" smtClean="0"/>
              <a:t>07.06.2016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04823-1FB8-4C6B-9562-78D221BD88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30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soukupova.radka@vlada.cz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4221088"/>
            <a:ext cx="9721080" cy="1470025"/>
          </a:xfrm>
        </p:spPr>
        <p:txBody>
          <a:bodyPr>
            <a:normAutofit/>
          </a:bodyPr>
          <a:lstStyle/>
          <a:p>
            <a:pPr algn="l">
              <a:spcBef>
                <a:spcPts val="1800"/>
              </a:spcBef>
            </a:pPr>
            <a:r>
              <a:rPr lang="cs-CZ" sz="2600" b="1" dirty="0">
                <a:solidFill>
                  <a:srgbClr val="2D2D8A">
                    <a:lumMod val="75000"/>
                  </a:srgbClr>
                </a:solidFill>
              </a:rPr>
              <a:t>Koordinovaný přístup </a:t>
            </a:r>
            <a:br>
              <a:rPr lang="cs-CZ" sz="2600" b="1" dirty="0">
                <a:solidFill>
                  <a:srgbClr val="2D2D8A">
                    <a:lumMod val="75000"/>
                  </a:srgbClr>
                </a:solidFill>
              </a:rPr>
            </a:br>
            <a:r>
              <a:rPr lang="cs-CZ" sz="2600" b="1" dirty="0">
                <a:solidFill>
                  <a:srgbClr val="2D2D8A">
                    <a:lumMod val="75000"/>
                  </a:srgbClr>
                </a:solidFill>
              </a:rPr>
              <a:t>k sociálně vyloučeným lokalitám (KPSVL)</a:t>
            </a:r>
            <a:br>
              <a:rPr lang="cs-CZ" b="1" dirty="0">
                <a:solidFill>
                  <a:srgbClr val="2D2D8A">
                    <a:lumMod val="75000"/>
                  </a:srgbClr>
                </a:solidFill>
              </a:rPr>
            </a:br>
            <a:br>
              <a:rPr lang="cs-CZ" sz="1200" b="1" dirty="0">
                <a:solidFill>
                  <a:srgbClr val="2D2D8A">
                    <a:lumMod val="75000"/>
                  </a:srgbClr>
                </a:solidFill>
              </a:rPr>
            </a:br>
            <a:r>
              <a:rPr lang="cs-CZ" sz="2400" dirty="0"/>
              <a:t>Břetislav Fiala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2834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Koordinovaný přístup k sociálně vyloučeným lokalitám – KP SVL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468313" y="1990725"/>
            <a:ext cx="8496300" cy="707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cs-CZ" altLang="cs-CZ" sz="2000" b="1" i="1" dirty="0">
                <a:solidFill>
                  <a:srgbClr val="7030A0"/>
                </a:solidFill>
              </a:rPr>
              <a:t>Co to vlastně je?</a:t>
            </a: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cs-CZ" altLang="cs-CZ" sz="2000" b="1" dirty="0">
                <a:solidFill>
                  <a:srgbClr val="000000"/>
                </a:solidFill>
              </a:rPr>
              <a:t>Specifický mechanismus intervence </a:t>
            </a:r>
          </a:p>
          <a:p>
            <a:pPr algn="just">
              <a:defRPr/>
            </a:pPr>
            <a:r>
              <a:rPr lang="cs-CZ" altLang="cs-CZ" sz="2000" b="1" dirty="0">
                <a:solidFill>
                  <a:srgbClr val="000000"/>
                </a:solidFill>
              </a:rPr>
              <a:t>strategické plánování v oblasti sociálního začleňování </a:t>
            </a:r>
          </a:p>
          <a:p>
            <a:pPr algn="just">
              <a:defRPr/>
            </a:pPr>
            <a:r>
              <a:rPr lang="cs-CZ" altLang="cs-CZ" sz="2000" b="1" dirty="0">
                <a:solidFill>
                  <a:srgbClr val="000000"/>
                </a:solidFill>
              </a:rPr>
              <a:t>čerpání finančních prostředků  z ESIF v období 2014+</a:t>
            </a:r>
          </a:p>
          <a:p>
            <a:pPr algn="just">
              <a:defRPr/>
            </a:pPr>
            <a:endParaRPr lang="cs-CZ" altLang="cs-CZ" sz="20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cs-CZ" altLang="cs-CZ" sz="2000" b="1" dirty="0">
                <a:solidFill>
                  <a:srgbClr val="000000"/>
                </a:solidFill>
              </a:rPr>
              <a:t>Týká se 3 operačních programů: </a:t>
            </a:r>
          </a:p>
          <a:p>
            <a:pPr algn="just">
              <a:defRPr/>
            </a:pPr>
            <a:endParaRPr lang="cs-CZ" altLang="cs-CZ" sz="20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cs-CZ" altLang="cs-CZ" sz="2000" b="1" i="1" dirty="0">
                <a:solidFill>
                  <a:srgbClr val="C00000"/>
                </a:solidFill>
              </a:rPr>
              <a:t>Zaměstnanost - OP Z (2.1.)</a:t>
            </a:r>
          </a:p>
          <a:p>
            <a:pPr algn="just">
              <a:defRPr/>
            </a:pPr>
            <a:endParaRPr lang="cs-CZ" altLang="cs-CZ" sz="2000" b="1" i="1" dirty="0">
              <a:solidFill>
                <a:srgbClr val="C00000"/>
              </a:solidFill>
            </a:endParaRPr>
          </a:p>
          <a:p>
            <a:pPr algn="just">
              <a:defRPr/>
            </a:pPr>
            <a:r>
              <a:rPr lang="cs-CZ" altLang="cs-CZ" sz="2000" b="1" i="1" dirty="0">
                <a:solidFill>
                  <a:schemeClr val="accent2"/>
                </a:solidFill>
              </a:rPr>
              <a:t>Výzkum, Vývoj, Vzdělávání - OP VVV (3)</a:t>
            </a:r>
          </a:p>
          <a:p>
            <a:pPr algn="just">
              <a:defRPr/>
            </a:pPr>
            <a:endParaRPr lang="cs-CZ" altLang="cs-CZ" sz="2000" b="1" i="1" dirty="0">
              <a:solidFill>
                <a:schemeClr val="accent2"/>
              </a:solidFill>
            </a:endParaRPr>
          </a:p>
          <a:p>
            <a:pPr algn="just">
              <a:defRPr/>
            </a:pPr>
            <a:r>
              <a:rPr lang="cs-CZ" altLang="cs-CZ" sz="2000" b="1" i="1" dirty="0">
                <a:solidFill>
                  <a:srgbClr val="FFC000"/>
                </a:solidFill>
              </a:rPr>
              <a:t>Integrovaný operační program – IROP (2.9 a, c, 2.10)</a:t>
            </a:r>
          </a:p>
          <a:p>
            <a:pPr algn="just">
              <a:defRPr/>
            </a:pPr>
            <a:endParaRPr lang="cs-CZ" altLang="cs-CZ" sz="1400" b="1" i="1" dirty="0">
              <a:solidFill>
                <a:srgbClr val="FFC000"/>
              </a:solidFill>
            </a:endParaRPr>
          </a:p>
          <a:p>
            <a:pPr algn="just">
              <a:buFontTx/>
              <a:buChar char="-"/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defRPr/>
            </a:pPr>
            <a:endParaRPr lang="cs-CZ" altLang="cs-CZ" sz="160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812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Koordinovaný přístup k sociálně vyloučeným lokalitám – KP SVL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468313" y="1700213"/>
            <a:ext cx="8351837" cy="763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b="1" dirty="0">
                <a:solidFill>
                  <a:srgbClr val="000000"/>
                </a:solidFill>
              </a:rPr>
              <a:t>V lokalitě vznikne lokální partnerství (samospráva a partneři). </a:t>
            </a:r>
          </a:p>
          <a:p>
            <a:pPr marL="342900" indent="-342900" algn="just">
              <a:buFont typeface="Arial" pitchFamily="34" charset="0"/>
              <a:buChar char="•"/>
              <a:defRPr/>
            </a:pPr>
            <a:endParaRPr lang="cs-CZ" altLang="cs-CZ" b="1" dirty="0">
              <a:solidFill>
                <a:srgbClr val="00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b="1" dirty="0">
                <a:solidFill>
                  <a:srgbClr val="000000"/>
                </a:solidFill>
              </a:rPr>
              <a:t>Lokální partnerství ve spolupráci s ASZ zmapuje </a:t>
            </a:r>
            <a:r>
              <a:rPr lang="cs-CZ" altLang="cs-CZ" b="1" dirty="0">
                <a:solidFill>
                  <a:srgbClr val="00B050"/>
                </a:solidFill>
              </a:rPr>
              <a:t>potřebnost v oblasti sociálního vyloučení </a:t>
            </a:r>
            <a:r>
              <a:rPr lang="cs-CZ" altLang="cs-CZ" b="1" dirty="0">
                <a:solidFill>
                  <a:srgbClr val="000000"/>
                </a:solidFill>
              </a:rPr>
              <a:t>→ </a:t>
            </a:r>
            <a:r>
              <a:rPr lang="cs-CZ" altLang="cs-CZ" b="1" i="1" dirty="0">
                <a:solidFill>
                  <a:srgbClr val="00B050"/>
                </a:solidFill>
              </a:rPr>
              <a:t>Strategický plán sociálního začleňování </a:t>
            </a:r>
            <a:r>
              <a:rPr lang="cs-CZ" altLang="cs-CZ" b="1" i="1" dirty="0">
                <a:solidFill>
                  <a:srgbClr val="000000"/>
                </a:solidFill>
              </a:rPr>
              <a:t>(SPSZ).</a:t>
            </a:r>
          </a:p>
          <a:p>
            <a:pPr algn="just">
              <a:defRPr/>
            </a:pPr>
            <a:endParaRPr lang="cs-CZ" altLang="cs-CZ" b="1" i="1" dirty="0">
              <a:solidFill>
                <a:srgbClr val="00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b="1" dirty="0">
                <a:solidFill>
                  <a:srgbClr val="000000"/>
                </a:solidFill>
              </a:rPr>
              <a:t>Lokální partnerství ve spolupráci s ASZ připraví </a:t>
            </a:r>
            <a:r>
              <a:rPr lang="cs-CZ" altLang="cs-CZ" b="1" dirty="0">
                <a:solidFill>
                  <a:srgbClr val="00B050"/>
                </a:solidFill>
              </a:rPr>
              <a:t>projektové záměry </a:t>
            </a:r>
            <a:r>
              <a:rPr lang="cs-CZ" altLang="cs-CZ" b="1" dirty="0">
                <a:solidFill>
                  <a:srgbClr val="000000"/>
                </a:solidFill>
              </a:rPr>
              <a:t>na řešení dané problematiky.</a:t>
            </a:r>
          </a:p>
          <a:p>
            <a:pPr algn="just">
              <a:defRPr/>
            </a:pPr>
            <a:endParaRPr lang="cs-CZ" altLang="cs-CZ" b="1" dirty="0">
              <a:solidFill>
                <a:srgbClr val="00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b="1" dirty="0">
                <a:solidFill>
                  <a:srgbClr val="000000"/>
                </a:solidFill>
              </a:rPr>
              <a:t>Lokální partnerství ve spolupráci s ASZ stanoví přibližný </a:t>
            </a:r>
            <a:r>
              <a:rPr lang="cs-CZ" altLang="cs-CZ" b="1" dirty="0">
                <a:solidFill>
                  <a:srgbClr val="00B050"/>
                </a:solidFill>
              </a:rPr>
              <a:t>objem potřebných finančních prostředků </a:t>
            </a:r>
            <a:r>
              <a:rPr lang="cs-CZ" altLang="cs-CZ" b="1" dirty="0">
                <a:solidFill>
                  <a:srgbClr val="000000"/>
                </a:solidFill>
              </a:rPr>
              <a:t>pro výzvy z jednotlivých operačních  programů. </a:t>
            </a:r>
          </a:p>
          <a:p>
            <a:pPr algn="just">
              <a:defRPr/>
            </a:pPr>
            <a:endParaRPr lang="cs-CZ" altLang="cs-CZ" b="1" dirty="0">
              <a:solidFill>
                <a:srgbClr val="00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  <a:defRPr/>
            </a:pPr>
            <a:r>
              <a:rPr lang="cs-CZ" altLang="cs-CZ" b="1" dirty="0">
                <a:solidFill>
                  <a:srgbClr val="000000"/>
                </a:solidFill>
              </a:rPr>
              <a:t>Tři ministerstva (MŠMT, MMR, MPSV) vypíší pro lokality zapojené v KP SVL </a:t>
            </a:r>
            <a:r>
              <a:rPr lang="cs-CZ" altLang="cs-CZ" b="1" dirty="0">
                <a:solidFill>
                  <a:srgbClr val="00B050"/>
                </a:solidFill>
              </a:rPr>
              <a:t>speciální výzvy, s alokacemi</a:t>
            </a:r>
            <a:r>
              <a:rPr lang="cs-CZ" altLang="cs-CZ" b="1" dirty="0">
                <a:solidFill>
                  <a:srgbClr val="000000"/>
                </a:solidFill>
              </a:rPr>
              <a:t>, které budou odpovídat místním potřebám.</a:t>
            </a:r>
          </a:p>
          <a:p>
            <a:pPr algn="just">
              <a:defRPr/>
            </a:pPr>
            <a:endParaRPr lang="cs-CZ" altLang="cs-CZ" sz="2000" b="1" dirty="0">
              <a:solidFill>
                <a:srgbClr val="000000"/>
              </a:solidFill>
            </a:endParaRPr>
          </a:p>
          <a:p>
            <a:pPr algn="just">
              <a:buFontTx/>
              <a:buChar char="-"/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400" b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cs-CZ" altLang="cs-CZ" sz="1500" dirty="0">
              <a:solidFill>
                <a:srgbClr val="000000"/>
              </a:solidFill>
            </a:endParaRPr>
          </a:p>
          <a:p>
            <a:pPr>
              <a:defRPr/>
            </a:pPr>
            <a:endParaRPr lang="cs-CZ" altLang="cs-CZ" sz="1600" dirty="0">
              <a:solidFill>
                <a:srgbClr val="000000"/>
              </a:solidFill>
            </a:endParaRPr>
          </a:p>
          <a:p>
            <a:pPr>
              <a:defRPr/>
            </a:pPr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20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Koordinovaný přístup k sociálně vyloučeným lokalitám – KPSVL</a:t>
            </a: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468313" y="1990725"/>
            <a:ext cx="8496300" cy="68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cs-CZ" altLang="cs-CZ" sz="2000" b="1" i="1" dirty="0">
                <a:solidFill>
                  <a:schemeClr val="accent2"/>
                </a:solidFill>
              </a:rPr>
              <a:t>                               Jaké jsou výhody KPSVL?</a:t>
            </a:r>
          </a:p>
          <a:p>
            <a:pPr eaLnBrk="1" hangingPunct="1"/>
            <a:endParaRPr lang="cs-CZ" altLang="cs-CZ" sz="2000" b="1" i="1" dirty="0">
              <a:solidFill>
                <a:schemeClr val="accent2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1400" dirty="0">
                <a:solidFill>
                  <a:srgbClr val="000000"/>
                </a:solidFill>
              </a:rPr>
              <a:t>   </a:t>
            </a:r>
            <a:r>
              <a:rPr lang="cs-CZ" altLang="cs-CZ" sz="2000" b="1" dirty="0">
                <a:solidFill>
                  <a:srgbClr val="00B050"/>
                </a:solidFill>
              </a:rPr>
              <a:t>Odpovídající alokace </a:t>
            </a:r>
            <a:r>
              <a:rPr lang="cs-CZ" altLang="cs-CZ" sz="2000" b="1" dirty="0">
                <a:solidFill>
                  <a:srgbClr val="000000"/>
                </a:solidFill>
              </a:rPr>
              <a:t>finančních prostředků na lokálně definované potřeby (v SPSZ) – OP Z, IROP</a:t>
            </a:r>
          </a:p>
          <a:p>
            <a:pPr algn="just" eaLnBrk="1" hangingPunct="1"/>
            <a:endParaRPr lang="cs-CZ" altLang="cs-CZ" sz="2000" b="1" dirty="0">
              <a:solidFill>
                <a:srgbClr val="000000"/>
              </a:solidFill>
            </a:endParaRP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2000" b="1" dirty="0">
                <a:solidFill>
                  <a:srgbClr val="000000"/>
                </a:solidFill>
              </a:rPr>
              <a:t>  </a:t>
            </a:r>
            <a:r>
              <a:rPr lang="cs-CZ" altLang="cs-CZ" sz="2000" b="1" dirty="0">
                <a:solidFill>
                  <a:srgbClr val="00B050"/>
                </a:solidFill>
              </a:rPr>
              <a:t>Koordinace výzev </a:t>
            </a:r>
            <a:r>
              <a:rPr lang="cs-CZ" altLang="cs-CZ" sz="2000" b="1" dirty="0">
                <a:solidFill>
                  <a:srgbClr val="000000"/>
                </a:solidFill>
              </a:rPr>
              <a:t>– lepší provázání jednotlivých aktivit</a:t>
            </a:r>
          </a:p>
          <a:p>
            <a:pPr algn="just" eaLnBrk="1" hangingPunct="1"/>
            <a:endParaRPr lang="cs-CZ" altLang="cs-CZ" sz="2000" b="1" dirty="0">
              <a:solidFill>
                <a:srgbClr val="000000"/>
              </a:solidFill>
            </a:endParaRP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2000" b="1" dirty="0">
                <a:solidFill>
                  <a:srgbClr val="000000"/>
                </a:solidFill>
              </a:rPr>
              <a:t>  </a:t>
            </a:r>
            <a:r>
              <a:rPr lang="cs-CZ" altLang="cs-CZ" sz="2000" b="1" dirty="0">
                <a:solidFill>
                  <a:srgbClr val="00B050"/>
                </a:solidFill>
              </a:rPr>
              <a:t>Menší konkurence </a:t>
            </a:r>
            <a:r>
              <a:rPr lang="cs-CZ" altLang="cs-CZ" sz="2000" b="1" dirty="0">
                <a:solidFill>
                  <a:srgbClr val="000000"/>
                </a:solidFill>
              </a:rPr>
              <a:t>ve srovnání s otevřenými výzvami</a:t>
            </a:r>
          </a:p>
          <a:p>
            <a:pPr algn="just" eaLnBrk="1" hangingPunct="1">
              <a:buFont typeface="Arial" charset="0"/>
              <a:buChar char="•"/>
            </a:pPr>
            <a:endParaRPr lang="cs-CZ" altLang="cs-CZ" sz="2000" b="1" dirty="0">
              <a:solidFill>
                <a:srgbClr val="000000"/>
              </a:solidFill>
            </a:endParaRPr>
          </a:p>
          <a:p>
            <a:pPr algn="just" eaLnBrk="1" hangingPunct="1">
              <a:buFont typeface="Arial" charset="0"/>
              <a:buChar char="•"/>
            </a:pPr>
            <a:r>
              <a:rPr lang="cs-CZ" altLang="cs-CZ" sz="2000" b="1" dirty="0">
                <a:solidFill>
                  <a:srgbClr val="000000"/>
                </a:solidFill>
              </a:rPr>
              <a:t>  </a:t>
            </a:r>
            <a:r>
              <a:rPr lang="cs-CZ" altLang="cs-CZ" sz="2000" b="1" dirty="0">
                <a:solidFill>
                  <a:srgbClr val="00B050"/>
                </a:solidFill>
              </a:rPr>
              <a:t>Podpora ASZ </a:t>
            </a:r>
            <a:r>
              <a:rPr lang="cs-CZ" altLang="cs-CZ" sz="2000" b="1" dirty="0">
                <a:solidFill>
                  <a:srgbClr val="000000"/>
                </a:solidFill>
              </a:rPr>
              <a:t>– definování potřeb a vhodných opatření, příprava projektových záměrů a žádostí o  dotace</a:t>
            </a:r>
          </a:p>
          <a:p>
            <a:pPr eaLnBrk="1" hangingPunct="1"/>
            <a:r>
              <a:rPr lang="cs-CZ" altLang="cs-CZ" sz="2000" b="1" i="1" dirty="0">
                <a:solidFill>
                  <a:srgbClr val="000000"/>
                </a:solidFill>
              </a:rPr>
              <a:t> </a:t>
            </a:r>
            <a:endParaRPr lang="cs-CZ" altLang="cs-CZ" sz="2000" b="1" dirty="0">
              <a:solidFill>
                <a:srgbClr val="000000"/>
              </a:solidFill>
            </a:endParaRPr>
          </a:p>
          <a:p>
            <a:pPr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b="1" i="1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400" b="1" dirty="0">
              <a:solidFill>
                <a:srgbClr val="000000"/>
              </a:solidFill>
            </a:endParaRPr>
          </a:p>
          <a:p>
            <a:pPr algn="just" eaLnBrk="1" hangingPunct="1"/>
            <a:endParaRPr lang="cs-CZ" altLang="cs-CZ" sz="1500" dirty="0">
              <a:solidFill>
                <a:srgbClr val="000000"/>
              </a:solidFill>
            </a:endParaRPr>
          </a:p>
          <a:p>
            <a:pPr eaLnBrk="1" hangingPunct="1"/>
            <a:endParaRPr lang="cs-CZ" altLang="cs-CZ" sz="1600" dirty="0">
              <a:solidFill>
                <a:srgbClr val="000000"/>
              </a:solidFill>
            </a:endParaRPr>
          </a:p>
          <a:p>
            <a:pPr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  <p:sp>
        <p:nvSpPr>
          <p:cNvPr id="6148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73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000" b="1">
                <a:solidFill>
                  <a:srgbClr val="FF0000"/>
                </a:solidFill>
                <a:ea typeface="ＭＳ Ｐゴシック" panose="020B0600070205080204" pitchFamily="34" charset="-128"/>
              </a:rPr>
              <a:t>                                              OPZ - výzvy</a:t>
            </a:r>
          </a:p>
        </p:txBody>
      </p:sp>
      <p:sp>
        <p:nvSpPr>
          <p:cNvPr id="67587" name="Text Box 5"/>
          <p:cNvSpPr txBox="1">
            <a:spLocks noChangeArrowheads="1"/>
          </p:cNvSpPr>
          <p:nvPr/>
        </p:nvSpPr>
        <p:spPr bwMode="auto">
          <a:xfrm>
            <a:off x="323850" y="1522413"/>
            <a:ext cx="8135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b="1">
                <a:solidFill>
                  <a:srgbClr val="000000"/>
                </a:solidFill>
                <a:ea typeface="ＭＳ Ｐゴシック" panose="020B0600070205080204" pitchFamily="34" charset="-128"/>
              </a:rPr>
              <a:t>              </a:t>
            </a: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b="1">
                <a:solidFill>
                  <a:srgbClr val="000000"/>
                </a:solidFill>
                <a:ea typeface="ＭＳ Ｐゴシック" panose="020B0600070205080204" pitchFamily="34" charset="-128"/>
              </a:rPr>
              <a:t>                    Prioritní osa 2  - Sociální začleňování a boj s chudobou</a:t>
            </a: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cs-CZ" altLang="cs-CZ" b="1">
              <a:solidFill>
                <a:srgbClr val="5F5F5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179388" y="2227263"/>
            <a:ext cx="8785225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cs-CZ" altLang="cs-CZ" sz="1400" u="sng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 b="1" u="sng">
                <a:solidFill>
                  <a:srgbClr val="FF0000"/>
                </a:solidFill>
                <a:ea typeface="ＭＳ Ｐゴシック" panose="020B0600070205080204" pitchFamily="34" charset="-128"/>
              </a:rPr>
              <a:t>Lokality – 1. a 2. vlna </a:t>
            </a:r>
          </a:p>
          <a:p>
            <a:pPr algn="ctr" defTabSz="914400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cs-CZ" altLang="cs-CZ" sz="1400" b="1" u="sng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 b="1" u="sng">
                <a:solidFill>
                  <a:srgbClr val="FF0000"/>
                </a:solidFill>
                <a:ea typeface="ＭＳ Ｐゴシック" panose="020B0600070205080204" pitchFamily="34" charset="-128"/>
              </a:rPr>
              <a:t>Výzva č. 26 a 42  </a:t>
            </a:r>
            <a:endParaRPr lang="cs-CZ" altLang="cs-CZ" sz="14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l-PL" altLang="cs-CZ" sz="1400" b="1">
                <a:solidFill>
                  <a:srgbClr val="000000"/>
                </a:solidFill>
                <a:ea typeface="ＭＳ Ｐゴシック" panose="020B0600070205080204" pitchFamily="34" charset="-128"/>
              </a:rPr>
              <a:t>Míra podpory – rozpad zdrojů financování </a:t>
            </a:r>
            <a:endParaRPr lang="pl-PL" altLang="cs-CZ" sz="140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Pro NNO: EU 85 %, státní rozpočet 15 %, žadatel 0%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Pro podnikající subjekty: EU 85 %, státní rozpočet 0 %, žadatel 15 %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B050"/>
                </a:solidFill>
                <a:ea typeface="ＭＳ Ｐゴシック" panose="020B0600070205080204" pitchFamily="34" charset="-128"/>
              </a:rPr>
              <a:t>Pro územně samosprávní celky a jejich zřizované organizace</a:t>
            </a: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: EU 85 %, státní rozpočet 10 %, </a:t>
            </a:r>
            <a:r>
              <a:rPr lang="cs-CZ" altLang="cs-CZ" sz="1400">
                <a:solidFill>
                  <a:srgbClr val="00B050"/>
                </a:solidFill>
                <a:ea typeface="ＭＳ Ｐゴシック" panose="020B0600070205080204" pitchFamily="34" charset="-128"/>
              </a:rPr>
              <a:t>žadatel 5 %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cs-CZ" altLang="cs-CZ" sz="16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 b="1">
                <a:solidFill>
                  <a:srgbClr val="000000"/>
                </a:solidFill>
                <a:ea typeface="ＭＳ Ｐゴシック" panose="020B0600070205080204" pitchFamily="34" charset="-128"/>
              </a:rPr>
              <a:t>Maximální a minimální výše celkových způsobilých výdajů projektu </a:t>
            </a:r>
            <a:endParaRPr lang="cs-CZ" altLang="cs-CZ" sz="140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l-PL" altLang="cs-CZ" sz="1400" b="1">
                <a:solidFill>
                  <a:srgbClr val="000000"/>
                </a:solidFill>
                <a:ea typeface="ＭＳ Ｐゴシック" panose="020B0600070205080204" pitchFamily="34" charset="-128"/>
              </a:rPr>
              <a:t>Pro projekty s aktivitami mimo sociální podnikání: </a:t>
            </a:r>
            <a:endParaRPr lang="pl-PL" altLang="cs-CZ" sz="140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Minimální výše celkových způsobilých výdajů projektu:          1 000 000 Kč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Maximální výše celkových způsobilých výdajů projektu:       20 000 000 Kč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cs-CZ" altLang="cs-CZ" sz="140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pl-PL" altLang="cs-CZ" sz="1400" b="1">
                <a:solidFill>
                  <a:srgbClr val="000000"/>
                </a:solidFill>
                <a:ea typeface="ＭＳ Ｐゴシック" panose="020B0600070205080204" pitchFamily="34" charset="-128"/>
              </a:rPr>
              <a:t>Pro projekty s aktivitami sociálního podnikání: </a:t>
            </a:r>
            <a:endParaRPr lang="pl-PL" altLang="cs-CZ" sz="140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Minimální výše celkových způsobilých výdajů projektu:            500 000 Kč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cs-CZ" altLang="cs-CZ" sz="1400">
                <a:solidFill>
                  <a:srgbClr val="000000"/>
                </a:solidFill>
                <a:ea typeface="ＭＳ Ｐゴシック" panose="020B0600070205080204" pitchFamily="34" charset="-128"/>
              </a:rPr>
              <a:t>Maximální výše celkových způsobilých výdajů projektu:        6 000 000 Kč 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en-GB" altLang="cs-CZ" sz="1500">
              <a:solidFill>
                <a:srgbClr val="5F5F5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8197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>
              <a:solidFill>
                <a:srgbClr val="000000"/>
              </a:solidFill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6309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51520" y="1628800"/>
            <a:ext cx="8820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b="1" dirty="0">
                <a:solidFill>
                  <a:srgbClr val="000000"/>
                </a:solidFill>
              </a:rPr>
              <a:t>Podpora sociálního začleňování osob a skupin osob sociálně vyloučených či sociálním vyloučením ohrožených prostřednictvím sociálních služeb.</a:t>
            </a:r>
            <a:br>
              <a:rPr lang="cs-CZ" b="1" dirty="0">
                <a:solidFill>
                  <a:srgbClr val="000000"/>
                </a:solidFill>
              </a:rPr>
            </a:br>
            <a:r>
              <a:rPr lang="cs-CZ" b="1" dirty="0">
                <a:solidFill>
                  <a:srgbClr val="000000"/>
                </a:solidFill>
              </a:rPr>
              <a:t>Podporovány budou tyto druhy a formy sociálních služeb poskytované podle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b="1" dirty="0">
                <a:solidFill>
                  <a:srgbClr val="000000"/>
                </a:solidFill>
              </a:rPr>
              <a:t>zákona č.108/2006 Sb., o sociálních službách, ve znění pozdějších předpisů:</a:t>
            </a:r>
          </a:p>
          <a:p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sociálně aktivizační služby pro rodiny s dětmi,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terénní programy,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nízkoprahová zařízení pro děti a mládež (pouze osoby ve věku 15 až 26 let),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odborné sociální poradenství,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sociální rehabilitace – pouze terénní a ambulantní forma,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azylové domy,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- domy na půl cesty</a:t>
            </a:r>
            <a:br>
              <a:rPr lang="cs-CZ" dirty="0">
                <a:solidFill>
                  <a:srgbClr val="000000"/>
                </a:solidFill>
              </a:rPr>
            </a:br>
            <a:endParaRPr lang="cs-CZ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1257456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000" b="1" dirty="0"/>
              <a:t>Podpora komunitní sociální práce, podpora specifických nástrojů k prevenci a řešení problémů v sociálně vyloučených lokalitách, zejména komunitní práce včetně podpory koordinační role obcí v této oblasti; zapojování osob ohrožených sociálním vyloučením nebo sociálně vyloučených do prevence a do rozhodovacích procesů na místní úrovni, podpora a rozvoj participativních metod práce s cílovou skupinou.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2148056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2957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Propojování podpory v oblasti bydlení, zaměstnání, sociální práce a zdravotní péče</a:t>
            </a:r>
            <a:br>
              <a:rPr lang="cs-CZ" dirty="0"/>
            </a:br>
            <a:r>
              <a:rPr lang="cs-CZ" b="1" dirty="0"/>
              <a:t>prostřednictvím činnosti sociálního pracovníka při práci s cílovou skupinou;</a:t>
            </a:r>
            <a:br>
              <a:rPr lang="cs-CZ" dirty="0"/>
            </a:br>
            <a:r>
              <a:rPr lang="cs-CZ" b="1" dirty="0"/>
              <a:t>podpora partnerských projektů v sociální oblasti propojující různé úrovně veřejné</a:t>
            </a:r>
            <a:br>
              <a:rPr lang="cs-CZ" dirty="0"/>
            </a:br>
            <a:r>
              <a:rPr lang="cs-CZ" b="1" dirty="0"/>
              <a:t>správy a další instituce; posilování informovanosti a efektivní komunikace o</a:t>
            </a:r>
            <a:br>
              <a:rPr lang="cs-CZ" dirty="0"/>
            </a:br>
            <a:r>
              <a:rPr lang="cs-CZ" b="1" dirty="0"/>
              <a:t>problematice sociálního vyloučení u všech relevantních aktérů; vznik a rozvoj</a:t>
            </a:r>
            <a:br>
              <a:rPr lang="cs-CZ" dirty="0"/>
            </a:br>
            <a:r>
              <a:rPr lang="cs-CZ" b="1" dirty="0"/>
              <a:t>nástrojů na podporu sociálního začleňování jako prevence prostorového</a:t>
            </a:r>
            <a:br>
              <a:rPr lang="cs-CZ" dirty="0"/>
            </a:br>
            <a:r>
              <a:rPr lang="cs-CZ" b="1" dirty="0"/>
              <a:t>vyloučení, vzniku sociálně vyloučených lokalit a bezdomovectví</a:t>
            </a:r>
            <a:r>
              <a:rPr lang="cs-CZ" dirty="0"/>
              <a:t>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3802195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Podpora profesionální realizace sociální práce jako aktivity zaměřené na pomoc jednotlivcům, skupinám či komunitám zlepšit nebo obnovit jejich schopnost sociálního fungování v jejich přirozeném prostředí (podpora využití specifických metod a technik sociální práce a individualizovaného přístupu, podpora výkonu sociální práce se zaměřením na identifikaci potřeb osob sociálně vyloučených či sociálním vyloučením ohrožených na úrovni odborných postupů při případové práci, metodické činnosti a koordinaci nástrojů pomoci, apod.)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1083616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Aktivizační, asistenční a motivační programy (na podporu rodičovských kompetencí, získávání základních sociálních a profesních dovedností, uplatnění se na trhu práce, apod.), které přispívají k sociálnímu začleňování nebo prevenci sociálního vyloučení.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3277165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Aktivity směřující k podpoře mladým lidem ze sociálně znevýhodněného prostředí při vstupu do samostatného života po ukončení nebo i v průběhu jejich vzdělávání (zejména pokud pocházejí ze sociálně znevýhodněného prostředí, náhradní rodinné péče nebo ústavní péče, tj. školských zařízení pro výkon ústavní nebo ochranné výchovy, popř. jiných zařízení pro péči o děti a mládež).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318159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altLang="cs-CZ" sz="2800" dirty="0">
                <a:solidFill>
                  <a:srgbClr val="FF6600"/>
                </a:solidFill>
              </a:rPr>
            </a:br>
            <a:br>
              <a:rPr lang="cs-CZ" altLang="cs-CZ" sz="2800" dirty="0">
                <a:solidFill>
                  <a:srgbClr val="FF6600"/>
                </a:solidFill>
              </a:rPr>
            </a:br>
            <a:r>
              <a:rPr lang="cs-CZ" altLang="cs-CZ" sz="2800" dirty="0">
                <a:solidFill>
                  <a:srgbClr val="FF6600"/>
                </a:solidFill>
              </a:rPr>
              <a:t>    </a:t>
            </a:r>
            <a:r>
              <a:rPr lang="cs-CZ" altLang="cs-CZ" sz="2800" dirty="0">
                <a:solidFill>
                  <a:srgbClr val="FF0000"/>
                </a:solidFill>
              </a:rPr>
              <a:t>Co je Agentura pro sociální začleňování</a:t>
            </a:r>
            <a:endParaRPr lang="cs-CZ" b="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500"/>
              </a:spcBef>
              <a:buFont typeface="Wingdings" charset="2"/>
              <a:buChar char=""/>
            </a:pPr>
            <a:endParaRPr lang="cs-CZ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500"/>
              </a:spcBef>
              <a:buFont typeface="Wingdings" charset="2"/>
              <a:buChar char=""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Odbor Úřadu vlády, sekce lidských práv</a:t>
            </a:r>
          </a:p>
          <a:p>
            <a:pPr>
              <a:spcBef>
                <a:spcPts val="600"/>
              </a:spcBef>
              <a:buFont typeface="Wingdings" charset="2"/>
              <a:buChar char=""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ministr pro lidská práva Jiří Dienstbier</a:t>
            </a:r>
          </a:p>
          <a:p>
            <a:pPr marL="341313">
              <a:spcBef>
                <a:spcPts val="600"/>
              </a:spcBef>
              <a:buNone/>
            </a:pP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Wingdings" charset="2"/>
              <a:buChar char=""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Poslání Agentury:</a:t>
            </a:r>
          </a:p>
          <a:p>
            <a:pPr>
              <a:buFont typeface="Arial" charset="0"/>
              <a:buChar char="•"/>
            </a:pP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podpora obcí v procesu sociálního začleňování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podpora subjektů na místní úrovni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nadresortní přístup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propojování veřejné správy a neziskového sektoru</a:t>
            </a:r>
          </a:p>
          <a:p>
            <a:pPr>
              <a:spcBef>
                <a:spcPts val="500"/>
              </a:spcBef>
              <a:buFont typeface="Arial" charset="0"/>
              <a:buChar char="•"/>
            </a:pPr>
            <a:r>
              <a:rPr lang="pl-PL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spolupracující lokality: od r. 2008 již 50+, aktuálně </a:t>
            </a:r>
            <a:r>
              <a:rPr lang="pl-PL" altLang="cs-CZ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pl-PL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v rámci Koordinovaného přístupu k sociálně vyloučeným lokalitám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38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Aktivity a programy sekundární a terciární prevence pro osoby ohrožené závislostmi nebo osoby závislé na návykových látkách.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3916186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Programy právní a finanční gramotnosti a na prevenci a řešení zadluženosti a předluženosti (včetně poradenství), aktivity zaměřené na předcházení ekonomické</a:t>
            </a:r>
          </a:p>
          <a:p>
            <a:pPr algn="just">
              <a:lnSpc>
                <a:spcPct val="150000"/>
              </a:lnSpc>
            </a:pPr>
            <a:r>
              <a:rPr lang="cs-CZ" b="1" dirty="0"/>
              <a:t>nestability osob z cílové skupiny.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590524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67544" y="2204864"/>
            <a:ext cx="8312493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b="1" dirty="0"/>
              <a:t>Aktivity přispívající k boji s diskriminací (např. vzdělávací aktivity zaměřené na </a:t>
            </a:r>
            <a:r>
              <a:rPr lang="cs-CZ" b="1" dirty="0" err="1"/>
              <a:t>destigmatizaci</a:t>
            </a:r>
            <a:r>
              <a:rPr lang="cs-CZ" b="1" dirty="0"/>
              <a:t> cílové skupiny, na informování o příčinách, formách diskriminace a způsobech prevence a odstraňování diskriminace, poskytování poradenství cílovým skupinám týkající se nediskriminace a rozvoj různých forem služeb pro oběti diskriminace).</a:t>
            </a:r>
            <a:endParaRPr lang="cs-CZ" sz="20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59632" y="1052736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Podporované aktivity – výzva OP Z č.42 (KPSVL)</a:t>
            </a:r>
          </a:p>
        </p:txBody>
      </p:sp>
    </p:spTree>
    <p:extLst>
      <p:ext uri="{BB962C8B-B14F-4D97-AF65-F5344CB8AC3E}">
        <p14:creationId xmlns:p14="http://schemas.microsoft.com/office/powerpoint/2010/main" val="821249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54801" y="951392"/>
            <a:ext cx="11398801" cy="5789976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187624" y="583853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/>
              <a:t>Příklad plánovaných intervencí – SPSZ Moravský Beroun</a:t>
            </a:r>
          </a:p>
        </p:txBody>
      </p:sp>
    </p:spTree>
    <p:extLst>
      <p:ext uri="{BB962C8B-B14F-4D97-AF65-F5344CB8AC3E}">
        <p14:creationId xmlns:p14="http://schemas.microsoft.com/office/powerpoint/2010/main" val="2097949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>
                <a:solidFill>
                  <a:srgbClr val="5F5F5F"/>
                </a:solidFill>
              </a:rPr>
              <a:t> 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468313" y="1865313"/>
            <a:ext cx="84963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endParaRPr lang="cs-CZ" altLang="cs-CZ" sz="20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cs-CZ" altLang="cs-CZ" sz="2000" b="1" dirty="0">
                <a:solidFill>
                  <a:srgbClr val="FF0000"/>
                </a:solidFill>
              </a:rPr>
              <a:t>Děkuji za pozornost</a:t>
            </a:r>
            <a:r>
              <a:rPr lang="cs-CZ" altLang="cs-CZ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lang="cs-CZ" altLang="cs-CZ" sz="2000" b="1" dirty="0">
              <a:solidFill>
                <a:srgbClr val="FF0000"/>
              </a:solidFill>
            </a:endParaRPr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ctr" eaLnBrk="1" hangingPunct="1"/>
            <a:r>
              <a:rPr lang="cs-CZ" altLang="cs-CZ" sz="1400" b="1" i="1" dirty="0"/>
              <a:t>Mgr. Břetislav Fiala</a:t>
            </a:r>
          </a:p>
          <a:p>
            <a:pPr algn="ctr" eaLnBrk="1" hangingPunct="1"/>
            <a:r>
              <a:rPr lang="cs-CZ" altLang="cs-CZ" sz="1400" i="1" dirty="0"/>
              <a:t>lokální konzultant pro Jesenicko a Moravský Beroun</a:t>
            </a:r>
          </a:p>
          <a:p>
            <a:pPr algn="ctr" eaLnBrk="1" hangingPunct="1"/>
            <a:endParaRPr lang="cs-CZ" altLang="cs-CZ" sz="1400" i="1" dirty="0"/>
          </a:p>
          <a:p>
            <a:pPr algn="ctr" eaLnBrk="1" hangingPunct="1"/>
            <a:r>
              <a:rPr lang="cs-CZ" altLang="cs-CZ" sz="1400" i="1" dirty="0"/>
              <a:t> </a:t>
            </a:r>
            <a:r>
              <a:rPr lang="fr-FR" sz="1400" dirty="0"/>
              <a:t>+420 </a:t>
            </a:r>
            <a:r>
              <a:rPr lang="cs-CZ" sz="1400" dirty="0"/>
              <a:t>702 087 866</a:t>
            </a:r>
          </a:p>
          <a:p>
            <a:pPr algn="ctr" eaLnBrk="1" hangingPunct="1"/>
            <a:r>
              <a:rPr lang="cs-CZ" sz="1400" u="sng" dirty="0" err="1">
                <a:hlinkClick r:id="rId3"/>
              </a:rPr>
              <a:t>fiala.bretislav</a:t>
            </a:r>
            <a:r>
              <a:rPr lang="fr-FR" sz="1400" u="sng" dirty="0">
                <a:hlinkClick r:id="rId3"/>
              </a:rPr>
              <a:t>@vlada.cz</a:t>
            </a:r>
            <a:r>
              <a:rPr lang="fr-FR" sz="1400" dirty="0">
                <a:hlinkClick r:id="rId3"/>
              </a:rPr>
              <a:t> </a:t>
            </a:r>
            <a:endParaRPr lang="cs-CZ" altLang="cs-CZ" sz="1400" i="1" dirty="0"/>
          </a:p>
          <a:p>
            <a:pPr algn="just" eaLnBrk="1" hangingPunct="1"/>
            <a:endParaRPr lang="cs-CZ" altLang="cs-CZ" sz="1400" i="1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dirty="0"/>
          </a:p>
          <a:p>
            <a:pPr algn="just" eaLnBrk="1" hangingPunct="1"/>
            <a:endParaRPr lang="cs-CZ" altLang="cs-CZ" sz="1400" b="1" dirty="0"/>
          </a:p>
          <a:p>
            <a:pPr algn="just" eaLnBrk="1" hangingPunct="1"/>
            <a:endParaRPr lang="cs-CZ" altLang="cs-CZ" sz="1500" dirty="0"/>
          </a:p>
          <a:p>
            <a:pPr eaLnBrk="1" hangingPunct="1"/>
            <a:endParaRPr lang="cs-CZ" altLang="cs-CZ" sz="1600" dirty="0"/>
          </a:p>
          <a:p>
            <a:pPr eaLnBrk="1" hangingPunct="1"/>
            <a:endParaRPr lang="en-GB" altLang="cs-CZ" sz="15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8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849630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5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           Struktura Agentury pro sociální začleňování od 1. 1. 2016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23850" y="1874184"/>
            <a:ext cx="8496300" cy="4249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 marL="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cs-CZ" altLang="cs-CZ" sz="2000" b="1" dirty="0">
                <a:latin typeface="Arial"/>
              </a:rPr>
              <a:t>oddělení lokálních koncepcí a sociálního začleňování</a:t>
            </a:r>
          </a:p>
          <a:p>
            <a:pPr>
              <a:spcBef>
                <a:spcPts val="1200"/>
              </a:spcBef>
            </a:pPr>
            <a:r>
              <a:rPr lang="cs-CZ" altLang="cs-CZ" sz="2000" b="1" dirty="0">
                <a:latin typeface="Arial"/>
              </a:rPr>
              <a:t>oddělení řízení a koordinace</a:t>
            </a:r>
          </a:p>
          <a:p>
            <a:pPr>
              <a:spcBef>
                <a:spcPts val="1200"/>
              </a:spcBef>
            </a:pPr>
            <a:r>
              <a:rPr lang="cs-CZ" altLang="cs-CZ" sz="2000" b="1" dirty="0">
                <a:latin typeface="Arial"/>
              </a:rPr>
              <a:t>oddělení výzkumů, analýz a komunikace</a:t>
            </a:r>
          </a:p>
          <a:p>
            <a:pPr>
              <a:spcBef>
                <a:spcPts val="1200"/>
              </a:spcBef>
            </a:pPr>
            <a:r>
              <a:rPr lang="cs-CZ" altLang="cs-CZ" sz="2000" b="1" dirty="0">
                <a:solidFill>
                  <a:schemeClr val="tx1"/>
                </a:solidFill>
                <a:latin typeface="Arial"/>
              </a:rPr>
              <a:t>oddělení regionální centrum Západ - Ústí nad Labem</a:t>
            </a:r>
          </a:p>
          <a:p>
            <a:r>
              <a:rPr lang="cs-CZ" altLang="cs-CZ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</a:rPr>
              <a:t>kraje: Ústecký, Karlovarský, Plzeňský</a:t>
            </a:r>
          </a:p>
          <a:p>
            <a:pPr>
              <a:spcBef>
                <a:spcPts val="1200"/>
              </a:spcBef>
            </a:pPr>
            <a:r>
              <a:rPr lang="cs-CZ" altLang="cs-CZ" sz="2000" b="1" dirty="0">
                <a:solidFill>
                  <a:schemeClr val="tx1"/>
                </a:solidFill>
                <a:latin typeface="Arial"/>
              </a:rPr>
              <a:t>oddělení regionální centrum Východ - Ostrava</a:t>
            </a:r>
          </a:p>
          <a:p>
            <a:r>
              <a:rPr lang="cs-CZ" altLang="cs-CZ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</a:rPr>
              <a:t>kraje: Moravsko-slezský, Olomoucký, Jihomoravský, Zlínský</a:t>
            </a:r>
          </a:p>
          <a:p>
            <a:pPr>
              <a:spcBef>
                <a:spcPts val="1200"/>
              </a:spcBef>
            </a:pPr>
            <a:r>
              <a:rPr lang="cs-CZ" altLang="cs-CZ" sz="2000" b="1" dirty="0">
                <a:solidFill>
                  <a:schemeClr val="tx1"/>
                </a:solidFill>
                <a:latin typeface="Arial"/>
              </a:rPr>
              <a:t>oddělení regionální centrum Střed - Praha </a:t>
            </a:r>
          </a:p>
          <a:p>
            <a:r>
              <a:rPr lang="cs-CZ" altLang="cs-CZ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/>
              </a:rPr>
              <a:t>kraje: Praha, Vysočina, Jihočeský, Královéhradecký, Pardubický, Liberecký, Středočeský</a:t>
            </a:r>
          </a:p>
          <a:p>
            <a:pPr lvl="1"/>
            <a:endParaRPr lang="cs-CZ" altLang="cs-CZ" sz="2000" dirty="0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468313" y="1700213"/>
            <a:ext cx="8207375" cy="158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315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>
                <a:solidFill>
                  <a:srgbClr val="FF0000"/>
                </a:solidFill>
              </a:rPr>
              <a:t>Sociálně vyloučené lokality v ČR</a:t>
            </a:r>
            <a:br>
              <a:rPr lang="cs-CZ" altLang="cs-CZ" sz="2000" b="1" dirty="0">
                <a:solidFill>
                  <a:srgbClr val="FF0000"/>
                </a:solidFill>
              </a:rPr>
            </a:br>
            <a:endParaRPr lang="cs-CZ" altLang="en-US" dirty="0">
              <a:latin typeface="Calibri" pitchFamily="34" charset="0"/>
            </a:endParaRPr>
          </a:p>
        </p:txBody>
      </p:sp>
      <p:pic>
        <p:nvPicPr>
          <p:cNvPr id="6147" name="Picture 1"/>
          <p:cNvPicPr>
            <a:picLocks noGrp="1" noChangeAspect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120775"/>
            <a:ext cx="7119937" cy="5033963"/>
          </a:xfrm>
        </p:spPr>
      </p:pic>
    </p:spTree>
    <p:extLst>
      <p:ext uri="{BB962C8B-B14F-4D97-AF65-F5344CB8AC3E}">
        <p14:creationId xmlns:p14="http://schemas.microsoft.com/office/powerpoint/2010/main" val="468775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23850" y="1125538"/>
            <a:ext cx="84963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spcBef>
                <a:spcPts val="1250"/>
              </a:spcBef>
            </a:pPr>
            <a:r>
              <a:rPr lang="cs-CZ" altLang="cs-CZ" sz="2000" b="1" dirty="0">
                <a:solidFill>
                  <a:srgbClr val="FF3333"/>
                </a:solidFill>
              </a:rPr>
              <a:t>Lokality Agentury    +</a:t>
            </a:r>
            <a:r>
              <a:rPr lang="cs-CZ" altLang="cs-CZ" sz="2000" b="1" dirty="0">
                <a:solidFill>
                  <a:srgbClr val="5F5F5F"/>
                </a:solidFill>
              </a:rPr>
              <a:t>    </a:t>
            </a:r>
            <a:r>
              <a:rPr lang="cs-CZ" altLang="cs-CZ" sz="2000" b="1" dirty="0">
                <a:solidFill>
                  <a:srgbClr val="FF3333"/>
                </a:solidFill>
              </a:rPr>
              <a:t>KPSVL  </a:t>
            </a:r>
            <a:r>
              <a:rPr lang="cs-CZ" altLang="cs-CZ" sz="1600" dirty="0">
                <a:solidFill>
                  <a:srgbClr val="FF3333"/>
                </a:solidFill>
              </a:rPr>
              <a:t>( 1.vlna, </a:t>
            </a:r>
            <a:r>
              <a:rPr lang="cs-CZ" altLang="cs-CZ" sz="1600" dirty="0">
                <a:solidFill>
                  <a:srgbClr val="009933"/>
                </a:solidFill>
              </a:rPr>
              <a:t>2.vlna, </a:t>
            </a:r>
            <a:r>
              <a:rPr lang="cs-CZ" altLang="cs-CZ" sz="1600" dirty="0">
                <a:solidFill>
                  <a:srgbClr val="0000CC"/>
                </a:solidFill>
              </a:rPr>
              <a:t>3. vlna, </a:t>
            </a:r>
            <a:r>
              <a:rPr lang="cs-CZ" altLang="cs-CZ" sz="1600" dirty="0">
                <a:solidFill>
                  <a:srgbClr val="7030A0"/>
                </a:solidFill>
              </a:rPr>
              <a:t>4. vlna</a:t>
            </a:r>
            <a:r>
              <a:rPr lang="cs-CZ" altLang="cs-CZ" sz="1600" dirty="0">
                <a:solidFill>
                  <a:srgbClr val="0000CC"/>
                </a:solidFill>
              </a:rPr>
              <a:t>, …..)</a:t>
            </a:r>
            <a:r>
              <a:rPr lang="cs-CZ" altLang="cs-CZ" sz="2000" b="1" dirty="0">
                <a:solidFill>
                  <a:srgbClr val="5F5F5F"/>
                </a:solidFill>
              </a:rPr>
              <a:t> 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468313" y="1700213"/>
            <a:ext cx="8207375" cy="1587"/>
          </a:xfrm>
          <a:prstGeom prst="line">
            <a:avLst/>
          </a:prstGeom>
          <a:noFill/>
          <a:ln w="9360" cap="sq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>
              <a:solidFill>
                <a:srgbClr val="0000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51520" y="1700213"/>
            <a:ext cx="424428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Od roku 2013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Nové Sedlo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FF6600"/>
                </a:solidFill>
              </a:rPr>
              <a:t>Odry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 err="1">
                <a:solidFill>
                  <a:srgbClr val="FF6600"/>
                </a:solidFill>
              </a:rPr>
              <a:t>Osoblažsko</a:t>
            </a:r>
            <a:endParaRPr lang="cs-CZ" altLang="cs-CZ" sz="1600" b="1" dirty="0">
              <a:solidFill>
                <a:srgbClr val="FF6600"/>
              </a:solidFill>
            </a:endParaRP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00CC33"/>
                </a:solidFill>
              </a:rPr>
              <a:t>Ralsko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Rumburk a Staré Křečany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Šternberk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00CC33"/>
                </a:solidFill>
              </a:rPr>
              <a:t>Velké Hamry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 err="1">
                <a:solidFill>
                  <a:srgbClr val="009933"/>
                </a:solidFill>
              </a:rPr>
              <a:t>Žluticko</a:t>
            </a:r>
            <a:endParaRPr lang="cs-CZ" altLang="cs-CZ" sz="1600" b="1" dirty="0">
              <a:solidFill>
                <a:srgbClr val="009933"/>
              </a:solidFill>
            </a:endParaRP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FF6600"/>
                </a:solidFill>
              </a:rPr>
              <a:t>Dubí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Frýdek – Místek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/>
              <a:t>Jaroměř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3333FF"/>
                </a:solidFill>
              </a:rPr>
              <a:t>Kraslice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FF6600"/>
                </a:solidFill>
              </a:rPr>
              <a:t>Krnov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009933"/>
                </a:solidFill>
              </a:rPr>
              <a:t>Mikulovice - Jesenicko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009900"/>
                </a:solidFill>
              </a:rPr>
              <a:t>Moravský Beroun</a:t>
            </a: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 err="1">
                <a:solidFill>
                  <a:srgbClr val="009933"/>
                </a:solidFill>
              </a:rPr>
              <a:t>Poběžovicko</a:t>
            </a:r>
            <a:endParaRPr lang="cs-CZ" altLang="cs-CZ" sz="1600" b="1" dirty="0">
              <a:solidFill>
                <a:srgbClr val="009933"/>
              </a:solidFill>
            </a:endParaRPr>
          </a:p>
          <a:p>
            <a:pPr marL="342900">
              <a:lnSpc>
                <a:spcPct val="80000"/>
              </a:lnSpc>
              <a:spcBef>
                <a:spcPts val="400"/>
              </a:spcBef>
            </a:pPr>
            <a:r>
              <a:rPr lang="cs-CZ" altLang="cs-CZ" sz="1600" b="1" dirty="0">
                <a:solidFill>
                  <a:srgbClr val="FF6600"/>
                </a:solidFill>
              </a:rPr>
              <a:t>Štětí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915816" y="1714500"/>
            <a:ext cx="590433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6550" indent="-33655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indent="0">
              <a:spcBef>
                <a:spcPts val="400"/>
              </a:spcBef>
            </a:pPr>
            <a:r>
              <a:rPr lang="cs-CZ" altLang="cs-CZ" sz="1600" b="1" dirty="0"/>
              <a:t>Od roku 2014             Od roku 2015          Od roku 2016</a:t>
            </a:r>
          </a:p>
          <a:p>
            <a:pPr marL="342900">
              <a:spcBef>
                <a:spcPts val="450"/>
              </a:spcBef>
            </a:pPr>
            <a:r>
              <a:rPr lang="cs-CZ" altLang="cs-CZ" sz="1600" b="1" dirty="0" err="1">
                <a:solidFill>
                  <a:srgbClr val="00B050"/>
                </a:solidFill>
              </a:rPr>
              <a:t>Vrbensko</a:t>
            </a:r>
            <a:r>
              <a:rPr lang="cs-CZ" altLang="cs-CZ" sz="1600" b="1" dirty="0">
                <a:solidFill>
                  <a:srgbClr val="00B050"/>
                </a:solidFill>
              </a:rPr>
              <a:t>                    </a:t>
            </a:r>
            <a:r>
              <a:rPr lang="cs-CZ" altLang="cs-CZ" sz="1600" b="1" dirty="0">
                <a:solidFill>
                  <a:srgbClr val="FF6600"/>
                </a:solidFill>
              </a:rPr>
              <a:t>Obrnice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Nový Bor</a:t>
            </a:r>
          </a:p>
          <a:p>
            <a:pPr marL="342900">
              <a:spcBef>
                <a:spcPts val="450"/>
              </a:spcBef>
            </a:pPr>
            <a:r>
              <a:rPr lang="cs-CZ" altLang="cs-CZ" sz="1600" b="1" dirty="0">
                <a:solidFill>
                  <a:srgbClr val="FF6600"/>
                </a:solidFill>
              </a:rPr>
              <a:t>Ostrava                       </a:t>
            </a:r>
            <a:r>
              <a:rPr lang="cs-CZ" altLang="cs-CZ" sz="1600" b="1" dirty="0">
                <a:solidFill>
                  <a:srgbClr val="333399"/>
                </a:solidFill>
              </a:rPr>
              <a:t>Brno     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Budišov -Vítkov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FF9933"/>
                </a:solidFill>
              </a:rPr>
              <a:t>Veselí nad Moravou   </a:t>
            </a:r>
            <a:r>
              <a:rPr lang="cs-CZ" altLang="cs-CZ" sz="1600" b="1" dirty="0">
                <a:solidFill>
                  <a:srgbClr val="009900"/>
                </a:solidFill>
              </a:rPr>
              <a:t>Bruntál 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Chomutov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009933"/>
                </a:solidFill>
              </a:rPr>
              <a:t>České Velenice           </a:t>
            </a:r>
            <a:r>
              <a:rPr lang="cs-CZ" altLang="cs-CZ" sz="1600" b="1" dirty="0">
                <a:solidFill>
                  <a:srgbClr val="0000CC"/>
                </a:solidFill>
              </a:rPr>
              <a:t>Děčín    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Most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009900"/>
                </a:solidFill>
              </a:rPr>
              <a:t>Příbram                       </a:t>
            </a:r>
            <a:r>
              <a:rPr lang="cs-CZ" altLang="cs-CZ" sz="1600" b="1" dirty="0">
                <a:solidFill>
                  <a:srgbClr val="FF3333"/>
                </a:solidFill>
              </a:rPr>
              <a:t>Kadaň   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Postoloprty 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009900"/>
                </a:solidFill>
              </a:rPr>
              <a:t>Slaný                           Klášterec–Vejprty   </a:t>
            </a:r>
            <a:r>
              <a:rPr lang="cs-CZ" altLang="cs-CZ" sz="1600" b="1" dirty="0">
                <a:solidFill>
                  <a:srgbClr val="7030A0"/>
                </a:solidFill>
              </a:rPr>
              <a:t>Liberec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/>
              <a:t>Kralupy nad Vltavou  </a:t>
            </a:r>
            <a:r>
              <a:rPr lang="cs-CZ" altLang="cs-CZ" sz="1600" b="1" dirty="0">
                <a:solidFill>
                  <a:srgbClr val="009900"/>
                </a:solidFill>
              </a:rPr>
              <a:t>Kolín     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Žďár nad Sázavou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FF3333"/>
                </a:solidFill>
              </a:rPr>
              <a:t>Chodov                       </a:t>
            </a:r>
            <a:r>
              <a:rPr lang="cs-CZ" altLang="cs-CZ" sz="1600" b="1" dirty="0">
                <a:solidFill>
                  <a:srgbClr val="009900"/>
                </a:solidFill>
              </a:rPr>
              <a:t>Litvínov  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Sokolov</a:t>
            </a:r>
          </a:p>
          <a:p>
            <a:pPr marL="342900">
              <a:spcBef>
                <a:spcPts val="400"/>
              </a:spcBef>
            </a:pPr>
            <a:r>
              <a:rPr lang="cs-CZ" altLang="cs-CZ" sz="1600" b="1" dirty="0">
                <a:solidFill>
                  <a:srgbClr val="009900"/>
                </a:solidFill>
              </a:rPr>
              <a:t>Frýdlantsko                </a:t>
            </a:r>
            <a:r>
              <a:rPr lang="cs-CZ" altLang="cs-CZ" sz="1600" b="1" dirty="0">
                <a:solidFill>
                  <a:srgbClr val="FF3333"/>
                </a:solidFill>
              </a:rPr>
              <a:t>Roudnice                 </a:t>
            </a:r>
            <a:r>
              <a:rPr lang="cs-CZ" altLang="cs-CZ" sz="1600" b="1" dirty="0">
                <a:solidFill>
                  <a:srgbClr val="7030A0"/>
                </a:solidFill>
              </a:rPr>
              <a:t>Varnsdorf</a:t>
            </a:r>
          </a:p>
          <a:p>
            <a:pPr marL="342900">
              <a:spcBef>
                <a:spcPts val="400"/>
              </a:spcBef>
            </a:pPr>
            <a:endParaRPr lang="cs-CZ" altLang="cs-CZ" sz="1600" dirty="0">
              <a:solidFill>
                <a:srgbClr val="FF3333"/>
              </a:solidFill>
            </a:endParaRPr>
          </a:p>
          <a:p>
            <a:pPr marL="342900">
              <a:spcBef>
                <a:spcPts val="400"/>
              </a:spcBef>
            </a:pPr>
            <a:endParaRPr lang="cs-CZ" altLang="cs-CZ" sz="1600" dirty="0">
              <a:solidFill>
                <a:srgbClr val="FF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10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000" b="1">
                <a:solidFill>
                  <a:srgbClr val="FF0000"/>
                </a:solidFill>
                <a:ea typeface="ＭＳ Ｐゴシック" panose="020B0600070205080204" pitchFamily="34" charset="-128"/>
              </a:rPr>
              <a:t>                                           Typy podpory lokalit</a:t>
            </a:r>
            <a:endParaRPr lang="cs-CZ" altLang="cs-CZ" sz="20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0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39750" y="1522413"/>
            <a:ext cx="842486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altLang="cs-CZ" sz="1400" b="1" i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b="1" dirty="0">
                <a:solidFill>
                  <a:srgbClr val="FF0000"/>
                </a:solidFill>
                <a:latin typeface="Arial" charset="0"/>
                <a:ea typeface="+mn-ea"/>
              </a:rPr>
              <a:t>                Vzdálená dílčí podpora – před KPSVL, ad hoc podpora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400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dirty="0">
                <a:solidFill>
                  <a:srgbClr val="00B050"/>
                </a:solidFill>
                <a:latin typeface="Arial" charset="0"/>
                <a:ea typeface="+mn-ea"/>
              </a:rPr>
              <a:t>  </a:t>
            </a:r>
            <a:r>
              <a:rPr lang="cs-CZ" sz="1600" b="1" dirty="0">
                <a:solidFill>
                  <a:srgbClr val="00B050"/>
                </a:solidFill>
                <a:latin typeface="Arial" charset="0"/>
                <a:ea typeface="+mn-ea"/>
              </a:rPr>
              <a:t>- pro  lokality, které mají plán ucházet se o vstup do KPSVL  nebo řeší dílčí problém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4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 - mikroanalýza dílčího problému týkajícího se sociálního vyloučení,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 - podpora síťování a spolupráce místních aktérů,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 - poradenství, konzultace, intervence (jednorázově, opakovaně či dlouhodobě) s cílem řešit identifikovaný problém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-  krizová intervence a mediace v případech nenávistných akcí a útoků, občanských nepokojů apod.,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 - individuálního projektového poradenství,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 - podpora motivace obcí ke komplexnímu řešení problémů sociálního vyloučení a aplikace KPSVL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-  podpora při zajišťování udržitelnosti zavedených opatření za pomoci motivovaných místních aktérů a prostřednictvím jednání na krajské úrovni (Krajské plány sociálních služeb, Regionální stálé konference, Integrované územní investice, Místní akční skupiny apod.).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altLang="cs-CZ" sz="1500" dirty="0">
              <a:solidFill>
                <a:srgbClr val="5F5F5F"/>
              </a:solidFill>
              <a:latin typeface="Arial" charset="0"/>
              <a:ea typeface="+mn-ea"/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>
              <a:solidFill>
                <a:srgbClr val="000000"/>
              </a:solidFill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4050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000" b="1">
                <a:solidFill>
                  <a:srgbClr val="C00000"/>
                </a:solidFill>
                <a:ea typeface="ＭＳ Ｐゴシック" panose="020B0600070205080204" pitchFamily="34" charset="-128"/>
              </a:rPr>
              <a:t>                                      </a:t>
            </a:r>
            <a:r>
              <a:rPr lang="cs-CZ" altLang="cs-CZ" sz="2000" b="1">
                <a:solidFill>
                  <a:srgbClr val="FF0000"/>
                </a:solidFill>
                <a:ea typeface="ＭＳ Ｐゴシック" panose="020B0600070205080204" pitchFamily="34" charset="-128"/>
              </a:rPr>
              <a:t>Typy podpory lokalit</a:t>
            </a:r>
            <a:endParaRPr lang="cs-CZ" altLang="cs-CZ" sz="20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cs-CZ" altLang="cs-CZ" sz="20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539750" y="1700213"/>
            <a:ext cx="842486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b="1" dirty="0">
                <a:solidFill>
                  <a:srgbClr val="FF0000"/>
                </a:solidFill>
                <a:latin typeface="Arial" charset="0"/>
                <a:ea typeface="+mn-ea"/>
              </a:rPr>
              <a:t>                           Intenzivní komplexní podpora – KPSVL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dirty="0">
                <a:solidFill>
                  <a:srgbClr val="000000"/>
                </a:solidFill>
                <a:latin typeface="Arial" charset="0"/>
                <a:ea typeface="+mn-ea"/>
              </a:rPr>
              <a:t> </a:t>
            </a:r>
            <a:endParaRPr lang="cs-CZ" sz="1400" dirty="0">
              <a:solidFill>
                <a:srgbClr val="6CB487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B050"/>
                </a:solidFill>
                <a:latin typeface="Arial" charset="0"/>
                <a:ea typeface="+mn-ea"/>
              </a:rPr>
              <a:t>- pro 70 vybraných  lokalit v cca 7 vlnách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4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-  </a:t>
            </a:r>
            <a:r>
              <a:rPr lang="cs-CZ" sz="1400" b="1" dirty="0">
                <a:solidFill>
                  <a:srgbClr val="333399"/>
                </a:solidFill>
                <a:latin typeface="Arial" charset="0"/>
                <a:ea typeface="+mn-ea"/>
              </a:rPr>
              <a:t>situační analýza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333399"/>
                </a:solidFill>
                <a:latin typeface="Arial" charset="0"/>
                <a:ea typeface="+mn-ea"/>
              </a:rPr>
              <a:t>-  lokální partnerství</a:t>
            </a: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: představitelé obecní samosprávy (radní, vedoucí odborů), krajské samosprávy (např. odbor sociálních služeb), státní správy (např. úřady práce, police, Probační a mediační služba), neziskového sektoru (např. poskytovatelé sociálních služeb) a dalších aktérů (např. školy, podnikatelé), kteří jsou důležití pro úspěšný proces sociálního začleňování v obci.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 </a:t>
            </a:r>
            <a:r>
              <a:rPr lang="cs-CZ" sz="1400" b="1" dirty="0">
                <a:solidFill>
                  <a:srgbClr val="333399"/>
                </a:solidFill>
                <a:latin typeface="Arial" charset="0"/>
                <a:ea typeface="+mn-ea"/>
              </a:rPr>
              <a:t>- strategický plán sociálního začleňování (SPSZ) </a:t>
            </a: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schválený zastupitelstvem obce, který bude obsahovat soubor konkrétních nových nebo inovovaných stávajících nástrojů (např. služeb, opatření, politik) na řešení identifikovaných problémů sociálního vyloučení v dané obci, včetně potřebných zdrojů na jejich zavedení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- </a:t>
            </a:r>
            <a:r>
              <a:rPr lang="cs-CZ" sz="1400" b="1" dirty="0">
                <a:solidFill>
                  <a:srgbClr val="333399"/>
                </a:solidFill>
                <a:latin typeface="Arial" charset="0"/>
                <a:ea typeface="+mn-ea"/>
              </a:rPr>
              <a:t>projekty do OPZ, OP VVV, IROP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4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B050"/>
                </a:solidFill>
                <a:latin typeface="Arial" charset="0"/>
                <a:ea typeface="+mn-ea"/>
              </a:rPr>
              <a:t>Role ASZ</a:t>
            </a: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:  metodologická i praktická pomoc při analýze potřeb (problémů)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                   koordinace, facilitace lokálního partnerství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                   sdílení příkladů dobré praxe                 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                   identifikace nejvhodnějších nástrojů (opatření)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b="1" dirty="0">
                <a:solidFill>
                  <a:srgbClr val="000000"/>
                </a:solidFill>
                <a:latin typeface="Arial" charset="0"/>
                <a:ea typeface="+mn-ea"/>
              </a:rPr>
              <a:t>                   projektové poradenství 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dirty="0">
                <a:solidFill>
                  <a:srgbClr val="000000"/>
                </a:solidFill>
                <a:latin typeface="Arial" charset="0"/>
                <a:ea typeface="+mn-ea"/>
              </a:rPr>
              <a:t> </a:t>
            </a: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>
              <a:solidFill>
                <a:srgbClr val="000000"/>
              </a:solidFill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989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s-CZ" altLang="cs-CZ" sz="2000" b="1">
                <a:solidFill>
                  <a:srgbClr val="C00000"/>
                </a:solidFill>
                <a:ea typeface="ＭＳ Ｐゴシック" panose="020B0600070205080204" pitchFamily="34" charset="-128"/>
              </a:rPr>
              <a:t>    </a:t>
            </a:r>
            <a:endParaRPr lang="cs-CZ" altLang="cs-CZ" sz="20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468313" y="1323975"/>
            <a:ext cx="8496300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altLang="cs-CZ" sz="2000" b="1" dirty="0">
                <a:solidFill>
                  <a:srgbClr val="FF0000"/>
                </a:solidFill>
                <a:latin typeface="Arial" charset="0"/>
                <a:ea typeface="+mn-ea"/>
              </a:rPr>
              <a:t>                                       Typy podpory lokalit</a:t>
            </a:r>
            <a:endParaRPr lang="cs-CZ" altLang="cs-CZ" sz="20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altLang="cs-CZ" sz="1400" b="1" i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altLang="cs-CZ" sz="2000" b="1" dirty="0">
                <a:solidFill>
                  <a:srgbClr val="FF0000"/>
                </a:solidFill>
                <a:latin typeface="Arial" charset="0"/>
                <a:ea typeface="+mn-ea"/>
              </a:rPr>
              <a:t>          </a:t>
            </a:r>
          </a:p>
          <a:p>
            <a:pPr algn="just"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b="1" dirty="0">
                <a:solidFill>
                  <a:srgbClr val="FF0000"/>
                </a:solidFill>
                <a:latin typeface="Arial" charset="0"/>
                <a:ea typeface="+mn-ea"/>
              </a:rPr>
              <a:t>                            Vzdálená komplexní podpora – po KPSVL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400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400" dirty="0">
                <a:solidFill>
                  <a:srgbClr val="00B050"/>
                </a:solidFill>
                <a:latin typeface="Arial" charset="0"/>
                <a:ea typeface="+mn-ea"/>
              </a:rPr>
              <a:t>  </a:t>
            </a:r>
            <a:r>
              <a:rPr lang="cs-CZ" sz="1600" b="1" dirty="0">
                <a:solidFill>
                  <a:srgbClr val="00B050"/>
                </a:solidFill>
                <a:latin typeface="Arial" charset="0"/>
                <a:ea typeface="+mn-ea"/>
              </a:rPr>
              <a:t>- pro  lokality, které prošly KPSVL  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6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-  spolupráce na lokálních opatřeních sociálního začleňování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6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-  vyhodnocování střednědobých efektů a účinnosti navržených a realizovaných opatření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6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-  revize a aktualizace Strategického plánu sociálního začleňování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sz="16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charset="0"/>
                <a:ea typeface="+mn-ea"/>
              </a:rPr>
              <a:t> -  limitovaná podpora při realizaci integračních opatření  (motivace realizátorů opatření a hledání zdrojů pro realizaci opatření, zapojování do již vytvořených systémů podpory)</a:t>
            </a: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 altLang="cs-CZ" sz="1600" b="1" dirty="0">
              <a:solidFill>
                <a:srgbClr val="000000"/>
              </a:solidFill>
              <a:latin typeface="Arial" charset="0"/>
              <a:ea typeface="+mn-ea"/>
            </a:endParaRPr>
          </a:p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altLang="cs-CZ" sz="1500" dirty="0">
              <a:solidFill>
                <a:srgbClr val="5F5F5F"/>
              </a:solidFill>
              <a:latin typeface="Arial" charset="0"/>
              <a:ea typeface="+mn-ea"/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539750" y="1700213"/>
            <a:ext cx="813593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cs-CZ">
              <a:solidFill>
                <a:srgbClr val="000000"/>
              </a:solidFill>
              <a:latin typeface="Arial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3270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solidFill>
                  <a:srgbClr val="FF0000"/>
                </a:solidFill>
              </a:rPr>
              <a:t>                              ESIF a sociálně vyloučené lokality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323850" y="2619375"/>
            <a:ext cx="84963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just" eaLnBrk="1" hangingPunct="1"/>
            <a:endParaRPr lang="cs-CZ" altLang="cs-CZ" sz="1500"/>
          </a:p>
          <a:p>
            <a:pPr algn="just" eaLnBrk="1" hangingPunct="1"/>
            <a:endParaRPr lang="cs-CZ" altLang="cs-CZ" sz="1500">
              <a:solidFill>
                <a:srgbClr val="FF0000"/>
              </a:solidFill>
            </a:endParaRPr>
          </a:p>
          <a:p>
            <a:pPr eaLnBrk="1" hangingPunct="1"/>
            <a:endParaRPr lang="en-GB" altLang="cs-CZ" sz="1500">
              <a:solidFill>
                <a:srgbClr val="5F5F5F"/>
              </a:solidFill>
            </a:endParaRPr>
          </a:p>
        </p:txBody>
      </p:sp>
      <p:sp>
        <p:nvSpPr>
          <p:cNvPr id="5124" name="Line 7"/>
          <p:cNvSpPr>
            <a:spLocks noChangeShapeType="1"/>
          </p:cNvSpPr>
          <p:nvPr/>
        </p:nvSpPr>
        <p:spPr bwMode="auto">
          <a:xfrm>
            <a:off x="468313" y="1700213"/>
            <a:ext cx="8207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5125" name="Obrázek 3" descr="F:\mmr\lokal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997200"/>
            <a:ext cx="57594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/>
        </p:nvGraphicFramePr>
        <p:xfrm>
          <a:off x="1475656" y="19888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Šipka dolů 9"/>
          <p:cNvSpPr/>
          <p:nvPr/>
        </p:nvSpPr>
        <p:spPr>
          <a:xfrm rot="1908022">
            <a:off x="3498850" y="4795838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Šipka dolů 10"/>
          <p:cNvSpPr/>
          <p:nvPr/>
        </p:nvSpPr>
        <p:spPr>
          <a:xfrm rot="18943627">
            <a:off x="5268913" y="4841875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Šipka dolů 11"/>
          <p:cNvSpPr/>
          <p:nvPr/>
        </p:nvSpPr>
        <p:spPr>
          <a:xfrm rot="17010142">
            <a:off x="5579268" y="4364832"/>
            <a:ext cx="385763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Šipka dolů 12"/>
          <p:cNvSpPr/>
          <p:nvPr/>
        </p:nvSpPr>
        <p:spPr>
          <a:xfrm rot="5189202">
            <a:off x="2771775" y="3789363"/>
            <a:ext cx="384175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Šipka dolů 13"/>
          <p:cNvSpPr/>
          <p:nvPr/>
        </p:nvSpPr>
        <p:spPr>
          <a:xfrm rot="4128510">
            <a:off x="2986881" y="4364832"/>
            <a:ext cx="385763" cy="406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950699919"/>
      </p:ext>
    </p:extLst>
  </p:cSld>
  <p:clrMapOvr>
    <a:masterClrMapping/>
  </p:clrMapOvr>
</p:sld>
</file>

<file path=ppt/theme/theme1.xml><?xml version="1.0" encoding="utf-8"?>
<a:theme xmlns:a="http://schemas.openxmlformats.org/drawingml/2006/main" name="OPZ varianta 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Z varianta 2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Z varianta 3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1342</Words>
  <Application>Microsoft Office PowerPoint</Application>
  <PresentationFormat>Předvádění na obrazovce (4:3)</PresentationFormat>
  <Paragraphs>248</Paragraphs>
  <Slides>24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24</vt:i4>
      </vt:variant>
    </vt:vector>
  </HeadingPairs>
  <TitlesOfParts>
    <vt:vector size="33" baseType="lpstr">
      <vt:lpstr>Microsoft YaHei</vt:lpstr>
      <vt:lpstr>ＭＳ Ｐゴシック</vt:lpstr>
      <vt:lpstr>Arial</vt:lpstr>
      <vt:lpstr>Calibri</vt:lpstr>
      <vt:lpstr>Times New Roman</vt:lpstr>
      <vt:lpstr>Wingdings</vt:lpstr>
      <vt:lpstr>OPZ varianta 1</vt:lpstr>
      <vt:lpstr>OPZ varianta 2</vt:lpstr>
      <vt:lpstr>OPZ varianta 3</vt:lpstr>
      <vt:lpstr>Koordinovaný přístup  k sociálně vyloučeným lokalitám (KPSVL)  Břetislav Fiala</vt:lpstr>
      <vt:lpstr>      Co je Agentura pro sociální začleňování</vt:lpstr>
      <vt:lpstr>Prezentace aplikace PowerPoint</vt:lpstr>
      <vt:lpstr>Sociálně vyloučené lokality v ČR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Neméšová Lucie</dc:creator>
  <cp:lastModifiedBy>Břetislav Fiala</cp:lastModifiedBy>
  <cp:revision>21</cp:revision>
  <dcterms:created xsi:type="dcterms:W3CDTF">2016-04-15T08:49:58Z</dcterms:created>
  <dcterms:modified xsi:type="dcterms:W3CDTF">2016-06-07T09:03:12Z</dcterms:modified>
</cp:coreProperties>
</file>